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8028a457de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8028a457d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4</a:t>
            </a:r>
            <a:endParaRPr/>
          </a:p>
          <a:p>
            <a:pPr marL="0" lvl="0" indent="0" algn="l" rtl="0">
              <a:spcBef>
                <a:spcPts val="0"/>
              </a:spcBef>
              <a:spcAft>
                <a:spcPts val="0"/>
              </a:spcAft>
              <a:buNone/>
            </a:pPr>
            <a:r>
              <a:rPr lang="en"/>
              <a:t>September 26 - 29</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8028a457de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8028a457de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8028a457de_1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8028a457de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8028a457de_1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8028a457de_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6880450" y="107725"/>
            <a:ext cx="2199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220" b="1">
                <a:solidFill>
                  <a:srgbClr val="783F04"/>
                </a:solidFill>
              </a:rPr>
              <a:t>Happy National Dumpling Day!</a:t>
            </a:r>
            <a:endParaRPr sz="2220" b="1">
              <a:solidFill>
                <a:srgbClr val="783F04"/>
              </a:solidFill>
            </a:endParaRPr>
          </a:p>
        </p:txBody>
      </p:sp>
      <p:sp>
        <p:nvSpPr>
          <p:cNvPr id="55" name="Google Shape;55;p13"/>
          <p:cNvSpPr txBox="1">
            <a:spLocks noGrp="1"/>
          </p:cNvSpPr>
          <p:nvPr>
            <p:ph type="body" idx="1"/>
          </p:nvPr>
        </p:nvSpPr>
        <p:spPr>
          <a:xfrm>
            <a:off x="6786200" y="1415125"/>
            <a:ext cx="2293500" cy="3576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660000"/>
                </a:solidFill>
              </a:rPr>
              <a:t>Have you ever made dumplings? It’s SO much fun!</a:t>
            </a:r>
            <a:endParaRPr sz="1900">
              <a:solidFill>
                <a:srgbClr val="660000"/>
              </a:solidFill>
            </a:endParaRPr>
          </a:p>
          <a:p>
            <a:pPr marL="0" lvl="0" indent="0" algn="ctr" rtl="0">
              <a:spcBef>
                <a:spcPts val="1200"/>
              </a:spcBef>
              <a:spcAft>
                <a:spcPts val="1200"/>
              </a:spcAft>
              <a:buNone/>
            </a:pPr>
            <a:r>
              <a:rPr lang="en" sz="1900">
                <a:solidFill>
                  <a:srgbClr val="660000"/>
                </a:solidFill>
              </a:rPr>
              <a:t>If each dumpling takes 45 seconds to wrap, how long does it take to complete this whole tray?</a:t>
            </a:r>
            <a:endParaRPr sz="1900">
              <a:solidFill>
                <a:srgbClr val="660000"/>
              </a:solidFill>
            </a:endParaRPr>
          </a:p>
        </p:txBody>
      </p:sp>
      <p:pic>
        <p:nvPicPr>
          <p:cNvPr id="56" name="Google Shape;56;p13"/>
          <p:cNvPicPr preferRelativeResize="0"/>
          <p:nvPr/>
        </p:nvPicPr>
        <p:blipFill rotWithShape="1">
          <a:blip r:embed="rId3">
            <a:alphaModFix/>
          </a:blip>
          <a:srcRect/>
          <a:stretch/>
        </p:blipFill>
        <p:spPr>
          <a:xfrm>
            <a:off x="71600" y="366613"/>
            <a:ext cx="6625750" cy="4410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4A86E8"/>
                </a:solidFill>
              </a:rPr>
              <a:t>What is the same?</a:t>
            </a:r>
            <a:endParaRPr sz="2920" b="1">
              <a:solidFill>
                <a:srgbClr val="4A86E8"/>
              </a:solidFill>
            </a:endParaRPr>
          </a:p>
          <a:p>
            <a:pPr marL="0" lvl="0" indent="0" algn="r" rtl="0">
              <a:spcBef>
                <a:spcPts val="0"/>
              </a:spcBef>
              <a:spcAft>
                <a:spcPts val="0"/>
              </a:spcAft>
              <a:buSzPts val="990"/>
              <a:buNone/>
            </a:pPr>
            <a:r>
              <a:rPr lang="en" sz="2920" b="1">
                <a:solidFill>
                  <a:srgbClr val="4A86E8"/>
                </a:solidFill>
              </a:rPr>
              <a:t>What is different?</a:t>
            </a:r>
            <a:endParaRPr sz="2920" b="1">
              <a:solidFill>
                <a:srgbClr val="4A86E8"/>
              </a:solidFill>
            </a:endParaRPr>
          </a:p>
        </p:txBody>
      </p:sp>
      <p:pic>
        <p:nvPicPr>
          <p:cNvPr id="62" name="Google Shape;62;p14"/>
          <p:cNvPicPr preferRelativeResize="0"/>
          <p:nvPr/>
        </p:nvPicPr>
        <p:blipFill>
          <a:blip r:embed="rId3">
            <a:alphaModFix/>
          </a:blip>
          <a:stretch>
            <a:fillRect/>
          </a:stretch>
        </p:blipFill>
        <p:spPr>
          <a:xfrm>
            <a:off x="140200" y="1557019"/>
            <a:ext cx="4499125" cy="3233731"/>
          </a:xfrm>
          <a:prstGeom prst="rect">
            <a:avLst/>
          </a:prstGeom>
          <a:noFill/>
          <a:ln>
            <a:noFill/>
          </a:ln>
        </p:spPr>
      </p:pic>
      <p:pic>
        <p:nvPicPr>
          <p:cNvPr id="63" name="Google Shape;63;p14" descr="TwistyPuzzles.com &gt; Museum &gt; 3x3x4 Rectangular Prism"/>
          <p:cNvPicPr preferRelativeResize="0"/>
          <p:nvPr/>
        </p:nvPicPr>
        <p:blipFill>
          <a:blip r:embed="rId4">
            <a:alphaModFix/>
          </a:blip>
          <a:stretch>
            <a:fillRect/>
          </a:stretch>
        </p:blipFill>
        <p:spPr>
          <a:xfrm>
            <a:off x="5573125" y="2299550"/>
            <a:ext cx="2530075" cy="2530075"/>
          </a:xfrm>
          <a:prstGeom prst="rect">
            <a:avLst/>
          </a:prstGeom>
          <a:noFill/>
          <a:ln>
            <a:noFill/>
          </a:ln>
        </p:spPr>
      </p:pic>
      <p:sp>
        <p:nvSpPr>
          <p:cNvPr id="64" name="Google Shape;64;p14"/>
          <p:cNvSpPr/>
          <p:nvPr/>
        </p:nvSpPr>
        <p:spPr>
          <a:xfrm>
            <a:off x="8006975" y="4041475"/>
            <a:ext cx="583200" cy="572700"/>
          </a:xfrm>
          <a:prstGeom prst="cube">
            <a:avLst>
              <a:gd name="adj" fmla="val 25000"/>
            </a:avLst>
          </a:prstGeom>
          <a:solidFill>
            <a:srgbClr val="D9D2E9"/>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0" name="Google Shape;70;p15"/>
          <p:cNvSpPr txBox="1">
            <a:spLocks noGrp="1"/>
          </p:cNvSpPr>
          <p:nvPr>
            <p:ph type="body" idx="1"/>
          </p:nvPr>
        </p:nvSpPr>
        <p:spPr>
          <a:xfrm>
            <a:off x="875200" y="4362925"/>
            <a:ext cx="7419000" cy="6828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1200"/>
              </a:spcAft>
              <a:buSzPts val="770"/>
              <a:buNone/>
            </a:pPr>
            <a:r>
              <a:rPr lang="en" sz="1760" b="1">
                <a:solidFill>
                  <a:srgbClr val="45818E"/>
                </a:solidFill>
              </a:rPr>
              <a:t>ALL THAT IS GOOD </a:t>
            </a:r>
            <a:r>
              <a:rPr lang="en" sz="1760">
                <a:solidFill>
                  <a:srgbClr val="45818E"/>
                </a:solidFill>
              </a:rPr>
              <a:t>is a new mural on New England Avenue in Boston. Estimate the </a:t>
            </a:r>
            <a:r>
              <a:rPr lang="en" sz="1760" b="1">
                <a:solidFill>
                  <a:srgbClr val="45818E"/>
                </a:solidFill>
              </a:rPr>
              <a:t>LENGTH </a:t>
            </a:r>
            <a:r>
              <a:rPr lang="en" sz="1760">
                <a:solidFill>
                  <a:srgbClr val="45818E"/>
                </a:solidFill>
              </a:rPr>
              <a:t>of the the mural.</a:t>
            </a:r>
            <a:endParaRPr sz="1760">
              <a:solidFill>
                <a:srgbClr val="45818E"/>
              </a:solidFill>
            </a:endParaRPr>
          </a:p>
        </p:txBody>
      </p:sp>
      <p:pic>
        <p:nvPicPr>
          <p:cNvPr id="71" name="Google Shape;71;p15"/>
          <p:cNvPicPr preferRelativeResize="0"/>
          <p:nvPr/>
        </p:nvPicPr>
        <p:blipFill>
          <a:blip r:embed="rId3">
            <a:alphaModFix/>
          </a:blip>
          <a:stretch>
            <a:fillRect/>
          </a:stretch>
        </p:blipFill>
        <p:spPr>
          <a:xfrm>
            <a:off x="0" y="-67316"/>
            <a:ext cx="9144000" cy="443023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0" y="0"/>
            <a:ext cx="2185500" cy="473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610">
                <a:solidFill>
                  <a:srgbClr val="A61C00"/>
                </a:solidFill>
              </a:rPr>
              <a:t>Today is Confucius Day, celebrating the birthday of the great philosopher and teacher.</a:t>
            </a:r>
            <a:endParaRPr sz="1610">
              <a:solidFill>
                <a:srgbClr val="A61C00"/>
              </a:solidFill>
            </a:endParaRPr>
          </a:p>
          <a:p>
            <a:pPr marL="0" lvl="0" indent="0" algn="ctr" rtl="0">
              <a:spcBef>
                <a:spcPts val="0"/>
              </a:spcBef>
              <a:spcAft>
                <a:spcPts val="0"/>
              </a:spcAft>
              <a:buSzPts val="990"/>
              <a:buNone/>
            </a:pPr>
            <a:endParaRPr sz="1100">
              <a:solidFill>
                <a:srgbClr val="A61C00"/>
              </a:solidFill>
            </a:endParaRPr>
          </a:p>
          <a:p>
            <a:pPr marL="0" lvl="0" indent="0" algn="ctr" rtl="0">
              <a:spcBef>
                <a:spcPts val="0"/>
              </a:spcBef>
              <a:spcAft>
                <a:spcPts val="0"/>
              </a:spcAft>
              <a:buSzPts val="990"/>
              <a:buNone/>
            </a:pPr>
            <a:r>
              <a:rPr lang="en" sz="1610">
                <a:solidFill>
                  <a:srgbClr val="A61C00"/>
                </a:solidFill>
              </a:rPr>
              <a:t>The tallest statue of Confucius, in Shandong, China, stands 72 meters high. How many centimeters is that?</a:t>
            </a:r>
            <a:endParaRPr sz="1610">
              <a:solidFill>
                <a:srgbClr val="A61C00"/>
              </a:solidFill>
            </a:endParaRPr>
          </a:p>
          <a:p>
            <a:pPr marL="0" lvl="0" indent="0" algn="ctr" rtl="0">
              <a:spcBef>
                <a:spcPts val="0"/>
              </a:spcBef>
              <a:spcAft>
                <a:spcPts val="0"/>
              </a:spcAft>
              <a:buSzPts val="990"/>
              <a:buNone/>
            </a:pPr>
            <a:endParaRPr sz="1100">
              <a:solidFill>
                <a:srgbClr val="A61C00"/>
              </a:solidFill>
            </a:endParaRPr>
          </a:p>
          <a:p>
            <a:pPr marL="0" lvl="0" indent="0" algn="ctr" rtl="0">
              <a:spcBef>
                <a:spcPts val="0"/>
              </a:spcBef>
              <a:spcAft>
                <a:spcPts val="0"/>
              </a:spcAft>
              <a:buSzPts val="990"/>
              <a:buNone/>
            </a:pPr>
            <a:r>
              <a:rPr lang="en" sz="1610">
                <a:solidFill>
                  <a:srgbClr val="A61C00"/>
                </a:solidFill>
              </a:rPr>
              <a:t>What are some FACTOR PAIRS of 7200?</a:t>
            </a:r>
            <a:endParaRPr sz="1610">
              <a:solidFill>
                <a:srgbClr val="A61C00"/>
              </a:solidFill>
            </a:endParaRPr>
          </a:p>
          <a:p>
            <a:pPr marL="0" lvl="0" indent="0" algn="ctr" rtl="0">
              <a:spcBef>
                <a:spcPts val="0"/>
              </a:spcBef>
              <a:spcAft>
                <a:spcPts val="0"/>
              </a:spcAft>
              <a:buSzPts val="990"/>
              <a:buNone/>
            </a:pPr>
            <a:endParaRPr sz="1100">
              <a:solidFill>
                <a:srgbClr val="A61C00"/>
              </a:solidFill>
            </a:endParaRPr>
          </a:p>
          <a:p>
            <a:pPr marL="0" lvl="0" indent="0" algn="ctr" rtl="0">
              <a:spcBef>
                <a:spcPts val="0"/>
              </a:spcBef>
              <a:spcAft>
                <a:spcPts val="0"/>
              </a:spcAft>
              <a:buSzPts val="990"/>
              <a:buNone/>
            </a:pPr>
            <a:r>
              <a:rPr lang="en" sz="1610">
                <a:solidFill>
                  <a:srgbClr val="A61C00"/>
                </a:solidFill>
              </a:rPr>
              <a:t>What do we notice about the factor pairs, do we see any patterns?</a:t>
            </a:r>
            <a:endParaRPr sz="1610">
              <a:solidFill>
                <a:srgbClr val="A61C00"/>
              </a:solidFill>
            </a:endParaRPr>
          </a:p>
        </p:txBody>
      </p:sp>
      <p:pic>
        <p:nvPicPr>
          <p:cNvPr id="77" name="Google Shape;77;p16"/>
          <p:cNvPicPr preferRelativeResize="0"/>
          <p:nvPr/>
        </p:nvPicPr>
        <p:blipFill>
          <a:blip r:embed="rId3">
            <a:alphaModFix/>
          </a:blip>
          <a:stretch>
            <a:fillRect/>
          </a:stretch>
        </p:blipFill>
        <p:spPr>
          <a:xfrm>
            <a:off x="2185575" y="95600"/>
            <a:ext cx="6867200" cy="49549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1000"/>
                                        <p:tgtEl>
                                          <p:spTgt spid="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
                                            <p:txEl>
                                              <p:pRg st="1" end="1"/>
                                            </p:txEl>
                                          </p:spTgt>
                                        </p:tgtEl>
                                        <p:attrNameLst>
                                          <p:attrName>style.visibility</p:attrName>
                                        </p:attrNameLst>
                                      </p:cBhvr>
                                      <p:to>
                                        <p:strVal val="visible"/>
                                      </p:to>
                                    </p:set>
                                    <p:animEffect transition="in" filter="fade">
                                      <p:cBhvr>
                                        <p:cTn id="12" dur="1000"/>
                                        <p:tgtEl>
                                          <p:spTgt spid="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6">
                                            <p:txEl>
                                              <p:pRg st="2" end="2"/>
                                            </p:txEl>
                                          </p:spTgt>
                                        </p:tgtEl>
                                        <p:attrNameLst>
                                          <p:attrName>style.visibility</p:attrName>
                                        </p:attrNameLst>
                                      </p:cBhvr>
                                      <p:to>
                                        <p:strVal val="visible"/>
                                      </p:to>
                                    </p:set>
                                    <p:animEffect transition="in" filter="fade">
                                      <p:cBhvr>
                                        <p:cTn id="17" dur="1000"/>
                                        <p:tgtEl>
                                          <p:spTgt spid="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
                                            <p:txEl>
                                              <p:pRg st="3" end="3"/>
                                            </p:txEl>
                                          </p:spTgt>
                                        </p:tgtEl>
                                        <p:attrNameLst>
                                          <p:attrName>style.visibility</p:attrName>
                                        </p:attrNameLst>
                                      </p:cBhvr>
                                      <p:to>
                                        <p:strVal val="visible"/>
                                      </p:to>
                                    </p:set>
                                    <p:animEffect transition="in" filter="fade">
                                      <p:cBhvr>
                                        <p:cTn id="22" dur="1000"/>
                                        <p:tgtEl>
                                          <p:spTgt spid="7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6">
                                            <p:txEl>
                                              <p:pRg st="4" end="4"/>
                                            </p:txEl>
                                          </p:spTgt>
                                        </p:tgtEl>
                                        <p:attrNameLst>
                                          <p:attrName>style.visibility</p:attrName>
                                        </p:attrNameLst>
                                      </p:cBhvr>
                                      <p:to>
                                        <p:strVal val="visible"/>
                                      </p:to>
                                    </p:set>
                                    <p:animEffect transition="in" filter="fade">
                                      <p:cBhvr>
                                        <p:cTn id="27" dur="1000"/>
                                        <p:tgtEl>
                                          <p:spTgt spid="7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6">
                                            <p:txEl>
                                              <p:pRg st="5" end="5"/>
                                            </p:txEl>
                                          </p:spTgt>
                                        </p:tgtEl>
                                        <p:attrNameLst>
                                          <p:attrName>style.visibility</p:attrName>
                                        </p:attrNameLst>
                                      </p:cBhvr>
                                      <p:to>
                                        <p:strVal val="visible"/>
                                      </p:to>
                                    </p:set>
                                    <p:animEffect transition="in" filter="fade">
                                      <p:cBhvr>
                                        <p:cTn id="32" dur="1000"/>
                                        <p:tgtEl>
                                          <p:spTgt spid="7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6">
                                            <p:txEl>
                                              <p:pRg st="6" end="6"/>
                                            </p:txEl>
                                          </p:spTgt>
                                        </p:tgtEl>
                                        <p:attrNameLst>
                                          <p:attrName>style.visibility</p:attrName>
                                        </p:attrNameLst>
                                      </p:cBhvr>
                                      <p:to>
                                        <p:strVal val="visible"/>
                                      </p:to>
                                    </p:set>
                                    <p:animEffect transition="in" filter="fade">
                                      <p:cBhvr>
                                        <p:cTn id="37" dur="1000"/>
                                        <p:tgtEl>
                                          <p:spTgt spid="7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Words>
  <Application>Microsoft Macintosh PowerPoint</Application>
  <PresentationFormat>On-screen Show (16:9)</PresentationFormat>
  <Paragraphs>15</Paragraphs>
  <Slides>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Arial</vt:lpstr>
      <vt:lpstr>Simple Light</vt:lpstr>
      <vt:lpstr>Happy National Dumpling Day!</vt:lpstr>
      <vt:lpstr>What is the same? What is different?</vt:lpstr>
      <vt:lpstr>PowerPoint Presentation</vt:lpstr>
      <vt:lpstr>Today is Confucius Day, celebrating the birthday of the great philosopher and teacher.  The tallest statue of Confucius, in Shandong, China, stands 72 meters high. How many centimeters is that?  What are some FACTOR PAIRS of 7200?  What do we notice about the factor pairs, do we see any patterns?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National Dumpling Day!</dc:title>
  <cp:lastModifiedBy>Manousaridis, Tracy</cp:lastModifiedBy>
  <cp:revision>1</cp:revision>
  <dcterms:modified xsi:type="dcterms:W3CDTF">2023-09-19T16:24:55Z</dcterms:modified>
</cp:coreProperties>
</file>