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embeddedFontLst>
    <p:embeddedFont>
      <p:font typeface="Roboto" panose="02000000000000000000" pitchFamily="2"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37"/>
  </p:normalViewPr>
  <p:slideViewPr>
    <p:cSldViewPr snapToGrid="0">
      <p:cViewPr varScale="1">
        <p:scale>
          <a:sx n="138" d="100"/>
          <a:sy n="138" d="100"/>
        </p:scale>
        <p:origin x="8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7d7e66702a_1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7d7e66702a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3</a:t>
            </a:r>
            <a:endParaRPr/>
          </a:p>
          <a:p>
            <a:pPr marL="0" lvl="0" indent="0" algn="l" rtl="0">
              <a:spcBef>
                <a:spcPts val="0"/>
              </a:spcBef>
              <a:spcAft>
                <a:spcPts val="0"/>
              </a:spcAft>
              <a:buNone/>
            </a:pPr>
            <a:r>
              <a:rPr lang="en"/>
              <a:t>Week of September 18-22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7d7e66702a_1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7d7e66702a_1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Daily global surface air temperatures for every year since 1979</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7d7e66702a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7d7e66702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7d7e66702a_1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7d7e66702a_1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7d7e66702a_1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7d7e66702a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www.wonderopolis.org/wonder/how-much-does-an-elephant-weig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0" y="0"/>
            <a:ext cx="9144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b="1">
                <a:solidFill>
                  <a:srgbClr val="CC0000"/>
                </a:solidFill>
              </a:rPr>
              <a:t>Happy Constitution Day and Citizenship Day!</a:t>
            </a:r>
            <a:endParaRPr sz="2800" b="1">
              <a:solidFill>
                <a:srgbClr val="CC0000"/>
              </a:solidFill>
            </a:endParaRPr>
          </a:p>
        </p:txBody>
      </p:sp>
      <p:sp>
        <p:nvSpPr>
          <p:cNvPr id="55" name="Google Shape;55;p13"/>
          <p:cNvSpPr txBox="1"/>
          <p:nvPr/>
        </p:nvSpPr>
        <p:spPr>
          <a:xfrm>
            <a:off x="188500" y="738550"/>
            <a:ext cx="3689400" cy="44049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073763"/>
                </a:solidFill>
                <a:highlight>
                  <a:schemeClr val="lt1"/>
                </a:highlight>
                <a:latin typeface="Roboto"/>
                <a:ea typeface="Roboto"/>
                <a:cs typeface="Roboto"/>
                <a:sym typeface="Roboto"/>
              </a:rPr>
              <a:t>This day commemorates the signing of the U.S. Constitution on September 17, 1787, and recognizes all American citizens.</a:t>
            </a:r>
            <a:endParaRPr sz="1900">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endParaRPr sz="1900">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r>
              <a:rPr lang="en" sz="1900">
                <a:solidFill>
                  <a:srgbClr val="073763"/>
                </a:solidFill>
                <a:highlight>
                  <a:schemeClr val="lt1"/>
                </a:highlight>
                <a:latin typeface="Roboto"/>
                <a:ea typeface="Roboto"/>
                <a:cs typeface="Roboto"/>
                <a:sym typeface="Roboto"/>
              </a:rPr>
              <a:t>In 1787 the U.S. population was  </a:t>
            </a:r>
            <a:r>
              <a:rPr lang="en" sz="1900" b="1">
                <a:solidFill>
                  <a:srgbClr val="073763"/>
                </a:solidFill>
                <a:highlight>
                  <a:schemeClr val="lt1"/>
                </a:highlight>
                <a:latin typeface="Roboto"/>
                <a:ea typeface="Roboto"/>
                <a:cs typeface="Roboto"/>
                <a:sym typeface="Roboto"/>
              </a:rPr>
              <a:t>3,929,214</a:t>
            </a:r>
            <a:endParaRPr sz="1900" b="1">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endParaRPr sz="1900">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r>
              <a:rPr lang="en" sz="1900">
                <a:solidFill>
                  <a:srgbClr val="073763"/>
                </a:solidFill>
                <a:highlight>
                  <a:schemeClr val="lt1"/>
                </a:highlight>
                <a:latin typeface="Roboto"/>
                <a:ea typeface="Roboto"/>
                <a:cs typeface="Roboto"/>
                <a:sym typeface="Roboto"/>
              </a:rPr>
              <a:t>Today the U.S. population is </a:t>
            </a:r>
            <a:r>
              <a:rPr lang="en" sz="1900" b="1">
                <a:solidFill>
                  <a:srgbClr val="073763"/>
                </a:solidFill>
                <a:highlight>
                  <a:schemeClr val="lt1"/>
                </a:highlight>
                <a:latin typeface="Roboto"/>
                <a:ea typeface="Roboto"/>
                <a:cs typeface="Roboto"/>
                <a:sym typeface="Roboto"/>
              </a:rPr>
              <a:t>334,893,745</a:t>
            </a:r>
            <a:endParaRPr sz="1900" b="1">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endParaRPr sz="1900">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r>
              <a:rPr lang="en" sz="1900" b="1" i="1">
                <a:solidFill>
                  <a:srgbClr val="073763"/>
                </a:solidFill>
                <a:highlight>
                  <a:schemeClr val="lt1"/>
                </a:highlight>
                <a:latin typeface="Roboto"/>
                <a:ea typeface="Roboto"/>
                <a:cs typeface="Roboto"/>
                <a:sym typeface="Roboto"/>
              </a:rPr>
              <a:t>About </a:t>
            </a:r>
            <a:r>
              <a:rPr lang="en" sz="1900">
                <a:solidFill>
                  <a:srgbClr val="073763"/>
                </a:solidFill>
                <a:highlight>
                  <a:schemeClr val="lt1"/>
                </a:highlight>
                <a:latin typeface="Roboto"/>
                <a:ea typeface="Roboto"/>
                <a:cs typeface="Roboto"/>
                <a:sym typeface="Roboto"/>
              </a:rPr>
              <a:t>how much greater is the population today?</a:t>
            </a:r>
            <a:endParaRPr sz="1900">
              <a:solidFill>
                <a:srgbClr val="073763"/>
              </a:solidFill>
              <a:highlight>
                <a:schemeClr val="lt1"/>
              </a:highlight>
              <a:latin typeface="Roboto"/>
              <a:ea typeface="Roboto"/>
              <a:cs typeface="Roboto"/>
              <a:sym typeface="Roboto"/>
            </a:endParaRPr>
          </a:p>
        </p:txBody>
      </p:sp>
      <p:pic>
        <p:nvPicPr>
          <p:cNvPr id="56" name="Google Shape;56;p13"/>
          <p:cNvPicPr preferRelativeResize="0"/>
          <p:nvPr/>
        </p:nvPicPr>
        <p:blipFill>
          <a:blip r:embed="rId3">
            <a:alphaModFix/>
          </a:blip>
          <a:stretch>
            <a:fillRect/>
          </a:stretch>
        </p:blipFill>
        <p:spPr>
          <a:xfrm>
            <a:off x="4061225" y="953975"/>
            <a:ext cx="4959476" cy="371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 calcmode="lin" valueType="num">
                                      <p:cBhvr additive="base">
                                        <p:cTn id="7" dur="1000"/>
                                        <p:tgtEl>
                                          <p:spTgt spid="55">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 calcmode="lin" valueType="num">
                                      <p:cBhvr additive="base">
                                        <p:cTn id="12" dur="1000"/>
                                        <p:tgtEl>
                                          <p:spTgt spid="55">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55">
                                            <p:txEl>
                                              <p:pRg st="2" end="2"/>
                                            </p:txEl>
                                          </p:spTgt>
                                        </p:tgtEl>
                                        <p:attrNameLst>
                                          <p:attrName>style.visibility</p:attrName>
                                        </p:attrNameLst>
                                      </p:cBhvr>
                                      <p:to>
                                        <p:strVal val="visible"/>
                                      </p:to>
                                    </p:set>
                                    <p:anim calcmode="lin" valueType="num">
                                      <p:cBhvr additive="base">
                                        <p:cTn id="17" dur="1000"/>
                                        <p:tgtEl>
                                          <p:spTgt spid="55">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55">
                                            <p:txEl>
                                              <p:pRg st="3" end="3"/>
                                            </p:txEl>
                                          </p:spTgt>
                                        </p:tgtEl>
                                        <p:attrNameLst>
                                          <p:attrName>style.visibility</p:attrName>
                                        </p:attrNameLst>
                                      </p:cBhvr>
                                      <p:to>
                                        <p:strVal val="visible"/>
                                      </p:to>
                                    </p:set>
                                    <p:anim calcmode="lin" valueType="num">
                                      <p:cBhvr additive="base">
                                        <p:cTn id="22" dur="1000"/>
                                        <p:tgtEl>
                                          <p:spTgt spid="55">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55">
                                            <p:txEl>
                                              <p:pRg st="4" end="4"/>
                                            </p:txEl>
                                          </p:spTgt>
                                        </p:tgtEl>
                                        <p:attrNameLst>
                                          <p:attrName>style.visibility</p:attrName>
                                        </p:attrNameLst>
                                      </p:cBhvr>
                                      <p:to>
                                        <p:strVal val="visible"/>
                                      </p:to>
                                    </p:set>
                                    <p:anim calcmode="lin" valueType="num">
                                      <p:cBhvr additive="base">
                                        <p:cTn id="27" dur="1000"/>
                                        <p:tgtEl>
                                          <p:spTgt spid="55">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55">
                                            <p:txEl>
                                              <p:pRg st="5" end="5"/>
                                            </p:txEl>
                                          </p:spTgt>
                                        </p:tgtEl>
                                        <p:attrNameLst>
                                          <p:attrName>style.visibility</p:attrName>
                                        </p:attrNameLst>
                                      </p:cBhvr>
                                      <p:to>
                                        <p:strVal val="visible"/>
                                      </p:to>
                                    </p:set>
                                    <p:anim calcmode="lin" valueType="num">
                                      <p:cBhvr additive="base">
                                        <p:cTn id="32" dur="1000"/>
                                        <p:tgtEl>
                                          <p:spTgt spid="55">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55">
                                            <p:txEl>
                                              <p:pRg st="6" end="6"/>
                                            </p:txEl>
                                          </p:spTgt>
                                        </p:tgtEl>
                                        <p:attrNameLst>
                                          <p:attrName>style.visibility</p:attrName>
                                        </p:attrNameLst>
                                      </p:cBhvr>
                                      <p:to>
                                        <p:strVal val="visible"/>
                                      </p:to>
                                    </p:set>
                                    <p:anim calcmode="lin" valueType="num">
                                      <p:cBhvr additive="base">
                                        <p:cTn id="37" dur="1000"/>
                                        <p:tgtEl>
                                          <p:spTgt spid="55">
                                            <p:txEl>
                                              <p:pRg st="6" end="6"/>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ctrTitle"/>
          </p:nvPr>
        </p:nvSpPr>
        <p:spPr>
          <a:xfrm>
            <a:off x="7230550" y="216800"/>
            <a:ext cx="1831200" cy="4268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900" b="1">
                <a:solidFill>
                  <a:srgbClr val="FF9900"/>
                </a:solidFill>
              </a:rPr>
              <a:t>What do we notice?</a:t>
            </a:r>
            <a:endParaRPr sz="1900" b="1">
              <a:solidFill>
                <a:srgbClr val="FF9900"/>
              </a:solidFill>
            </a:endParaRPr>
          </a:p>
          <a:p>
            <a:pPr marL="0" lvl="0" indent="0" algn="ctr" rtl="0">
              <a:spcBef>
                <a:spcPts val="0"/>
              </a:spcBef>
              <a:spcAft>
                <a:spcPts val="0"/>
              </a:spcAft>
              <a:buNone/>
            </a:pPr>
            <a:endParaRPr sz="1900" b="1">
              <a:solidFill>
                <a:srgbClr val="FF9900"/>
              </a:solidFill>
            </a:endParaRPr>
          </a:p>
          <a:p>
            <a:pPr marL="0" lvl="0" indent="0" algn="ctr" rtl="0">
              <a:spcBef>
                <a:spcPts val="0"/>
              </a:spcBef>
              <a:spcAft>
                <a:spcPts val="0"/>
              </a:spcAft>
              <a:buNone/>
            </a:pPr>
            <a:r>
              <a:rPr lang="en" sz="1900" b="1">
                <a:solidFill>
                  <a:srgbClr val="FF9900"/>
                </a:solidFill>
              </a:rPr>
              <a:t>What do we wonder?</a:t>
            </a:r>
            <a:endParaRPr sz="1900" b="1">
              <a:solidFill>
                <a:srgbClr val="FF9900"/>
              </a:solidFill>
            </a:endParaRPr>
          </a:p>
          <a:p>
            <a:pPr marL="0" lvl="0" indent="0" algn="ctr" rtl="0">
              <a:spcBef>
                <a:spcPts val="0"/>
              </a:spcBef>
              <a:spcAft>
                <a:spcPts val="0"/>
              </a:spcAft>
              <a:buNone/>
            </a:pPr>
            <a:endParaRPr sz="1900" b="1">
              <a:solidFill>
                <a:srgbClr val="FF9900"/>
              </a:solidFill>
            </a:endParaRPr>
          </a:p>
          <a:p>
            <a:pPr marL="0" lvl="0" indent="0" algn="ctr" rtl="0">
              <a:spcBef>
                <a:spcPts val="0"/>
              </a:spcBef>
              <a:spcAft>
                <a:spcPts val="0"/>
              </a:spcAft>
              <a:buNone/>
            </a:pPr>
            <a:r>
              <a:rPr lang="en" sz="1900" b="1">
                <a:solidFill>
                  <a:srgbClr val="FF9900"/>
                </a:solidFill>
              </a:rPr>
              <a:t>Why does it matter?</a:t>
            </a:r>
            <a:endParaRPr sz="1900" b="1">
              <a:solidFill>
                <a:srgbClr val="FF9900"/>
              </a:solidFill>
            </a:endParaRPr>
          </a:p>
          <a:p>
            <a:pPr marL="0" lvl="0" indent="0" algn="ctr" rtl="0">
              <a:spcBef>
                <a:spcPts val="0"/>
              </a:spcBef>
              <a:spcAft>
                <a:spcPts val="0"/>
              </a:spcAft>
              <a:buNone/>
            </a:pPr>
            <a:endParaRPr sz="1900" b="1">
              <a:solidFill>
                <a:srgbClr val="FF9900"/>
              </a:solidFill>
            </a:endParaRPr>
          </a:p>
          <a:p>
            <a:pPr marL="0" lvl="0" indent="0" algn="ctr" rtl="0">
              <a:spcBef>
                <a:spcPts val="0"/>
              </a:spcBef>
              <a:spcAft>
                <a:spcPts val="0"/>
              </a:spcAft>
              <a:buNone/>
            </a:pPr>
            <a:r>
              <a:rPr lang="en" sz="1900" b="1">
                <a:solidFill>
                  <a:srgbClr val="FF9900"/>
                </a:solidFill>
              </a:rPr>
              <a:t>What’s a good name for this data visualization?</a:t>
            </a:r>
            <a:endParaRPr sz="1900" b="1">
              <a:solidFill>
                <a:srgbClr val="FF9900"/>
              </a:solidFill>
            </a:endParaRPr>
          </a:p>
        </p:txBody>
      </p:sp>
      <p:pic>
        <p:nvPicPr>
          <p:cNvPr id="62" name="Google Shape;62;p14"/>
          <p:cNvPicPr preferRelativeResize="0"/>
          <p:nvPr/>
        </p:nvPicPr>
        <p:blipFill>
          <a:blip r:embed="rId3">
            <a:alphaModFix/>
          </a:blip>
          <a:stretch>
            <a:fillRect/>
          </a:stretch>
        </p:blipFill>
        <p:spPr>
          <a:xfrm>
            <a:off x="-8" y="0"/>
            <a:ext cx="7093915" cy="5143500"/>
          </a:xfrm>
          <a:prstGeom prst="rect">
            <a:avLst/>
          </a:prstGeom>
          <a:noFill/>
          <a:ln>
            <a:noFill/>
          </a:ln>
        </p:spPr>
      </p:pic>
      <p:pic>
        <p:nvPicPr>
          <p:cNvPr id="63" name="Google Shape;63;p14"/>
          <p:cNvPicPr preferRelativeResize="0"/>
          <p:nvPr/>
        </p:nvPicPr>
        <p:blipFill>
          <a:blip r:embed="rId4">
            <a:alphaModFix/>
          </a:blip>
          <a:stretch>
            <a:fillRect/>
          </a:stretch>
        </p:blipFill>
        <p:spPr>
          <a:xfrm>
            <a:off x="8106875" y="4958475"/>
            <a:ext cx="1037125" cy="1850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1">
                                            <p:txEl>
                                              <p:pRg st="0" end="0"/>
                                            </p:txEl>
                                          </p:spTgt>
                                        </p:tgtEl>
                                        <p:attrNameLst>
                                          <p:attrName>style.visibility</p:attrName>
                                        </p:attrNameLst>
                                      </p:cBhvr>
                                      <p:to>
                                        <p:strVal val="visible"/>
                                      </p:to>
                                    </p:set>
                                    <p:anim calcmode="lin" valueType="num">
                                      <p:cBhvr additive="base">
                                        <p:cTn id="7" dur="1000"/>
                                        <p:tgtEl>
                                          <p:spTgt spid="61">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61">
                                            <p:txEl>
                                              <p:pRg st="1" end="1"/>
                                            </p:txEl>
                                          </p:spTgt>
                                        </p:tgtEl>
                                        <p:attrNameLst>
                                          <p:attrName>style.visibility</p:attrName>
                                        </p:attrNameLst>
                                      </p:cBhvr>
                                      <p:to>
                                        <p:strVal val="visible"/>
                                      </p:to>
                                    </p:set>
                                    <p:anim calcmode="lin" valueType="num">
                                      <p:cBhvr additive="base">
                                        <p:cTn id="12" dur="1000"/>
                                        <p:tgtEl>
                                          <p:spTgt spid="61">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61">
                                            <p:txEl>
                                              <p:pRg st="2" end="2"/>
                                            </p:txEl>
                                          </p:spTgt>
                                        </p:tgtEl>
                                        <p:attrNameLst>
                                          <p:attrName>style.visibility</p:attrName>
                                        </p:attrNameLst>
                                      </p:cBhvr>
                                      <p:to>
                                        <p:strVal val="visible"/>
                                      </p:to>
                                    </p:set>
                                    <p:anim calcmode="lin" valueType="num">
                                      <p:cBhvr additive="base">
                                        <p:cTn id="17" dur="1000"/>
                                        <p:tgtEl>
                                          <p:spTgt spid="61">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61">
                                            <p:txEl>
                                              <p:pRg st="3" end="3"/>
                                            </p:txEl>
                                          </p:spTgt>
                                        </p:tgtEl>
                                        <p:attrNameLst>
                                          <p:attrName>style.visibility</p:attrName>
                                        </p:attrNameLst>
                                      </p:cBhvr>
                                      <p:to>
                                        <p:strVal val="visible"/>
                                      </p:to>
                                    </p:set>
                                    <p:anim calcmode="lin" valueType="num">
                                      <p:cBhvr additive="base">
                                        <p:cTn id="22" dur="1000"/>
                                        <p:tgtEl>
                                          <p:spTgt spid="61">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61">
                                            <p:txEl>
                                              <p:pRg st="4" end="4"/>
                                            </p:txEl>
                                          </p:spTgt>
                                        </p:tgtEl>
                                        <p:attrNameLst>
                                          <p:attrName>style.visibility</p:attrName>
                                        </p:attrNameLst>
                                      </p:cBhvr>
                                      <p:to>
                                        <p:strVal val="visible"/>
                                      </p:to>
                                    </p:set>
                                    <p:anim calcmode="lin" valueType="num">
                                      <p:cBhvr additive="base">
                                        <p:cTn id="27" dur="1000"/>
                                        <p:tgtEl>
                                          <p:spTgt spid="61">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61">
                                            <p:txEl>
                                              <p:pRg st="5" end="5"/>
                                            </p:txEl>
                                          </p:spTgt>
                                        </p:tgtEl>
                                        <p:attrNameLst>
                                          <p:attrName>style.visibility</p:attrName>
                                        </p:attrNameLst>
                                      </p:cBhvr>
                                      <p:to>
                                        <p:strVal val="visible"/>
                                      </p:to>
                                    </p:set>
                                    <p:anim calcmode="lin" valueType="num">
                                      <p:cBhvr additive="base">
                                        <p:cTn id="32" dur="1000"/>
                                        <p:tgtEl>
                                          <p:spTgt spid="61">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61">
                                            <p:txEl>
                                              <p:pRg st="6" end="6"/>
                                            </p:txEl>
                                          </p:spTgt>
                                        </p:tgtEl>
                                        <p:attrNameLst>
                                          <p:attrName>style.visibility</p:attrName>
                                        </p:attrNameLst>
                                      </p:cBhvr>
                                      <p:to>
                                        <p:strVal val="visible"/>
                                      </p:to>
                                    </p:set>
                                    <p:anim calcmode="lin" valueType="num">
                                      <p:cBhvr additive="base">
                                        <p:cTn id="37" dur="1000"/>
                                        <p:tgtEl>
                                          <p:spTgt spid="61">
                                            <p:txEl>
                                              <p:pRg st="6" end="6"/>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69" name="Google Shape;69;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70" name="Google Shape;70;p15"/>
          <p:cNvPicPr preferRelativeResize="0"/>
          <p:nvPr/>
        </p:nvPicPr>
        <p:blipFill>
          <a:blip r:embed="rId3">
            <a:alphaModFix/>
          </a:blip>
          <a:stretch>
            <a:fillRect/>
          </a:stretch>
        </p:blipFill>
        <p:spPr>
          <a:xfrm>
            <a:off x="0" y="45587"/>
            <a:ext cx="9143998" cy="5052326"/>
          </a:xfrm>
          <a:prstGeom prst="rect">
            <a:avLst/>
          </a:prstGeom>
          <a:noFill/>
          <a:ln>
            <a:noFill/>
          </a:ln>
        </p:spPr>
      </p:pic>
      <p:sp>
        <p:nvSpPr>
          <p:cNvPr id="71" name="Google Shape;71;p15"/>
          <p:cNvSpPr/>
          <p:nvPr/>
        </p:nvSpPr>
        <p:spPr>
          <a:xfrm>
            <a:off x="3837450" y="566800"/>
            <a:ext cx="1292700" cy="861600"/>
          </a:xfrm>
          <a:prstGeom prst="wedgeEllipseCallout">
            <a:avLst>
              <a:gd name="adj1" fmla="val -11462"/>
              <a:gd name="adj2" fmla="val 70337"/>
            </a:avLst>
          </a:prstGeom>
          <a:solidFill>
            <a:srgbClr val="FFFF00"/>
          </a:solidFill>
          <a:ln w="9525"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Where’s the math?</a:t>
            </a:r>
            <a:endParaRPr/>
          </a:p>
        </p:txBody>
      </p:sp>
      <p:sp>
        <p:nvSpPr>
          <p:cNvPr id="72" name="Google Shape;72;p15"/>
          <p:cNvSpPr/>
          <p:nvPr/>
        </p:nvSpPr>
        <p:spPr>
          <a:xfrm>
            <a:off x="1454200" y="149450"/>
            <a:ext cx="1588800" cy="1117500"/>
          </a:xfrm>
          <a:prstGeom prst="wedgeEllipseCallout">
            <a:avLst>
              <a:gd name="adj1" fmla="val 12495"/>
              <a:gd name="adj2" fmla="val 68770"/>
            </a:avLst>
          </a:prstGeom>
          <a:solidFill>
            <a:srgbClr val="FFFF00"/>
          </a:solidFill>
          <a:ln w="9525"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What do we notice? What do we wonder?</a:t>
            </a:r>
            <a:endParaRPr/>
          </a:p>
        </p:txBody>
      </p:sp>
      <p:sp>
        <p:nvSpPr>
          <p:cNvPr id="73" name="Google Shape;73;p15"/>
          <p:cNvSpPr/>
          <p:nvPr/>
        </p:nvSpPr>
        <p:spPr>
          <a:xfrm>
            <a:off x="3500825" y="2140950"/>
            <a:ext cx="1481100" cy="943800"/>
          </a:xfrm>
          <a:prstGeom prst="wedgeEllipseCallout">
            <a:avLst>
              <a:gd name="adj1" fmla="val 23621"/>
              <a:gd name="adj2" fmla="val 72045"/>
            </a:avLst>
          </a:prstGeom>
          <a:solidFill>
            <a:srgbClr val="FFFF00"/>
          </a:solidFill>
          <a:ln w="9525"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What’s the VOLUME?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subTitle" idx="1"/>
          </p:nvPr>
        </p:nvSpPr>
        <p:spPr>
          <a:xfrm>
            <a:off x="7863375" y="109050"/>
            <a:ext cx="1198200" cy="4901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500" b="1" dirty="0">
                <a:solidFill>
                  <a:srgbClr val="B45F06"/>
                </a:solidFill>
              </a:rPr>
              <a:t>Healthy Indian Sweets! Yum!</a:t>
            </a:r>
            <a:endParaRPr sz="1500" b="1" dirty="0">
              <a:solidFill>
                <a:srgbClr val="B45F06"/>
              </a:solidFill>
            </a:endParaRPr>
          </a:p>
          <a:p>
            <a:pPr marL="0" lvl="0" indent="0" algn="ctr" rtl="0">
              <a:spcBef>
                <a:spcPts val="0"/>
              </a:spcBef>
              <a:spcAft>
                <a:spcPts val="0"/>
              </a:spcAft>
              <a:buNone/>
            </a:pPr>
            <a:endParaRPr sz="1500" dirty="0">
              <a:solidFill>
                <a:srgbClr val="B45F06"/>
              </a:solidFill>
            </a:endParaRPr>
          </a:p>
          <a:p>
            <a:pPr marL="0" lvl="0" indent="0" algn="ctr" rtl="0">
              <a:spcBef>
                <a:spcPts val="0"/>
              </a:spcBef>
              <a:spcAft>
                <a:spcPts val="0"/>
              </a:spcAft>
              <a:buNone/>
            </a:pPr>
            <a:r>
              <a:rPr lang="en" sz="1500" dirty="0">
                <a:solidFill>
                  <a:srgbClr val="B45F06"/>
                </a:solidFill>
              </a:rPr>
              <a:t>Where’s the math?</a:t>
            </a:r>
            <a:endParaRPr sz="1500" dirty="0">
              <a:solidFill>
                <a:srgbClr val="B45F06"/>
              </a:solidFill>
            </a:endParaRPr>
          </a:p>
          <a:p>
            <a:pPr marL="0" lvl="0" indent="0" algn="ctr" rtl="0">
              <a:spcBef>
                <a:spcPts val="0"/>
              </a:spcBef>
              <a:spcAft>
                <a:spcPts val="0"/>
              </a:spcAft>
              <a:buNone/>
            </a:pPr>
            <a:endParaRPr sz="1500" dirty="0">
              <a:solidFill>
                <a:srgbClr val="B45F06"/>
              </a:solidFill>
            </a:endParaRPr>
          </a:p>
          <a:p>
            <a:pPr marL="0" lvl="0" indent="0" algn="ctr" rtl="0">
              <a:spcBef>
                <a:spcPts val="0"/>
              </a:spcBef>
              <a:spcAft>
                <a:spcPts val="0"/>
              </a:spcAft>
              <a:buNone/>
            </a:pPr>
            <a:r>
              <a:rPr lang="en" sz="1500" dirty="0">
                <a:solidFill>
                  <a:srgbClr val="B45F06"/>
                </a:solidFill>
              </a:rPr>
              <a:t>Pick a shape and sketch it.</a:t>
            </a:r>
            <a:endParaRPr sz="1500" dirty="0">
              <a:solidFill>
                <a:srgbClr val="B45F06"/>
              </a:solidFill>
            </a:endParaRPr>
          </a:p>
          <a:p>
            <a:pPr marL="0" lvl="0" indent="0" algn="ctr" rtl="0">
              <a:spcBef>
                <a:spcPts val="0"/>
              </a:spcBef>
              <a:spcAft>
                <a:spcPts val="0"/>
              </a:spcAft>
              <a:buNone/>
            </a:pPr>
            <a:endParaRPr sz="1500" dirty="0">
              <a:solidFill>
                <a:srgbClr val="B45F06"/>
              </a:solidFill>
            </a:endParaRPr>
          </a:p>
          <a:p>
            <a:pPr marL="0" lvl="0" indent="0" algn="ctr" rtl="0">
              <a:spcBef>
                <a:spcPts val="0"/>
              </a:spcBef>
              <a:spcAft>
                <a:spcPts val="0"/>
              </a:spcAft>
              <a:buNone/>
            </a:pPr>
            <a:r>
              <a:rPr lang="en" sz="1500" dirty="0">
                <a:solidFill>
                  <a:srgbClr val="B45F06"/>
                </a:solidFill>
              </a:rPr>
              <a:t>Now sketch a shape that is the </a:t>
            </a:r>
            <a:r>
              <a:rPr lang="en" sz="1500" u="sng" dirty="0">
                <a:solidFill>
                  <a:srgbClr val="B45F06"/>
                </a:solidFill>
              </a:rPr>
              <a:t>same</a:t>
            </a:r>
            <a:r>
              <a:rPr lang="en" sz="1500" dirty="0">
                <a:solidFill>
                  <a:srgbClr val="B45F06"/>
                </a:solidFill>
              </a:rPr>
              <a:t> in on way, and </a:t>
            </a:r>
            <a:r>
              <a:rPr lang="en" sz="1500" u="sng" dirty="0">
                <a:solidFill>
                  <a:srgbClr val="B45F06"/>
                </a:solidFill>
              </a:rPr>
              <a:t>different</a:t>
            </a:r>
            <a:r>
              <a:rPr lang="en" sz="1500" dirty="0">
                <a:solidFill>
                  <a:srgbClr val="B45F06"/>
                </a:solidFill>
              </a:rPr>
              <a:t> in another! </a:t>
            </a:r>
            <a:endParaRPr sz="1500" dirty="0">
              <a:solidFill>
                <a:srgbClr val="B45F06"/>
              </a:solidFill>
            </a:endParaRPr>
          </a:p>
        </p:txBody>
      </p:sp>
      <p:pic>
        <p:nvPicPr>
          <p:cNvPr id="79" name="Google Shape;79;p16"/>
          <p:cNvPicPr preferRelativeResize="0"/>
          <p:nvPr/>
        </p:nvPicPr>
        <p:blipFill>
          <a:blip r:embed="rId3">
            <a:alphaModFix/>
          </a:blip>
          <a:stretch>
            <a:fillRect/>
          </a:stretch>
        </p:blipFill>
        <p:spPr>
          <a:xfrm>
            <a:off x="59416" y="0"/>
            <a:ext cx="7705617" cy="51434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8">
                                            <p:txEl>
                                              <p:pRg st="0" end="0"/>
                                            </p:txEl>
                                          </p:spTgt>
                                        </p:tgtEl>
                                        <p:attrNameLst>
                                          <p:attrName>style.visibility</p:attrName>
                                        </p:attrNameLst>
                                      </p:cBhvr>
                                      <p:to>
                                        <p:strVal val="visible"/>
                                      </p:to>
                                    </p:set>
                                    <p:anim calcmode="lin" valueType="num">
                                      <p:cBhvr additive="base">
                                        <p:cTn id="7" dur="1000"/>
                                        <p:tgtEl>
                                          <p:spTgt spid="78">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78">
                                            <p:txEl>
                                              <p:pRg st="2" end="2"/>
                                            </p:txEl>
                                          </p:spTgt>
                                        </p:tgtEl>
                                        <p:attrNameLst>
                                          <p:attrName>style.visibility</p:attrName>
                                        </p:attrNameLst>
                                      </p:cBhvr>
                                      <p:to>
                                        <p:strVal val="visible"/>
                                      </p:to>
                                    </p:set>
                                    <p:anim calcmode="lin" valueType="num">
                                      <p:cBhvr additive="base">
                                        <p:cTn id="12" dur="1000"/>
                                        <p:tgtEl>
                                          <p:spTgt spid="78">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78">
                                            <p:txEl>
                                              <p:pRg st="4" end="4"/>
                                            </p:txEl>
                                          </p:spTgt>
                                        </p:tgtEl>
                                        <p:attrNameLst>
                                          <p:attrName>style.visibility</p:attrName>
                                        </p:attrNameLst>
                                      </p:cBhvr>
                                      <p:to>
                                        <p:strVal val="visible"/>
                                      </p:to>
                                    </p:set>
                                    <p:anim calcmode="lin" valueType="num">
                                      <p:cBhvr additive="base">
                                        <p:cTn id="17" dur="1000"/>
                                        <p:tgtEl>
                                          <p:spTgt spid="78">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78">
                                            <p:txEl>
                                              <p:pRg st="6" end="6"/>
                                            </p:txEl>
                                          </p:spTgt>
                                        </p:tgtEl>
                                        <p:attrNameLst>
                                          <p:attrName>style.visibility</p:attrName>
                                        </p:attrNameLst>
                                      </p:cBhvr>
                                      <p:to>
                                        <p:strVal val="visible"/>
                                      </p:to>
                                    </p:set>
                                    <p:anim calcmode="lin" valueType="num">
                                      <p:cBhvr additive="base">
                                        <p:cTn id="22" dur="1000"/>
                                        <p:tgtEl>
                                          <p:spTgt spid="78">
                                            <p:txEl>
                                              <p:pRg st="6" end="6"/>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2286000" y="0"/>
            <a:ext cx="6857999" cy="5143500"/>
          </a:xfrm>
          <a:prstGeom prst="rect">
            <a:avLst/>
          </a:prstGeom>
          <a:noFill/>
          <a:ln>
            <a:noFill/>
          </a:ln>
        </p:spPr>
      </p:pic>
      <p:sp>
        <p:nvSpPr>
          <p:cNvPr id="85" name="Google Shape;85;p17"/>
          <p:cNvSpPr txBox="1"/>
          <p:nvPr/>
        </p:nvSpPr>
        <p:spPr>
          <a:xfrm>
            <a:off x="53900" y="0"/>
            <a:ext cx="2101800" cy="1092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20" b="1">
                <a:solidFill>
                  <a:srgbClr val="1C4587"/>
                </a:solidFill>
              </a:rPr>
              <a:t>Today is National Elephant Appreciation Day!</a:t>
            </a:r>
            <a:endParaRPr sz="1720" b="1">
              <a:solidFill>
                <a:srgbClr val="1C4587"/>
              </a:solidFill>
            </a:endParaRPr>
          </a:p>
        </p:txBody>
      </p:sp>
      <p:sp>
        <p:nvSpPr>
          <p:cNvPr id="86" name="Google Shape;86;p17"/>
          <p:cNvSpPr txBox="1"/>
          <p:nvPr/>
        </p:nvSpPr>
        <p:spPr>
          <a:xfrm>
            <a:off x="53900" y="984250"/>
            <a:ext cx="2167800" cy="3848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0C343D"/>
                </a:solidFill>
                <a:highlight>
                  <a:srgbClr val="FFFFFF"/>
                </a:highlight>
              </a:rPr>
              <a:t>The largest African elephants can stand in excess of 13 feet tall at the shoulder. How does an African elephant grow to be 13 feet tall and weigh over 14,000 pounds? By eating a lot! Scientists estimate that the largest elephants can eat more than 350 pounds of </a:t>
            </a:r>
            <a:r>
              <a:rPr lang="en">
                <a:solidFill>
                  <a:srgbClr val="0C343D"/>
                </a:solidFill>
                <a:uFill>
                  <a:noFill/>
                </a:uFill>
                <a:hlinkClick r:id="rId4">
                  <a:extLst>
                    <a:ext uri="{A12FA001-AC4F-418D-AE19-62706E023703}">
                      <ahyp:hlinkClr xmlns:ahyp="http://schemas.microsoft.com/office/drawing/2018/hyperlinkcolor" val="tx"/>
                    </a:ext>
                  </a:extLst>
                </a:hlinkClick>
              </a:rPr>
              <a:t>food</a:t>
            </a:r>
            <a:r>
              <a:rPr lang="en">
                <a:solidFill>
                  <a:srgbClr val="0C343D"/>
                </a:solidFill>
              </a:rPr>
              <a:t> </a:t>
            </a:r>
            <a:r>
              <a:rPr lang="en">
                <a:solidFill>
                  <a:srgbClr val="0C343D"/>
                </a:solidFill>
                <a:highlight>
                  <a:srgbClr val="FFFFFF"/>
                </a:highlight>
              </a:rPr>
              <a:t>in a single day.</a:t>
            </a:r>
            <a:endParaRPr>
              <a:solidFill>
                <a:srgbClr val="0C343D"/>
              </a:solidFill>
              <a:highlight>
                <a:srgbClr val="FFFFFF"/>
              </a:highlight>
            </a:endParaRPr>
          </a:p>
          <a:p>
            <a:pPr marL="0" lvl="0" indent="0" algn="ctr" rtl="0">
              <a:spcBef>
                <a:spcPts val="0"/>
              </a:spcBef>
              <a:spcAft>
                <a:spcPts val="0"/>
              </a:spcAft>
              <a:buNone/>
            </a:pPr>
            <a:endParaRPr>
              <a:solidFill>
                <a:srgbClr val="0C343D"/>
              </a:solidFill>
              <a:highlight>
                <a:srgbClr val="FFFFFF"/>
              </a:highlight>
            </a:endParaRPr>
          </a:p>
          <a:p>
            <a:pPr marL="0" lvl="0" indent="0" algn="ctr" rtl="0">
              <a:spcBef>
                <a:spcPts val="0"/>
              </a:spcBef>
              <a:spcAft>
                <a:spcPts val="0"/>
              </a:spcAft>
              <a:buNone/>
            </a:pPr>
            <a:r>
              <a:rPr lang="en">
                <a:solidFill>
                  <a:srgbClr val="0C343D"/>
                </a:solidFill>
                <a:highlight>
                  <a:srgbClr val="FFFFFF"/>
                </a:highlight>
              </a:rPr>
              <a:t>How many pounds of food is that in one week? One month? One year?</a:t>
            </a:r>
            <a:endParaRPr>
              <a:solidFill>
                <a:srgbClr val="0C343D"/>
              </a:solidFill>
              <a:highlight>
                <a:srgbClr val="FFFFFF"/>
              </a:highlight>
            </a:endParaRPr>
          </a:p>
        </p:txBody>
      </p:sp>
      <p:sp>
        <p:nvSpPr>
          <p:cNvPr id="87" name="Google Shape;87;p17"/>
          <p:cNvSpPr txBox="1"/>
          <p:nvPr/>
        </p:nvSpPr>
        <p:spPr>
          <a:xfrm>
            <a:off x="7607525" y="4823050"/>
            <a:ext cx="1410000" cy="22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EEEEEE"/>
                </a:solidFill>
              </a:rPr>
              <a:t>Photo by Celia M.</a:t>
            </a:r>
            <a:endParaRPr sz="1100">
              <a:solidFill>
                <a:srgbClr val="EEEEEE"/>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237</Words>
  <Application>Microsoft Macintosh PowerPoint</Application>
  <PresentationFormat>On-screen Show (16:9)</PresentationFormat>
  <Paragraphs>33</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Roboto</vt:lpstr>
      <vt:lpstr>Arial</vt:lpstr>
      <vt:lpstr>Simple Light</vt:lpstr>
      <vt:lpstr>PowerPoint Presentation</vt:lpstr>
      <vt:lpstr>What do we notice?  What do we wonder?  Why does it matter?  What’s a good name for this data visualization?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2023-09-13T15:28:32Z</dcterms:modified>
</cp:coreProperties>
</file>