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6"/>
  </p:notesMasterIdLst>
  <p:sldIdLst>
    <p:sldId id="256" r:id="rId2"/>
    <p:sldId id="257" r:id="rId3"/>
    <p:sldId id="258" r:id="rId4"/>
    <p:sldId id="259" r:id="rId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37"/>
  </p:normalViewPr>
  <p:slideViewPr>
    <p:cSldViewPr snapToGrid="0">
      <p:cViewPr varScale="1">
        <p:scale>
          <a:sx n="138" d="100"/>
          <a:sy n="138" d="100"/>
        </p:scale>
        <p:origin x="880"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7f3e27267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7f3e27267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4</a:t>
            </a:r>
            <a:endParaRPr/>
          </a:p>
          <a:p>
            <a:pPr marL="0" lvl="0" indent="0" algn="l" rtl="0">
              <a:spcBef>
                <a:spcPts val="0"/>
              </a:spcBef>
              <a:spcAft>
                <a:spcPts val="0"/>
              </a:spcAft>
              <a:buNone/>
            </a:pPr>
            <a:r>
              <a:rPr lang="en"/>
              <a:t>September 26 - 29</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7f3e272679_0_1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7f3e272679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7f3e272679_0_1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7f3e272679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27f3e272679_0_1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27f3e272679_0_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152324" y="201975"/>
            <a:ext cx="584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783F04"/>
                </a:solidFill>
              </a:rPr>
              <a:t>Happy National Dumpling Day!</a:t>
            </a:r>
            <a:endParaRPr sz="2920" b="1">
              <a:solidFill>
                <a:srgbClr val="783F04"/>
              </a:solidFill>
            </a:endParaRPr>
          </a:p>
        </p:txBody>
      </p:sp>
      <p:sp>
        <p:nvSpPr>
          <p:cNvPr id="55" name="Google Shape;55;p13"/>
          <p:cNvSpPr txBox="1">
            <a:spLocks noGrp="1"/>
          </p:cNvSpPr>
          <p:nvPr>
            <p:ph type="body" idx="1"/>
          </p:nvPr>
        </p:nvSpPr>
        <p:spPr>
          <a:xfrm>
            <a:off x="6126425" y="1724825"/>
            <a:ext cx="2800800" cy="3266400"/>
          </a:xfrm>
          <a:prstGeom prst="rect">
            <a:avLst/>
          </a:prstGeom>
        </p:spPr>
        <p:txBody>
          <a:bodyPr spcFirstLastPara="1" wrap="square" lIns="91425" tIns="91425" rIns="91425" bIns="91425" anchor="t" anchorCtr="0">
            <a:normAutofit/>
          </a:bodyPr>
          <a:lstStyle/>
          <a:p>
            <a:pPr marL="0" lvl="0" indent="0" algn="ctr" rtl="0">
              <a:spcBef>
                <a:spcPts val="0"/>
              </a:spcBef>
              <a:spcAft>
                <a:spcPts val="1200"/>
              </a:spcAft>
              <a:buNone/>
            </a:pPr>
            <a:r>
              <a:rPr lang="en" sz="2300">
                <a:solidFill>
                  <a:srgbClr val="660000"/>
                </a:solidFill>
              </a:rPr>
              <a:t>How can we use </a:t>
            </a:r>
            <a:r>
              <a:rPr lang="en" sz="2300" b="1">
                <a:solidFill>
                  <a:srgbClr val="660000"/>
                </a:solidFill>
              </a:rPr>
              <a:t>multiplication </a:t>
            </a:r>
            <a:r>
              <a:rPr lang="en" sz="2300">
                <a:solidFill>
                  <a:srgbClr val="660000"/>
                </a:solidFill>
              </a:rPr>
              <a:t>to estimate how many dumplings are here?</a:t>
            </a:r>
            <a:endParaRPr sz="2300">
              <a:solidFill>
                <a:srgbClr val="660000"/>
              </a:solidFill>
            </a:endParaRPr>
          </a:p>
        </p:txBody>
      </p:sp>
      <p:pic>
        <p:nvPicPr>
          <p:cNvPr id="56" name="Google Shape;56;p13"/>
          <p:cNvPicPr preferRelativeResize="0"/>
          <p:nvPr/>
        </p:nvPicPr>
        <p:blipFill>
          <a:blip r:embed="rId3">
            <a:alphaModFix/>
          </a:blip>
          <a:stretch>
            <a:fillRect/>
          </a:stretch>
        </p:blipFill>
        <p:spPr>
          <a:xfrm>
            <a:off x="152400" y="935250"/>
            <a:ext cx="5843849" cy="39403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
                                            <p:txEl>
                                              <p:pRg st="0" end="0"/>
                                            </p:txEl>
                                          </p:spTgt>
                                        </p:tgtEl>
                                        <p:attrNameLst>
                                          <p:attrName>style.visibility</p:attrName>
                                        </p:attrNameLst>
                                      </p:cBhvr>
                                      <p:to>
                                        <p:strVal val="visible"/>
                                      </p:to>
                                    </p:set>
                                    <p:animEffect transition="in" filter="fade">
                                      <p:cBhvr>
                                        <p:cTn id="7" dur="1000"/>
                                        <p:tgtEl>
                                          <p:spTgt spid="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7688300" y="1670325"/>
            <a:ext cx="1373400" cy="22626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solidFill>
                  <a:srgbClr val="980000"/>
                </a:solidFill>
              </a:rPr>
              <a:t>Which one doesn’t belong?</a:t>
            </a:r>
            <a:endParaRPr>
              <a:solidFill>
                <a:srgbClr val="980000"/>
              </a:solidFill>
            </a:endParaRPr>
          </a:p>
        </p:txBody>
      </p:sp>
      <p:pic>
        <p:nvPicPr>
          <p:cNvPr id="62" name="Google Shape;62;p14"/>
          <p:cNvPicPr preferRelativeResize="0"/>
          <p:nvPr/>
        </p:nvPicPr>
        <p:blipFill>
          <a:blip r:embed="rId3">
            <a:alphaModFix/>
          </a:blip>
          <a:stretch>
            <a:fillRect/>
          </a:stretch>
        </p:blipFill>
        <p:spPr>
          <a:xfrm>
            <a:off x="80800" y="389425"/>
            <a:ext cx="7607500" cy="436466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body" idx="1"/>
          </p:nvPr>
        </p:nvSpPr>
        <p:spPr>
          <a:xfrm>
            <a:off x="188500" y="230250"/>
            <a:ext cx="2827800" cy="4338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1900">
                <a:solidFill>
                  <a:srgbClr val="CC4125"/>
                </a:solidFill>
              </a:rPr>
              <a:t>Each square in this quilt represents a part of the family history.</a:t>
            </a:r>
            <a:endParaRPr sz="1900">
              <a:solidFill>
                <a:srgbClr val="CC4125"/>
              </a:solidFill>
            </a:endParaRPr>
          </a:p>
          <a:p>
            <a:pPr marL="0" lvl="0" indent="0" algn="ctr" rtl="0">
              <a:spcBef>
                <a:spcPts val="1200"/>
              </a:spcBef>
              <a:spcAft>
                <a:spcPts val="0"/>
              </a:spcAft>
              <a:buNone/>
            </a:pPr>
            <a:r>
              <a:rPr lang="en" sz="1900">
                <a:solidFill>
                  <a:srgbClr val="CC4125"/>
                </a:solidFill>
              </a:rPr>
              <a:t>What can we learn from the quilt squares?</a:t>
            </a:r>
            <a:endParaRPr sz="1900">
              <a:solidFill>
                <a:srgbClr val="CC4125"/>
              </a:solidFill>
            </a:endParaRPr>
          </a:p>
          <a:p>
            <a:pPr marL="0" lvl="0" indent="0" algn="ctr" rtl="0">
              <a:spcBef>
                <a:spcPts val="1200"/>
              </a:spcBef>
              <a:spcAft>
                <a:spcPts val="0"/>
              </a:spcAft>
              <a:buNone/>
            </a:pPr>
            <a:r>
              <a:rPr lang="en" sz="1900">
                <a:solidFill>
                  <a:srgbClr val="CC4125"/>
                </a:solidFill>
              </a:rPr>
              <a:t>If each square takes </a:t>
            </a:r>
            <a:r>
              <a:rPr lang="en" sz="1900" i="1">
                <a:solidFill>
                  <a:srgbClr val="CC4125"/>
                </a:solidFill>
              </a:rPr>
              <a:t>about </a:t>
            </a:r>
            <a:r>
              <a:rPr lang="en" sz="1900">
                <a:solidFill>
                  <a:srgbClr val="CC4125"/>
                </a:solidFill>
              </a:rPr>
              <a:t>4 hours to complete, how long does it take to create a quilt like this one?</a:t>
            </a:r>
            <a:endParaRPr sz="1900">
              <a:solidFill>
                <a:srgbClr val="CC4125"/>
              </a:solidFill>
            </a:endParaRPr>
          </a:p>
          <a:p>
            <a:pPr marL="0" lvl="0" indent="0" algn="ctr" rtl="0">
              <a:spcBef>
                <a:spcPts val="1200"/>
              </a:spcBef>
              <a:spcAft>
                <a:spcPts val="1200"/>
              </a:spcAft>
              <a:buNone/>
            </a:pPr>
            <a:r>
              <a:rPr lang="en" sz="1900">
                <a:solidFill>
                  <a:srgbClr val="CC4125"/>
                </a:solidFill>
              </a:rPr>
              <a:t>How many days is that?</a:t>
            </a:r>
            <a:endParaRPr sz="1900">
              <a:solidFill>
                <a:srgbClr val="CC4125"/>
              </a:solidFill>
            </a:endParaRPr>
          </a:p>
        </p:txBody>
      </p:sp>
      <p:pic>
        <p:nvPicPr>
          <p:cNvPr id="68" name="Google Shape;68;p15"/>
          <p:cNvPicPr preferRelativeResize="0"/>
          <p:nvPr/>
        </p:nvPicPr>
        <p:blipFill>
          <a:blip r:embed="rId3">
            <a:alphaModFix/>
          </a:blip>
          <a:stretch>
            <a:fillRect/>
          </a:stretch>
        </p:blipFill>
        <p:spPr>
          <a:xfrm>
            <a:off x="3211293" y="0"/>
            <a:ext cx="5932715" cy="5143501"/>
          </a:xfrm>
          <a:prstGeom prst="rect">
            <a:avLst/>
          </a:prstGeom>
          <a:noFill/>
          <a:ln>
            <a:noFill/>
          </a:ln>
        </p:spPr>
      </p:pic>
      <p:sp>
        <p:nvSpPr>
          <p:cNvPr id="69" name="Google Shape;69;p15"/>
          <p:cNvSpPr txBox="1"/>
          <p:nvPr/>
        </p:nvSpPr>
        <p:spPr>
          <a:xfrm>
            <a:off x="5818325" y="4835100"/>
            <a:ext cx="3216600" cy="30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i="1"/>
              <a:t>From The African American Quilt Display</a:t>
            </a:r>
            <a:endParaRPr sz="1300" i="1"/>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title"/>
          </p:nvPr>
        </p:nvSpPr>
        <p:spPr>
          <a:xfrm>
            <a:off x="6139875" y="292000"/>
            <a:ext cx="2935200" cy="45594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sz="1900">
                <a:solidFill>
                  <a:srgbClr val="274E13"/>
                </a:solidFill>
              </a:rPr>
              <a:t>Today is Confucius Day, celebrating the birthday of the great philosopher and teacher.</a:t>
            </a:r>
            <a:endParaRPr sz="1900">
              <a:solidFill>
                <a:srgbClr val="274E13"/>
              </a:solidFill>
            </a:endParaRPr>
          </a:p>
          <a:p>
            <a:pPr marL="0" lvl="0" indent="0" algn="ctr" rtl="0">
              <a:spcBef>
                <a:spcPts val="0"/>
              </a:spcBef>
              <a:spcAft>
                <a:spcPts val="0"/>
              </a:spcAft>
              <a:buNone/>
            </a:pPr>
            <a:endParaRPr sz="1900">
              <a:solidFill>
                <a:srgbClr val="274E13"/>
              </a:solidFill>
            </a:endParaRPr>
          </a:p>
          <a:p>
            <a:pPr marL="0" lvl="0" indent="0" algn="ctr" rtl="0">
              <a:spcBef>
                <a:spcPts val="0"/>
              </a:spcBef>
              <a:spcAft>
                <a:spcPts val="0"/>
              </a:spcAft>
              <a:buNone/>
            </a:pPr>
            <a:r>
              <a:rPr lang="en" sz="1900">
                <a:solidFill>
                  <a:srgbClr val="274E13"/>
                </a:solidFill>
              </a:rPr>
              <a:t>The tallest statue of Confucius, in Shandong, China, stands 72 meters high.</a:t>
            </a:r>
            <a:endParaRPr sz="1900">
              <a:solidFill>
                <a:srgbClr val="274E13"/>
              </a:solidFill>
            </a:endParaRPr>
          </a:p>
          <a:p>
            <a:pPr marL="0" lvl="0" indent="0" algn="ctr" rtl="0">
              <a:spcBef>
                <a:spcPts val="0"/>
              </a:spcBef>
              <a:spcAft>
                <a:spcPts val="0"/>
              </a:spcAft>
              <a:buNone/>
            </a:pPr>
            <a:endParaRPr sz="1900">
              <a:solidFill>
                <a:srgbClr val="274E13"/>
              </a:solidFill>
            </a:endParaRPr>
          </a:p>
          <a:p>
            <a:pPr marL="0" lvl="0" indent="0" algn="ctr" rtl="0">
              <a:spcBef>
                <a:spcPts val="0"/>
              </a:spcBef>
              <a:spcAft>
                <a:spcPts val="0"/>
              </a:spcAft>
              <a:buNone/>
            </a:pPr>
            <a:r>
              <a:rPr lang="en" sz="1900">
                <a:solidFill>
                  <a:srgbClr val="274E13"/>
                </a:solidFill>
              </a:rPr>
              <a:t>What are some FACTOR PAIRS of 72?</a:t>
            </a:r>
            <a:endParaRPr sz="1900">
              <a:solidFill>
                <a:srgbClr val="274E13"/>
              </a:solidFill>
            </a:endParaRPr>
          </a:p>
          <a:p>
            <a:pPr marL="0" lvl="0" indent="0" algn="ctr" rtl="0">
              <a:spcBef>
                <a:spcPts val="0"/>
              </a:spcBef>
              <a:spcAft>
                <a:spcPts val="0"/>
              </a:spcAft>
              <a:buNone/>
            </a:pPr>
            <a:endParaRPr sz="1900">
              <a:solidFill>
                <a:srgbClr val="274E13"/>
              </a:solidFill>
            </a:endParaRPr>
          </a:p>
          <a:p>
            <a:pPr marL="0" lvl="0" indent="0" algn="ctr" rtl="0">
              <a:spcBef>
                <a:spcPts val="0"/>
              </a:spcBef>
              <a:spcAft>
                <a:spcPts val="0"/>
              </a:spcAft>
              <a:buNone/>
            </a:pPr>
            <a:r>
              <a:rPr lang="en" sz="1900">
                <a:solidFill>
                  <a:srgbClr val="274E13"/>
                </a:solidFill>
              </a:rPr>
              <a:t>What do we notice about the factor pairs, do we see any patterns?</a:t>
            </a:r>
            <a:endParaRPr sz="1900">
              <a:solidFill>
                <a:srgbClr val="274E13"/>
              </a:solidFill>
            </a:endParaRPr>
          </a:p>
        </p:txBody>
      </p:sp>
      <p:pic>
        <p:nvPicPr>
          <p:cNvPr id="75" name="Google Shape;75;p16"/>
          <p:cNvPicPr preferRelativeResize="0"/>
          <p:nvPr/>
        </p:nvPicPr>
        <p:blipFill>
          <a:blip r:embed="rId3">
            <a:alphaModFix/>
          </a:blip>
          <a:stretch>
            <a:fillRect/>
          </a:stretch>
        </p:blipFill>
        <p:spPr>
          <a:xfrm>
            <a:off x="125400" y="292000"/>
            <a:ext cx="5919576" cy="45595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4">
                                            <p:txEl>
                                              <p:pRg st="0" end="0"/>
                                            </p:txEl>
                                          </p:spTgt>
                                        </p:tgtEl>
                                        <p:attrNameLst>
                                          <p:attrName>style.visibility</p:attrName>
                                        </p:attrNameLst>
                                      </p:cBhvr>
                                      <p:to>
                                        <p:strVal val="visible"/>
                                      </p:to>
                                    </p:set>
                                    <p:animEffect transition="in" filter="fade">
                                      <p:cBhvr>
                                        <p:cTn id="7" dur="1000"/>
                                        <p:tgtEl>
                                          <p:spTgt spid="7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4">
                                            <p:txEl>
                                              <p:pRg st="1" end="1"/>
                                            </p:txEl>
                                          </p:spTgt>
                                        </p:tgtEl>
                                        <p:attrNameLst>
                                          <p:attrName>style.visibility</p:attrName>
                                        </p:attrNameLst>
                                      </p:cBhvr>
                                      <p:to>
                                        <p:strVal val="visible"/>
                                      </p:to>
                                    </p:set>
                                    <p:animEffect transition="in" filter="fade">
                                      <p:cBhvr>
                                        <p:cTn id="12" dur="1000"/>
                                        <p:tgtEl>
                                          <p:spTgt spid="7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4">
                                            <p:txEl>
                                              <p:pRg st="2" end="2"/>
                                            </p:txEl>
                                          </p:spTgt>
                                        </p:tgtEl>
                                        <p:attrNameLst>
                                          <p:attrName>style.visibility</p:attrName>
                                        </p:attrNameLst>
                                      </p:cBhvr>
                                      <p:to>
                                        <p:strVal val="visible"/>
                                      </p:to>
                                    </p:set>
                                    <p:animEffect transition="in" filter="fade">
                                      <p:cBhvr>
                                        <p:cTn id="17" dur="1000"/>
                                        <p:tgtEl>
                                          <p:spTgt spid="7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4">
                                            <p:txEl>
                                              <p:pRg st="3" end="3"/>
                                            </p:txEl>
                                          </p:spTgt>
                                        </p:tgtEl>
                                        <p:attrNameLst>
                                          <p:attrName>style.visibility</p:attrName>
                                        </p:attrNameLst>
                                      </p:cBhvr>
                                      <p:to>
                                        <p:strVal val="visible"/>
                                      </p:to>
                                    </p:set>
                                    <p:animEffect transition="in" filter="fade">
                                      <p:cBhvr>
                                        <p:cTn id="22" dur="1000"/>
                                        <p:tgtEl>
                                          <p:spTgt spid="7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4">
                                            <p:txEl>
                                              <p:pRg st="4" end="4"/>
                                            </p:txEl>
                                          </p:spTgt>
                                        </p:tgtEl>
                                        <p:attrNameLst>
                                          <p:attrName>style.visibility</p:attrName>
                                        </p:attrNameLst>
                                      </p:cBhvr>
                                      <p:to>
                                        <p:strVal val="visible"/>
                                      </p:to>
                                    </p:set>
                                    <p:animEffect transition="in" filter="fade">
                                      <p:cBhvr>
                                        <p:cTn id="27" dur="1000"/>
                                        <p:tgtEl>
                                          <p:spTgt spid="7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4">
                                            <p:txEl>
                                              <p:pRg st="5" end="5"/>
                                            </p:txEl>
                                          </p:spTgt>
                                        </p:tgtEl>
                                        <p:attrNameLst>
                                          <p:attrName>style.visibility</p:attrName>
                                        </p:attrNameLst>
                                      </p:cBhvr>
                                      <p:to>
                                        <p:strVal val="visible"/>
                                      </p:to>
                                    </p:set>
                                    <p:animEffect transition="in" filter="fade">
                                      <p:cBhvr>
                                        <p:cTn id="32" dur="1000"/>
                                        <p:tgtEl>
                                          <p:spTgt spid="7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4">
                                            <p:txEl>
                                              <p:pRg st="6" end="6"/>
                                            </p:txEl>
                                          </p:spTgt>
                                        </p:tgtEl>
                                        <p:attrNameLst>
                                          <p:attrName>style.visibility</p:attrName>
                                        </p:attrNameLst>
                                      </p:cBhvr>
                                      <p:to>
                                        <p:strVal val="visible"/>
                                      </p:to>
                                    </p:set>
                                    <p:animEffect transition="in" filter="fade">
                                      <p:cBhvr>
                                        <p:cTn id="37" dur="1000"/>
                                        <p:tgtEl>
                                          <p:spTgt spid="7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140</Words>
  <Application>Microsoft Macintosh PowerPoint</Application>
  <PresentationFormat>On-screen Show (16:9)</PresentationFormat>
  <Paragraphs>17</Paragraphs>
  <Slides>4</Slides>
  <Notes>4</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4</vt:i4>
      </vt:variant>
    </vt:vector>
  </HeadingPairs>
  <TitlesOfParts>
    <vt:vector size="6" baseType="lpstr">
      <vt:lpstr>Arial</vt:lpstr>
      <vt:lpstr>Simple Light</vt:lpstr>
      <vt:lpstr>Happy National Dumpling Day!</vt:lpstr>
      <vt:lpstr>Which one doesn’t belong?</vt:lpstr>
      <vt:lpstr>PowerPoint Presentation</vt:lpstr>
      <vt:lpstr>Today is Confucius Day, celebrating the birthday of the great philosopher and teacher.  The tallest statue of Confucius, in Shandong, China, stands 72 meters high.  What are some FACTOR PAIRS of 72?  What do we notice about the factor pairs, do we see any patterns?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Happy National Dumpling Day!</dc:title>
  <cp:lastModifiedBy>Manousaridis, Tracy</cp:lastModifiedBy>
  <cp:revision>1</cp:revision>
  <dcterms:modified xsi:type="dcterms:W3CDTF">2023-09-19T16:01:54Z</dcterms:modified>
</cp:coreProperties>
</file>