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7"/>
  </p:notesMasterIdLst>
  <p:sldIdLst>
    <p:sldId id="256" r:id="rId2"/>
    <p:sldId id="257" r:id="rId3"/>
    <p:sldId id="258" r:id="rId4"/>
    <p:sldId id="259" r:id="rId5"/>
    <p:sldId id="260" r:id="rId6"/>
  </p:sldIdLst>
  <p:sldSz cx="9144000" cy="5143500" type="screen16x9"/>
  <p:notesSz cx="6858000" cy="9144000"/>
  <p:embeddedFontLst>
    <p:embeddedFont>
      <p:font typeface="Roboto" panose="02000000000000000000" pitchFamily="2" charset="0"/>
      <p:regular r:id="rId8"/>
      <p:bold r:id="rId9"/>
      <p:italic r:id="rId10"/>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7"/>
  </p:normalViewPr>
  <p:slideViewPr>
    <p:cSldViewPr snapToGrid="0">
      <p:cViewPr varScale="1">
        <p:scale>
          <a:sx n="138" d="100"/>
          <a:sy n="138" d="100"/>
        </p:scale>
        <p:origin x="88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7d6ad5f50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7d6ad5f50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3</a:t>
            </a:r>
            <a:endParaRPr/>
          </a:p>
          <a:p>
            <a:pPr marL="0" lvl="0" indent="0" algn="l" rtl="0">
              <a:spcBef>
                <a:spcPts val="0"/>
              </a:spcBef>
              <a:spcAft>
                <a:spcPts val="0"/>
              </a:spcAft>
              <a:buNone/>
            </a:pPr>
            <a:r>
              <a:rPr lang="en"/>
              <a:t>Week of September 18-22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7d6ad5f505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7d6ad5f505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7d6ad5f505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7d6ad5f505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7d6ad5f505_0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27d6ad5f505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7d6ad5f505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27d6ad5f505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592425" y="572688"/>
            <a:ext cx="7848601" cy="3650512"/>
          </a:xfrm>
          <a:prstGeom prst="rect">
            <a:avLst/>
          </a:prstGeom>
          <a:noFill/>
          <a:ln>
            <a:noFill/>
          </a:ln>
        </p:spPr>
      </p:pic>
      <p:sp>
        <p:nvSpPr>
          <p:cNvPr id="55" name="Google Shape;55;p13"/>
          <p:cNvSpPr txBox="1"/>
          <p:nvPr/>
        </p:nvSpPr>
        <p:spPr>
          <a:xfrm>
            <a:off x="0" y="0"/>
            <a:ext cx="91440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800" b="1">
                <a:solidFill>
                  <a:srgbClr val="CC0000"/>
                </a:solidFill>
              </a:rPr>
              <a:t>Happy Constitution Day and Citizenship Day!</a:t>
            </a:r>
            <a:endParaRPr sz="2800" b="1">
              <a:solidFill>
                <a:srgbClr val="CC0000"/>
              </a:solidFill>
            </a:endParaRPr>
          </a:p>
        </p:txBody>
      </p:sp>
      <p:sp>
        <p:nvSpPr>
          <p:cNvPr id="56" name="Google Shape;56;p13"/>
          <p:cNvSpPr txBox="1"/>
          <p:nvPr/>
        </p:nvSpPr>
        <p:spPr>
          <a:xfrm>
            <a:off x="80800" y="4148450"/>
            <a:ext cx="8980800" cy="7965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a:solidFill>
                  <a:srgbClr val="073763"/>
                </a:solidFill>
                <a:highlight>
                  <a:schemeClr val="lt1"/>
                </a:highlight>
                <a:latin typeface="Roboto"/>
                <a:ea typeface="Roboto"/>
                <a:cs typeface="Roboto"/>
                <a:sym typeface="Roboto"/>
              </a:rPr>
              <a:t>55 delegates attended the Constitutional Convention, but only </a:t>
            </a:r>
            <a:r>
              <a:rPr lang="en" sz="1700">
                <a:solidFill>
                  <a:srgbClr val="073763"/>
                </a:solidFill>
                <a:latin typeface="Roboto"/>
                <a:ea typeface="Roboto"/>
                <a:cs typeface="Roboto"/>
                <a:sym typeface="Roboto"/>
              </a:rPr>
              <a:t>39</a:t>
            </a:r>
            <a:r>
              <a:rPr lang="en" sz="1700">
                <a:solidFill>
                  <a:srgbClr val="073763"/>
                </a:solidFill>
                <a:highlight>
                  <a:schemeClr val="lt1"/>
                </a:highlight>
                <a:latin typeface="Roboto"/>
                <a:ea typeface="Roboto"/>
                <a:cs typeface="Roboto"/>
                <a:sym typeface="Roboto"/>
              </a:rPr>
              <a:t> actually signed the Constitution. </a:t>
            </a:r>
            <a:r>
              <a:rPr lang="en" sz="1700">
                <a:solidFill>
                  <a:srgbClr val="CC0000"/>
                </a:solidFill>
                <a:highlight>
                  <a:schemeClr val="lt1"/>
                </a:highlight>
                <a:latin typeface="Roboto"/>
                <a:ea typeface="Roboto"/>
                <a:cs typeface="Roboto"/>
                <a:sym typeface="Roboto"/>
              </a:rPr>
              <a:t>How many delegates did not sign? How can we use mental math to solve this?</a:t>
            </a:r>
            <a:endParaRPr sz="1700">
              <a:solidFill>
                <a:srgbClr val="CC0000"/>
              </a:solidFill>
              <a:highlight>
                <a:schemeClr val="lt1"/>
              </a:highlight>
              <a:latin typeface="Roboto"/>
              <a:ea typeface="Roboto"/>
              <a:cs typeface="Roboto"/>
              <a:sym typeface="Roboto"/>
            </a:endParaRPr>
          </a:p>
          <a:p>
            <a:pPr marL="0" lvl="0" indent="0" algn="ctr" rtl="0">
              <a:spcBef>
                <a:spcPts val="0"/>
              </a:spcBef>
              <a:spcAft>
                <a:spcPts val="0"/>
              </a:spcAft>
              <a:buNone/>
            </a:pPr>
            <a:r>
              <a:rPr lang="en" sz="1700">
                <a:solidFill>
                  <a:srgbClr val="073763"/>
                </a:solidFill>
                <a:highlight>
                  <a:schemeClr val="lt1"/>
                </a:highlight>
                <a:latin typeface="Roboto"/>
                <a:ea typeface="Roboto"/>
                <a:cs typeface="Roboto"/>
                <a:sym typeface="Roboto"/>
              </a:rPr>
              <a:t>How many different expressions can we create that equal 39?</a:t>
            </a:r>
            <a:endParaRPr>
              <a:solidFill>
                <a:srgbClr val="07376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subTitle" idx="1"/>
          </p:nvPr>
        </p:nvSpPr>
        <p:spPr>
          <a:xfrm>
            <a:off x="6853525" y="674575"/>
            <a:ext cx="2127300" cy="3689400"/>
          </a:xfrm>
          <a:prstGeom prst="rect">
            <a:avLst/>
          </a:prstGeom>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2900" b="1">
                <a:solidFill>
                  <a:schemeClr val="accent5"/>
                </a:solidFill>
              </a:rPr>
              <a:t>What do we notice?</a:t>
            </a:r>
            <a:endParaRPr sz="2900" b="1">
              <a:solidFill>
                <a:schemeClr val="accent5"/>
              </a:solidFill>
            </a:endParaRPr>
          </a:p>
          <a:p>
            <a:pPr marL="0" lvl="0" indent="0" algn="ctr" rtl="0">
              <a:lnSpc>
                <a:spcPct val="90000"/>
              </a:lnSpc>
              <a:spcBef>
                <a:spcPts val="0"/>
              </a:spcBef>
              <a:spcAft>
                <a:spcPts val="0"/>
              </a:spcAft>
              <a:buNone/>
            </a:pPr>
            <a:endParaRPr sz="2900" b="1">
              <a:solidFill>
                <a:schemeClr val="accent5"/>
              </a:solidFill>
            </a:endParaRPr>
          </a:p>
          <a:p>
            <a:pPr marL="0" lvl="0" indent="0" algn="ctr" rtl="0">
              <a:lnSpc>
                <a:spcPct val="90000"/>
              </a:lnSpc>
              <a:spcBef>
                <a:spcPts val="0"/>
              </a:spcBef>
              <a:spcAft>
                <a:spcPts val="0"/>
              </a:spcAft>
              <a:buNone/>
            </a:pPr>
            <a:r>
              <a:rPr lang="en" sz="2900" b="1">
                <a:solidFill>
                  <a:schemeClr val="accent5"/>
                </a:solidFill>
              </a:rPr>
              <a:t>What do we wonder?</a:t>
            </a:r>
            <a:endParaRPr sz="2900" b="1">
              <a:solidFill>
                <a:schemeClr val="accent5"/>
              </a:solidFill>
            </a:endParaRPr>
          </a:p>
          <a:p>
            <a:pPr marL="0" lvl="0" indent="0" algn="ctr" rtl="0">
              <a:lnSpc>
                <a:spcPct val="90000"/>
              </a:lnSpc>
              <a:spcBef>
                <a:spcPts val="0"/>
              </a:spcBef>
              <a:spcAft>
                <a:spcPts val="0"/>
              </a:spcAft>
              <a:buNone/>
            </a:pPr>
            <a:endParaRPr sz="2900" b="1">
              <a:solidFill>
                <a:schemeClr val="accent5"/>
              </a:solidFill>
            </a:endParaRPr>
          </a:p>
          <a:p>
            <a:pPr marL="0" lvl="0" indent="0" algn="ctr" rtl="0">
              <a:lnSpc>
                <a:spcPct val="90000"/>
              </a:lnSpc>
              <a:spcBef>
                <a:spcPts val="0"/>
              </a:spcBef>
              <a:spcAft>
                <a:spcPts val="0"/>
              </a:spcAft>
              <a:buNone/>
            </a:pPr>
            <a:r>
              <a:rPr lang="en" sz="2900" b="1">
                <a:solidFill>
                  <a:schemeClr val="accent5"/>
                </a:solidFill>
              </a:rPr>
              <a:t>Where’s the math?</a:t>
            </a:r>
            <a:endParaRPr sz="2900" b="1">
              <a:solidFill>
                <a:schemeClr val="accent5"/>
              </a:solidFill>
            </a:endParaRPr>
          </a:p>
        </p:txBody>
      </p:sp>
      <p:pic>
        <p:nvPicPr>
          <p:cNvPr id="62" name="Google Shape;62;p14"/>
          <p:cNvPicPr preferRelativeResize="0"/>
          <p:nvPr/>
        </p:nvPicPr>
        <p:blipFill>
          <a:blip r:embed="rId3">
            <a:alphaModFix/>
          </a:blip>
          <a:stretch>
            <a:fillRect/>
          </a:stretch>
        </p:blipFill>
        <p:spPr>
          <a:xfrm>
            <a:off x="-1" y="378374"/>
            <a:ext cx="6799000" cy="4187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68" name="Google Shape;68;p1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69" name="Google Shape;69;p15"/>
          <p:cNvPicPr preferRelativeResize="0"/>
          <p:nvPr/>
        </p:nvPicPr>
        <p:blipFill>
          <a:blip r:embed="rId3">
            <a:alphaModFix/>
          </a:blip>
          <a:stretch>
            <a:fillRect/>
          </a:stretch>
        </p:blipFill>
        <p:spPr>
          <a:xfrm>
            <a:off x="0" y="571500"/>
            <a:ext cx="9144003" cy="4572001"/>
          </a:xfrm>
          <a:prstGeom prst="rect">
            <a:avLst/>
          </a:prstGeom>
          <a:noFill/>
          <a:ln>
            <a:noFill/>
          </a:ln>
        </p:spPr>
      </p:pic>
      <p:sp>
        <p:nvSpPr>
          <p:cNvPr id="70" name="Google Shape;70;p15"/>
          <p:cNvSpPr txBox="1"/>
          <p:nvPr/>
        </p:nvSpPr>
        <p:spPr>
          <a:xfrm>
            <a:off x="40425" y="41725"/>
            <a:ext cx="9048300" cy="471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900">
                <a:solidFill>
                  <a:srgbClr val="5B0F00"/>
                </a:solidFill>
              </a:rPr>
              <a:t>Where do we see arrays in this photo of Antwerp? How can we describe them?</a:t>
            </a:r>
            <a:endParaRPr sz="1900">
              <a:solidFill>
                <a:srgbClr val="5B0F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6"/>
          <p:cNvSpPr txBox="1">
            <a:spLocks noGrp="1"/>
          </p:cNvSpPr>
          <p:nvPr>
            <p:ph type="ctrTitle"/>
          </p:nvPr>
        </p:nvSpPr>
        <p:spPr>
          <a:xfrm>
            <a:off x="6570775" y="286350"/>
            <a:ext cx="2450700" cy="442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900" b="1">
                <a:solidFill>
                  <a:srgbClr val="1155CC"/>
                </a:solidFill>
              </a:rPr>
              <a:t>The Fort Hill Tower in Roxbury was used during the Revolutionary War!</a:t>
            </a:r>
            <a:endParaRPr sz="1900" b="1">
              <a:solidFill>
                <a:srgbClr val="1155CC"/>
              </a:solidFill>
            </a:endParaRPr>
          </a:p>
          <a:p>
            <a:pPr marL="0" lvl="0" indent="0" algn="ctr" rtl="0">
              <a:spcBef>
                <a:spcPts val="0"/>
              </a:spcBef>
              <a:spcAft>
                <a:spcPts val="0"/>
              </a:spcAft>
              <a:buNone/>
            </a:pPr>
            <a:endParaRPr sz="1900" b="1">
              <a:solidFill>
                <a:srgbClr val="1155CC"/>
              </a:solidFill>
            </a:endParaRPr>
          </a:p>
          <a:p>
            <a:pPr marL="0" lvl="0" indent="0" algn="ctr" rtl="0">
              <a:spcBef>
                <a:spcPts val="0"/>
              </a:spcBef>
              <a:spcAft>
                <a:spcPts val="0"/>
              </a:spcAft>
              <a:buNone/>
            </a:pPr>
            <a:r>
              <a:rPr lang="en" sz="1900" b="1">
                <a:solidFill>
                  <a:srgbClr val="1155CC"/>
                </a:solidFill>
              </a:rPr>
              <a:t>The tower was built in 1869.</a:t>
            </a:r>
            <a:endParaRPr sz="1900" b="1">
              <a:solidFill>
                <a:srgbClr val="1155CC"/>
              </a:solidFill>
            </a:endParaRPr>
          </a:p>
          <a:p>
            <a:pPr marL="0" lvl="0" indent="0" algn="ctr" rtl="0">
              <a:spcBef>
                <a:spcPts val="0"/>
              </a:spcBef>
              <a:spcAft>
                <a:spcPts val="0"/>
              </a:spcAft>
              <a:buNone/>
            </a:pPr>
            <a:endParaRPr sz="1900" b="1">
              <a:solidFill>
                <a:srgbClr val="1155CC"/>
              </a:solidFill>
            </a:endParaRPr>
          </a:p>
          <a:p>
            <a:pPr marL="0" lvl="0" indent="0" algn="ctr" rtl="0">
              <a:spcBef>
                <a:spcPts val="0"/>
              </a:spcBef>
              <a:spcAft>
                <a:spcPts val="0"/>
              </a:spcAft>
              <a:buNone/>
            </a:pPr>
            <a:r>
              <a:rPr lang="en" sz="1900" b="1">
                <a:solidFill>
                  <a:srgbClr val="1155CC"/>
                </a:solidFill>
              </a:rPr>
              <a:t>How long ago was that?</a:t>
            </a:r>
            <a:endParaRPr sz="1900" b="1">
              <a:solidFill>
                <a:srgbClr val="1155CC"/>
              </a:solidFill>
            </a:endParaRPr>
          </a:p>
          <a:p>
            <a:pPr marL="0" lvl="0" indent="0" algn="ctr" rtl="0">
              <a:spcBef>
                <a:spcPts val="0"/>
              </a:spcBef>
              <a:spcAft>
                <a:spcPts val="0"/>
              </a:spcAft>
              <a:buNone/>
            </a:pPr>
            <a:endParaRPr sz="1900" b="1">
              <a:solidFill>
                <a:srgbClr val="1155CC"/>
              </a:solidFill>
            </a:endParaRPr>
          </a:p>
          <a:p>
            <a:pPr marL="0" lvl="0" indent="0" algn="ctr" rtl="0">
              <a:spcBef>
                <a:spcPts val="0"/>
              </a:spcBef>
              <a:spcAft>
                <a:spcPts val="0"/>
              </a:spcAft>
              <a:buNone/>
            </a:pPr>
            <a:r>
              <a:rPr lang="en" sz="1900" b="1">
                <a:solidFill>
                  <a:srgbClr val="1155CC"/>
                </a:solidFill>
              </a:rPr>
              <a:t>What mental math strategies can we use to solve this?</a:t>
            </a:r>
            <a:endParaRPr sz="1900" b="1">
              <a:solidFill>
                <a:srgbClr val="1155CC"/>
              </a:solidFill>
            </a:endParaRPr>
          </a:p>
        </p:txBody>
      </p:sp>
      <p:pic>
        <p:nvPicPr>
          <p:cNvPr id="76" name="Google Shape;76;p16"/>
          <p:cNvPicPr preferRelativeResize="0"/>
          <p:nvPr/>
        </p:nvPicPr>
        <p:blipFill>
          <a:blip r:embed="rId3">
            <a:alphaModFix/>
          </a:blip>
          <a:stretch>
            <a:fillRect/>
          </a:stretch>
        </p:blipFill>
        <p:spPr>
          <a:xfrm>
            <a:off x="9" y="0"/>
            <a:ext cx="6485283"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a:off x="2093000" y="0"/>
            <a:ext cx="6970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220" b="1">
                <a:solidFill>
                  <a:srgbClr val="85200C"/>
                </a:solidFill>
              </a:rPr>
              <a:t>Today is National Elephant Appreciation Day!</a:t>
            </a:r>
            <a:endParaRPr sz="2220" b="1">
              <a:solidFill>
                <a:srgbClr val="85200C"/>
              </a:solidFill>
            </a:endParaRPr>
          </a:p>
        </p:txBody>
      </p:sp>
      <p:sp>
        <p:nvSpPr>
          <p:cNvPr id="82" name="Google Shape;82;p17"/>
          <p:cNvSpPr txBox="1">
            <a:spLocks noGrp="1"/>
          </p:cNvSpPr>
          <p:nvPr>
            <p:ph type="body" idx="1"/>
          </p:nvPr>
        </p:nvSpPr>
        <p:spPr>
          <a:xfrm>
            <a:off x="121200" y="890000"/>
            <a:ext cx="1844700" cy="362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85200C"/>
                </a:solidFill>
              </a:rPr>
              <a:t>Together these two baby elephants weigh 800 pounds.</a:t>
            </a:r>
            <a:endParaRPr sz="1900" b="1">
              <a:solidFill>
                <a:srgbClr val="85200C"/>
              </a:solidFill>
            </a:endParaRPr>
          </a:p>
          <a:p>
            <a:pPr marL="0" lvl="0" indent="0" algn="ctr" rtl="0">
              <a:spcBef>
                <a:spcPts val="1200"/>
              </a:spcBef>
              <a:spcAft>
                <a:spcPts val="1200"/>
              </a:spcAft>
              <a:buNone/>
            </a:pPr>
            <a:r>
              <a:rPr lang="en" sz="1900" b="1">
                <a:solidFill>
                  <a:srgbClr val="85200C"/>
                </a:solidFill>
              </a:rPr>
              <a:t>What is possible?</a:t>
            </a:r>
            <a:endParaRPr sz="1900" b="1">
              <a:solidFill>
                <a:srgbClr val="85200C"/>
              </a:solidFill>
            </a:endParaRPr>
          </a:p>
        </p:txBody>
      </p:sp>
      <p:pic>
        <p:nvPicPr>
          <p:cNvPr id="83" name="Google Shape;83;p17"/>
          <p:cNvPicPr preferRelativeResize="0"/>
          <p:nvPr/>
        </p:nvPicPr>
        <p:blipFill>
          <a:blip r:embed="rId3">
            <a:alphaModFix/>
          </a:blip>
          <a:stretch>
            <a:fillRect/>
          </a:stretch>
        </p:blipFill>
        <p:spPr>
          <a:xfrm>
            <a:off x="2092875" y="572700"/>
            <a:ext cx="6970351" cy="4283100"/>
          </a:xfrm>
          <a:prstGeom prst="rect">
            <a:avLst/>
          </a:prstGeom>
          <a:noFill/>
          <a:ln>
            <a:noFill/>
          </a:ln>
        </p:spPr>
      </p:pic>
      <p:sp>
        <p:nvSpPr>
          <p:cNvPr id="84" name="Google Shape;84;p17"/>
          <p:cNvSpPr txBox="1"/>
          <p:nvPr/>
        </p:nvSpPr>
        <p:spPr>
          <a:xfrm>
            <a:off x="7653225" y="4512000"/>
            <a:ext cx="1410000" cy="22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rgbClr val="EEEEEE"/>
                </a:solidFill>
              </a:rPr>
              <a:t>Photo by Celia M.</a:t>
            </a:r>
            <a:endParaRPr sz="1100">
              <a:solidFill>
                <a:srgbClr val="EEEEEE"/>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2">
                                            <p:txEl>
                                              <p:pRg st="0" end="0"/>
                                            </p:txEl>
                                          </p:spTgt>
                                        </p:tgtEl>
                                        <p:attrNameLst>
                                          <p:attrName>style.visibility</p:attrName>
                                        </p:attrNameLst>
                                      </p:cBhvr>
                                      <p:to>
                                        <p:strVal val="visible"/>
                                      </p:to>
                                    </p:set>
                                    <p:animEffect transition="in" filter="fade">
                                      <p:cBhvr>
                                        <p:cTn id="7" dur="1000"/>
                                        <p:tgtEl>
                                          <p:spTgt spid="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2">
                                            <p:txEl>
                                              <p:pRg st="1" end="1"/>
                                            </p:txEl>
                                          </p:spTgt>
                                        </p:tgtEl>
                                        <p:attrNameLst>
                                          <p:attrName>style.visibility</p:attrName>
                                        </p:attrNameLst>
                                      </p:cBhvr>
                                      <p:to>
                                        <p:strVal val="visible"/>
                                      </p:to>
                                    </p:set>
                                    <p:animEffect transition="in" filter="fade">
                                      <p:cBhvr>
                                        <p:cTn id="12" dur="1000"/>
                                        <p:tgtEl>
                                          <p:spTgt spid="8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82">
                                            <p:txEl>
                                              <p:pRg st="0" end="0"/>
                                            </p:txEl>
                                          </p:spTgt>
                                        </p:tgtEl>
                                        <p:attrNameLst>
                                          <p:attrName>style.visibility</p:attrName>
                                        </p:attrNameLst>
                                      </p:cBhvr>
                                      <p:to>
                                        <p:strVal val="visible"/>
                                      </p:to>
                                    </p:set>
                                    <p:anim calcmode="lin" valueType="num">
                                      <p:cBhvr additive="base">
                                        <p:cTn id="17" dur="1000"/>
                                        <p:tgtEl>
                                          <p:spTgt spid="82">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82">
                                            <p:txEl>
                                              <p:pRg st="1" end="1"/>
                                            </p:txEl>
                                          </p:spTgt>
                                        </p:tgtEl>
                                        <p:attrNameLst>
                                          <p:attrName>style.visibility</p:attrName>
                                        </p:attrNameLst>
                                      </p:cBhvr>
                                      <p:to>
                                        <p:strVal val="visible"/>
                                      </p:to>
                                    </p:set>
                                    <p:anim calcmode="lin" valueType="num">
                                      <p:cBhvr additive="base">
                                        <p:cTn id="22" dur="1000"/>
                                        <p:tgtEl>
                                          <p:spTgt spid="82">
                                            <p:txEl>
                                              <p:pRg st="1" end="1"/>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149</Words>
  <Application>Microsoft Macintosh PowerPoint</Application>
  <PresentationFormat>On-screen Show (16:9)</PresentationFormat>
  <Paragraphs>22</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Roboto</vt:lpstr>
      <vt:lpstr>Arial</vt:lpstr>
      <vt:lpstr>Simple Light</vt:lpstr>
      <vt:lpstr>PowerPoint Presentation</vt:lpstr>
      <vt:lpstr>PowerPoint Presentation</vt:lpstr>
      <vt:lpstr>PowerPoint Presentation</vt:lpstr>
      <vt:lpstr>The Fort Hill Tower in Roxbury was used during the Revolutionary War!  The tower was built in 1869.  How long ago was that?  What mental math strategies can we use to solve this?</vt:lpstr>
      <vt:lpstr>Today is National Elephant Appreciation 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Manousaridis, Tracy</cp:lastModifiedBy>
  <cp:revision>1</cp:revision>
  <dcterms:modified xsi:type="dcterms:W3CDTF">2023-09-13T15:25:08Z</dcterms:modified>
</cp:coreProperties>
</file>