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embeddedFontLst>
    <p:embeddedFont>
      <p:font typeface="Montserrat" pitchFamily="2" charset="77"/>
      <p:regular r:id="rId27"/>
      <p:bold r:id="rId28"/>
      <p:italic r:id="rId29"/>
      <p:boldItalic r:id="rId30"/>
    </p:embeddedFont>
    <p:embeddedFont>
      <p:font typeface="Open Sans" panose="020B0606030504020204" pitchFamily="34" charset="0"/>
      <p:regular r:id="rId31"/>
      <p:bold r:id="rId32"/>
      <p:italic r:id="rId33"/>
      <p:boldItalic r:id="rId34"/>
    </p:embeddedFont>
    <p:embeddedFont>
      <p:font typeface="Roboto" panose="02000000000000000000" pitchFamily="2"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snapToGrid="0">
      <p:cViewPr varScale="1">
        <p:scale>
          <a:sx n="156" d="100"/>
          <a:sy n="156" d="100"/>
        </p:scale>
        <p:origin x="360" y="1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10eb6a86f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10eb6a86f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February 27, 2023</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10eb6a86f5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10eb6a86f5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210eb6a86f5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210eb6a86f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March 2023</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210eb6a86f5_0_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210eb6a86f5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10eb6a86f5_0_1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10eb6a86f5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10eb6a86f5_0_1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210eb6a86f5_0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March 6, 2023</a:t>
            </a:r>
            <a:endParaRPr/>
          </a:p>
          <a:p>
            <a:pPr marL="0" lvl="0" indent="0" algn="l" rtl="0">
              <a:spcBef>
                <a:spcPts val="0"/>
              </a:spcBef>
              <a:spcAft>
                <a:spcPts val="0"/>
              </a:spcAft>
              <a:buNone/>
            </a:pPr>
            <a:r>
              <a:rPr lang="en"/>
              <a:t>Ghana Independence Day</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210eb6a86f5_0_2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210eb6a86f5_0_2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March 7, 2023</a:t>
            </a:r>
            <a:endParaRPr/>
          </a:p>
          <a:p>
            <a:pPr marL="0" lvl="0" indent="0" algn="l" rtl="0">
              <a:spcBef>
                <a:spcPts val="0"/>
              </a:spcBef>
              <a:spcAft>
                <a:spcPts val="0"/>
              </a:spcAft>
              <a:buNone/>
            </a:pPr>
            <a:r>
              <a:rPr lang="en"/>
              <a:t>Purim</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210eb6a86f5_0_2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210eb6a86f5_0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March 8, 2021</a:t>
            </a:r>
            <a:endParaRPr/>
          </a:p>
          <a:p>
            <a:pPr marL="0" lvl="0" indent="0" algn="l" rtl="0">
              <a:spcBef>
                <a:spcPts val="0"/>
              </a:spcBef>
              <a:spcAft>
                <a:spcPts val="0"/>
              </a:spcAft>
              <a:buNone/>
            </a:pPr>
            <a:r>
              <a:rPr lang="en"/>
              <a:t>Holi</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210eb6a86f5_0_3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210eb6a86f5_0_3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210eb6a86f5_0_3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210eb6a86f5_0_3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March 13, 2023</a:t>
            </a:r>
            <a:endParaRPr/>
          </a:p>
          <a:p>
            <a:pPr marL="0" lvl="0" indent="0" algn="l" rtl="0">
              <a:spcBef>
                <a:spcPts val="0"/>
              </a:spcBef>
              <a:spcAft>
                <a:spcPts val="0"/>
              </a:spcAft>
              <a:buNone/>
            </a:pPr>
            <a:r>
              <a:rPr lang="en"/>
              <a:t>Canberra Day, Australia</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210eb6a86f5_0_4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210eb6a86f5_0_4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March 14, 2023</a:t>
            </a:r>
            <a:endParaRPr/>
          </a:p>
          <a:p>
            <a:pPr marL="0" lvl="0" indent="0" algn="l" rtl="0">
              <a:spcBef>
                <a:spcPts val="0"/>
              </a:spcBef>
              <a:spcAft>
                <a:spcPts val="0"/>
              </a:spcAft>
              <a:buNone/>
            </a:pPr>
            <a:r>
              <a:rPr lang="en"/>
              <a:t>Pi Day</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210eb6a86f5_0_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210eb6a86f5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210eb6a86f5_0_4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210eb6a86f5_0_4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210eb6a86f5_0_5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210eb6a86f5_0_5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210eb6a86f5_0_6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210eb6a86f5_0_6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March 20, 2023</a:t>
            </a:r>
            <a:endParaRPr/>
          </a:p>
          <a:p>
            <a:pPr marL="0" lvl="0" indent="0" algn="l" rtl="0">
              <a:spcBef>
                <a:spcPts val="0"/>
              </a:spcBef>
              <a:spcAft>
                <a:spcPts val="0"/>
              </a:spcAft>
              <a:buNone/>
            </a:pPr>
            <a:r>
              <a:rPr lang="en"/>
              <a:t>International Day of Happiness!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210eb6a86f5_0_7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210eb6a86f5_0_7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10eb6a86f5_0_2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10eb6a86f5_0_2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March 22, 2023</a:t>
            </a:r>
            <a:endParaRPr/>
          </a:p>
          <a:p>
            <a:pPr marL="0" lvl="0" indent="0" algn="l" rtl="0">
              <a:spcBef>
                <a:spcPts val="0"/>
              </a:spcBef>
              <a:spcAft>
                <a:spcPts val="0"/>
              </a:spcAft>
              <a:buNone/>
            </a:pPr>
            <a:r>
              <a:rPr lang="en"/>
              <a:t>Puerto Rico Emancipation Day</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10eb6a86f5_0_7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10eb6a86f5_0_7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highlight>
                  <a:srgbClr val="FFFFFF"/>
                </a:highlight>
                <a:latin typeface="Montserrat"/>
                <a:ea typeface="Montserrat"/>
                <a:cs typeface="Montserrat"/>
                <a:sym typeface="Montserrat"/>
              </a:rPr>
              <a:t>March 23, 2023</a:t>
            </a:r>
            <a:endParaRPr sz="1200">
              <a:solidFill>
                <a:schemeClr val="dk1"/>
              </a:solidFill>
              <a:highlight>
                <a:srgbClr val="FFFFFF"/>
              </a:highlight>
              <a:latin typeface="Montserrat"/>
              <a:ea typeface="Montserrat"/>
              <a:cs typeface="Montserrat"/>
              <a:sym typeface="Montserrat"/>
            </a:endParaRPr>
          </a:p>
          <a:p>
            <a:pPr marL="0" lvl="0" indent="0" algn="l" rtl="0">
              <a:spcBef>
                <a:spcPts val="0"/>
              </a:spcBef>
              <a:spcAft>
                <a:spcPts val="0"/>
              </a:spcAft>
              <a:buNone/>
            </a:pPr>
            <a:r>
              <a:rPr lang="en" sz="1200">
                <a:solidFill>
                  <a:schemeClr val="dk1"/>
                </a:solidFill>
                <a:highlight>
                  <a:srgbClr val="FFFFFF"/>
                </a:highlight>
                <a:latin typeface="Montserrat"/>
                <a:ea typeface="Montserrat"/>
                <a:cs typeface="Montserrat"/>
                <a:sym typeface="Montserrat"/>
              </a:rPr>
              <a:t>Ramadan</a:t>
            </a:r>
            <a:endParaRPr sz="1200">
              <a:solidFill>
                <a:schemeClr val="dk1"/>
              </a:solidFill>
              <a:highlight>
                <a:srgbClr val="FFFFFF"/>
              </a:highlight>
              <a:latin typeface="Montserrat"/>
              <a:ea typeface="Montserrat"/>
              <a:cs typeface="Montserrat"/>
              <a:sym typeface="Montserrat"/>
            </a:endParaRPr>
          </a:p>
          <a:p>
            <a:pPr marL="0" lvl="0" indent="0" algn="l" rtl="0">
              <a:spcBef>
                <a:spcPts val="0"/>
              </a:spcBef>
              <a:spcAft>
                <a:spcPts val="0"/>
              </a:spcAft>
              <a:buNone/>
            </a:pPr>
            <a:r>
              <a:rPr lang="en" sz="1200">
                <a:solidFill>
                  <a:schemeClr val="dk1"/>
                </a:solidFill>
                <a:highlight>
                  <a:srgbClr val="FFFFFF"/>
                </a:highlight>
                <a:latin typeface="Montserrat"/>
                <a:ea typeface="Montserrat"/>
                <a:cs typeface="Montserrat"/>
                <a:sym typeface="Montserrat"/>
              </a:rPr>
              <a:t>It takes 33 solar years for the lunar months to complete a full cycle and return to the same season.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210eb6a86f5_0_7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210eb6a86f5_0_7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210eb6a86f5_0_7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210eb6a86f5_0_7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March 27, 2023</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1ddde12c45d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1ddde12c45d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March 28, 2023</a:t>
            </a:r>
            <a:endParaRPr/>
          </a:p>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1ddde12c45d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1ddde12c45d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March 27, 2023</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1ddde12c45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1ddde12c45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1ddde12c45d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1ddde12c45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PvU40piXOt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body" idx="1"/>
          </p:nvPr>
        </p:nvSpPr>
        <p:spPr>
          <a:xfrm>
            <a:off x="0" y="169925"/>
            <a:ext cx="1393200" cy="4398900"/>
          </a:xfrm>
          <a:prstGeom prst="rect">
            <a:avLst/>
          </a:prstGeom>
        </p:spPr>
        <p:txBody>
          <a:bodyPr spcFirstLastPara="1" wrap="square" lIns="91425" tIns="91425" rIns="91425" bIns="91425" anchor="t" anchorCtr="0">
            <a:normAutofit/>
          </a:bodyPr>
          <a:lstStyle/>
          <a:p>
            <a:pPr marL="0" lvl="0" indent="0" algn="ctr" rtl="0">
              <a:lnSpc>
                <a:spcPct val="105000"/>
              </a:lnSpc>
              <a:spcBef>
                <a:spcPts val="0"/>
              </a:spcBef>
              <a:spcAft>
                <a:spcPts val="0"/>
              </a:spcAft>
              <a:buNone/>
            </a:pPr>
            <a:endParaRPr sz="1700" b="1" i="1"/>
          </a:p>
          <a:p>
            <a:pPr marL="0" lvl="0" indent="0" algn="ctr" rtl="0">
              <a:lnSpc>
                <a:spcPct val="105000"/>
              </a:lnSpc>
              <a:spcBef>
                <a:spcPts val="1200"/>
              </a:spcBef>
              <a:spcAft>
                <a:spcPts val="0"/>
              </a:spcAft>
              <a:buNone/>
            </a:pPr>
            <a:r>
              <a:rPr lang="en" sz="1700" b="1" i="1">
                <a:solidFill>
                  <a:srgbClr val="274E13"/>
                </a:solidFill>
              </a:rPr>
              <a:t>About </a:t>
            </a:r>
            <a:r>
              <a:rPr lang="en" sz="1700" b="1">
                <a:solidFill>
                  <a:srgbClr val="274E13"/>
                </a:solidFill>
              </a:rPr>
              <a:t>how much will it cost to fill a 15 gallon gas tank with “super” gasoline?</a:t>
            </a:r>
            <a:endParaRPr sz="1700" b="1">
              <a:solidFill>
                <a:srgbClr val="274E13"/>
              </a:solidFill>
            </a:endParaRPr>
          </a:p>
          <a:p>
            <a:pPr marL="0" lvl="0" indent="0" algn="ctr" rtl="0">
              <a:lnSpc>
                <a:spcPct val="105000"/>
              </a:lnSpc>
              <a:spcBef>
                <a:spcPts val="1200"/>
              </a:spcBef>
              <a:spcAft>
                <a:spcPts val="1200"/>
              </a:spcAft>
              <a:buNone/>
            </a:pPr>
            <a:r>
              <a:rPr lang="en" sz="1700" b="1">
                <a:solidFill>
                  <a:srgbClr val="274E13"/>
                </a:solidFill>
              </a:rPr>
              <a:t>What are some good estimation strategies?</a:t>
            </a:r>
            <a:endParaRPr sz="1700" b="1">
              <a:solidFill>
                <a:srgbClr val="274E13"/>
              </a:solidFill>
            </a:endParaRPr>
          </a:p>
        </p:txBody>
      </p:sp>
      <p:pic>
        <p:nvPicPr>
          <p:cNvPr id="55" name="Google Shape;55;p13"/>
          <p:cNvPicPr preferRelativeResize="0"/>
          <p:nvPr/>
        </p:nvPicPr>
        <p:blipFill>
          <a:blip r:embed="rId3">
            <a:alphaModFix/>
          </a:blip>
          <a:stretch>
            <a:fillRect/>
          </a:stretch>
        </p:blipFill>
        <p:spPr>
          <a:xfrm>
            <a:off x="1426810" y="0"/>
            <a:ext cx="7717180" cy="5143500"/>
          </a:xfrm>
          <a:prstGeom prst="rect">
            <a:avLst/>
          </a:prstGeom>
          <a:noFill/>
          <a:ln>
            <a:noFill/>
          </a:ln>
        </p:spPr>
      </p:pic>
      <p:sp>
        <p:nvSpPr>
          <p:cNvPr id="56" name="Google Shape;56;p13"/>
          <p:cNvSpPr txBox="1"/>
          <p:nvPr/>
        </p:nvSpPr>
        <p:spPr>
          <a:xfrm>
            <a:off x="-1" y="4804800"/>
            <a:ext cx="832757"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t>5.NBT.B7</a:t>
            </a:r>
            <a:endParaRPr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body" idx="1"/>
          </p:nvPr>
        </p:nvSpPr>
        <p:spPr>
          <a:xfrm>
            <a:off x="6869925" y="1306200"/>
            <a:ext cx="2055600" cy="3262500"/>
          </a:xfrm>
          <a:prstGeom prst="rect">
            <a:avLst/>
          </a:prstGeom>
        </p:spPr>
        <p:txBody>
          <a:bodyPr spcFirstLastPara="1" wrap="square" lIns="91425" tIns="91425" rIns="91425" bIns="91425" anchor="t" anchorCtr="0">
            <a:normAutofit/>
          </a:bodyPr>
          <a:lstStyle/>
          <a:p>
            <a:pPr marL="0" lvl="0" indent="0" algn="ctr" rtl="0">
              <a:spcBef>
                <a:spcPts val="0"/>
              </a:spcBef>
              <a:spcAft>
                <a:spcPts val="1200"/>
              </a:spcAft>
              <a:buNone/>
            </a:pPr>
            <a:r>
              <a:rPr lang="en" sz="2900" b="1">
                <a:solidFill>
                  <a:srgbClr val="990000"/>
                </a:solidFill>
              </a:rPr>
              <a:t>Which one does not belong?</a:t>
            </a:r>
            <a:endParaRPr sz="2900" b="1">
              <a:solidFill>
                <a:srgbClr val="990000"/>
              </a:solidFill>
            </a:endParaRPr>
          </a:p>
        </p:txBody>
      </p:sp>
      <p:pic>
        <p:nvPicPr>
          <p:cNvPr id="62" name="Google Shape;62;p14"/>
          <p:cNvPicPr preferRelativeResize="0"/>
          <p:nvPr/>
        </p:nvPicPr>
        <p:blipFill>
          <a:blip r:embed="rId3">
            <a:alphaModFix/>
          </a:blip>
          <a:stretch>
            <a:fillRect/>
          </a:stretch>
        </p:blipFill>
        <p:spPr>
          <a:xfrm>
            <a:off x="-5" y="0"/>
            <a:ext cx="6709410" cy="5143500"/>
          </a:xfrm>
          <a:prstGeom prst="rect">
            <a:avLst/>
          </a:prstGeom>
          <a:noFill/>
          <a:ln>
            <a:noFill/>
          </a:ln>
        </p:spPr>
      </p:pic>
      <p:sp>
        <p:nvSpPr>
          <p:cNvPr id="63" name="Google Shape;63;p14"/>
          <p:cNvSpPr txBox="1"/>
          <p:nvPr/>
        </p:nvSpPr>
        <p:spPr>
          <a:xfrm>
            <a:off x="8379650" y="4804800"/>
            <a:ext cx="764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t>5.NBT.NF</a:t>
            </a:r>
            <a:endParaRPr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100025" y="91325"/>
            <a:ext cx="7229400" cy="500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073763"/>
                </a:solidFill>
              </a:rPr>
              <a:t>March is Dolphin Awareness Month!</a:t>
            </a:r>
            <a:endParaRPr sz="2920" b="1">
              <a:solidFill>
                <a:srgbClr val="073763"/>
              </a:solidFill>
            </a:endParaRPr>
          </a:p>
        </p:txBody>
      </p:sp>
      <p:sp>
        <p:nvSpPr>
          <p:cNvPr id="69" name="Google Shape;69;p15"/>
          <p:cNvSpPr txBox="1">
            <a:spLocks noGrp="1"/>
          </p:cNvSpPr>
          <p:nvPr>
            <p:ph type="body" idx="1"/>
          </p:nvPr>
        </p:nvSpPr>
        <p:spPr>
          <a:xfrm>
            <a:off x="7329525" y="591425"/>
            <a:ext cx="1814400" cy="3977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a:solidFill>
                  <a:srgbClr val="1C4587"/>
                </a:solidFill>
              </a:rPr>
              <a:t>The Atlantic Humpback Dolphin is endangered, there are only about 1,500 living in the wild.</a:t>
            </a:r>
            <a:endParaRPr sz="1700">
              <a:solidFill>
                <a:srgbClr val="1C4587"/>
              </a:solidFill>
            </a:endParaRPr>
          </a:p>
          <a:p>
            <a:pPr marL="0" lvl="0" indent="0" algn="ctr" rtl="0">
              <a:spcBef>
                <a:spcPts val="1200"/>
              </a:spcBef>
              <a:spcAft>
                <a:spcPts val="0"/>
              </a:spcAft>
              <a:buNone/>
            </a:pPr>
            <a:r>
              <a:rPr lang="en" sz="1700">
                <a:solidFill>
                  <a:srgbClr val="1C4587"/>
                </a:solidFill>
              </a:rPr>
              <a:t>What are some factor pairs of </a:t>
            </a:r>
            <a:r>
              <a:rPr lang="en" sz="1700" b="1">
                <a:solidFill>
                  <a:srgbClr val="1C4587"/>
                </a:solidFill>
              </a:rPr>
              <a:t>1,500</a:t>
            </a:r>
            <a:r>
              <a:rPr lang="en" sz="1700">
                <a:solidFill>
                  <a:srgbClr val="1C4587"/>
                </a:solidFill>
              </a:rPr>
              <a:t>?</a:t>
            </a:r>
            <a:endParaRPr sz="1700">
              <a:solidFill>
                <a:srgbClr val="1C4587"/>
              </a:solidFill>
            </a:endParaRPr>
          </a:p>
          <a:p>
            <a:pPr marL="0" lvl="0" indent="0" algn="ctr" rtl="0">
              <a:spcBef>
                <a:spcPts val="1200"/>
              </a:spcBef>
              <a:spcAft>
                <a:spcPts val="1200"/>
              </a:spcAft>
              <a:buNone/>
            </a:pPr>
            <a:r>
              <a:rPr lang="en" sz="1700">
                <a:solidFill>
                  <a:srgbClr val="1C4587"/>
                </a:solidFill>
              </a:rPr>
              <a:t>How do we know we have them all?</a:t>
            </a:r>
            <a:endParaRPr sz="1700">
              <a:solidFill>
                <a:srgbClr val="1C4587"/>
              </a:solidFill>
            </a:endParaRPr>
          </a:p>
        </p:txBody>
      </p:sp>
      <p:pic>
        <p:nvPicPr>
          <p:cNvPr id="70" name="Google Shape;70;p15"/>
          <p:cNvPicPr preferRelativeResize="0"/>
          <p:nvPr/>
        </p:nvPicPr>
        <p:blipFill>
          <a:blip r:embed="rId3">
            <a:alphaModFix/>
          </a:blip>
          <a:stretch>
            <a:fillRect/>
          </a:stretch>
        </p:blipFill>
        <p:spPr>
          <a:xfrm>
            <a:off x="100025" y="661725"/>
            <a:ext cx="7229499" cy="4397900"/>
          </a:xfrm>
          <a:prstGeom prst="rect">
            <a:avLst/>
          </a:prstGeom>
          <a:noFill/>
          <a:ln>
            <a:noFill/>
          </a:ln>
        </p:spPr>
      </p:pic>
      <p:sp>
        <p:nvSpPr>
          <p:cNvPr id="71" name="Google Shape;71;p15"/>
          <p:cNvSpPr txBox="1"/>
          <p:nvPr/>
        </p:nvSpPr>
        <p:spPr>
          <a:xfrm>
            <a:off x="100024" y="4720925"/>
            <a:ext cx="879689"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solidFill>
                  <a:schemeClr val="lt1"/>
                </a:solidFill>
              </a:rPr>
              <a:t>5.NBT.B5</a:t>
            </a:r>
            <a:endParaRPr sz="1000" dirty="0">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6"/>
          <p:cNvSpPr txBox="1">
            <a:spLocks noGrp="1"/>
          </p:cNvSpPr>
          <p:nvPr>
            <p:ph type="title"/>
          </p:nvPr>
        </p:nvSpPr>
        <p:spPr>
          <a:xfrm>
            <a:off x="92900" y="134200"/>
            <a:ext cx="2114400" cy="883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320">
                <a:solidFill>
                  <a:srgbClr val="38761D"/>
                </a:solidFill>
              </a:rPr>
              <a:t>March is also National Veggie Month!</a:t>
            </a:r>
            <a:endParaRPr sz="2320">
              <a:solidFill>
                <a:srgbClr val="38761D"/>
              </a:solidFill>
            </a:endParaRPr>
          </a:p>
        </p:txBody>
      </p:sp>
      <p:sp>
        <p:nvSpPr>
          <p:cNvPr id="77" name="Google Shape;77;p16"/>
          <p:cNvSpPr txBox="1">
            <a:spLocks noGrp="1"/>
          </p:cNvSpPr>
          <p:nvPr>
            <p:ph type="body" idx="1"/>
          </p:nvPr>
        </p:nvSpPr>
        <p:spPr>
          <a:xfrm>
            <a:off x="92900" y="1705825"/>
            <a:ext cx="2079000" cy="28629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1900">
                <a:solidFill>
                  <a:srgbClr val="38761D"/>
                </a:solidFill>
              </a:rPr>
              <a:t>Where do we see fractions in this photo?</a:t>
            </a:r>
            <a:endParaRPr sz="1900">
              <a:solidFill>
                <a:srgbClr val="38761D"/>
              </a:solidFill>
            </a:endParaRPr>
          </a:p>
          <a:p>
            <a:pPr marL="0" lvl="0" indent="0" algn="ctr" rtl="0">
              <a:spcBef>
                <a:spcPts val="1200"/>
              </a:spcBef>
              <a:spcAft>
                <a:spcPts val="1200"/>
              </a:spcAft>
              <a:buNone/>
            </a:pPr>
            <a:r>
              <a:rPr lang="en" sz="1900">
                <a:solidFill>
                  <a:srgbClr val="38761D"/>
                </a:solidFill>
              </a:rPr>
              <a:t>Estimate the areas of the fractional parts!</a:t>
            </a:r>
            <a:endParaRPr sz="1900">
              <a:solidFill>
                <a:srgbClr val="38761D"/>
              </a:solidFill>
            </a:endParaRPr>
          </a:p>
        </p:txBody>
      </p:sp>
      <p:pic>
        <p:nvPicPr>
          <p:cNvPr id="78" name="Google Shape;78;p16"/>
          <p:cNvPicPr preferRelativeResize="0"/>
          <p:nvPr/>
        </p:nvPicPr>
        <p:blipFill>
          <a:blip r:embed="rId3">
            <a:alphaModFix/>
          </a:blip>
          <a:stretch>
            <a:fillRect/>
          </a:stretch>
        </p:blipFill>
        <p:spPr>
          <a:xfrm>
            <a:off x="2269342" y="0"/>
            <a:ext cx="6874665" cy="5143499"/>
          </a:xfrm>
          <a:prstGeom prst="rect">
            <a:avLst/>
          </a:prstGeom>
          <a:noFill/>
          <a:ln>
            <a:noFill/>
          </a:ln>
        </p:spPr>
      </p:pic>
      <p:sp>
        <p:nvSpPr>
          <p:cNvPr id="79" name="Google Shape;79;p16"/>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5.NF.A</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7">
                                            <p:txEl>
                                              <p:pRg st="0" end="0"/>
                                            </p:txEl>
                                          </p:spTgt>
                                        </p:tgtEl>
                                        <p:attrNameLst>
                                          <p:attrName>style.visibility</p:attrName>
                                        </p:attrNameLst>
                                      </p:cBhvr>
                                      <p:to>
                                        <p:strVal val="visible"/>
                                      </p:to>
                                    </p:set>
                                    <p:animEffect transition="in" filter="fade">
                                      <p:cBhvr>
                                        <p:cTn id="7" dur="1000"/>
                                        <p:tgtEl>
                                          <p:spTgt spid="7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7">
                                            <p:txEl>
                                              <p:pRg st="1" end="1"/>
                                            </p:txEl>
                                          </p:spTgt>
                                        </p:tgtEl>
                                        <p:attrNameLst>
                                          <p:attrName>style.visibility</p:attrName>
                                        </p:attrNameLst>
                                      </p:cBhvr>
                                      <p:to>
                                        <p:strVal val="visible"/>
                                      </p:to>
                                    </p:set>
                                    <p:animEffect transition="in" filter="fade">
                                      <p:cBhvr>
                                        <p:cTn id="12" dur="1000"/>
                                        <p:tgtEl>
                                          <p:spTgt spid="7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7"/>
          <p:cNvSpPr txBox="1">
            <a:spLocks noGrp="1"/>
          </p:cNvSpPr>
          <p:nvPr>
            <p:ph type="title"/>
          </p:nvPr>
        </p:nvSpPr>
        <p:spPr>
          <a:xfrm>
            <a:off x="4343420" y="173550"/>
            <a:ext cx="3475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CC0000"/>
                </a:solidFill>
              </a:rPr>
              <a:t>Today is National Anthem Day!</a:t>
            </a:r>
            <a:endParaRPr sz="2920" b="1">
              <a:solidFill>
                <a:srgbClr val="CC0000"/>
              </a:solidFill>
            </a:endParaRPr>
          </a:p>
        </p:txBody>
      </p:sp>
      <p:sp>
        <p:nvSpPr>
          <p:cNvPr id="85" name="Google Shape;85;p17"/>
          <p:cNvSpPr txBox="1">
            <a:spLocks noGrp="1"/>
          </p:cNvSpPr>
          <p:nvPr>
            <p:ph type="body" idx="1"/>
          </p:nvPr>
        </p:nvSpPr>
        <p:spPr>
          <a:xfrm>
            <a:off x="85775" y="98475"/>
            <a:ext cx="2750100" cy="4698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100">
                <a:solidFill>
                  <a:srgbClr val="1C4587"/>
                </a:solidFill>
              </a:rPr>
              <a:t>The Star Spangled Banner was written by Francis Scott Key During the War of 1812 on September 13, 1814.</a:t>
            </a:r>
            <a:endParaRPr sz="1100">
              <a:solidFill>
                <a:srgbClr val="1C4587"/>
              </a:solidFill>
            </a:endParaRPr>
          </a:p>
          <a:p>
            <a:pPr marL="0" lvl="0" indent="0" algn="ctr" rtl="0">
              <a:spcBef>
                <a:spcPts val="1200"/>
              </a:spcBef>
              <a:spcAft>
                <a:spcPts val="0"/>
              </a:spcAft>
              <a:buNone/>
            </a:pPr>
            <a:r>
              <a:rPr lang="en" sz="1100">
                <a:solidFill>
                  <a:srgbClr val="1C4587"/>
                </a:solidFill>
              </a:rPr>
              <a:t>How long ago was that?</a:t>
            </a:r>
            <a:endParaRPr sz="1100">
              <a:solidFill>
                <a:srgbClr val="1C4587"/>
              </a:solidFill>
            </a:endParaRPr>
          </a:p>
          <a:p>
            <a:pPr marL="0" lvl="0" indent="0" algn="ctr" rtl="0">
              <a:spcBef>
                <a:spcPts val="1200"/>
              </a:spcBef>
              <a:spcAft>
                <a:spcPts val="0"/>
              </a:spcAft>
              <a:buNone/>
            </a:pPr>
            <a:r>
              <a:rPr lang="en" sz="1100">
                <a:solidFill>
                  <a:srgbClr val="1C4587"/>
                </a:solidFill>
                <a:highlight>
                  <a:srgbClr val="FFFFFF"/>
                </a:highlight>
              </a:rPr>
              <a:t>The first documented time the Star Spangled Banner was played at the beginning of a sporting event was during a Civil War era baseball game in 1862.</a:t>
            </a:r>
            <a:endParaRPr sz="1100">
              <a:solidFill>
                <a:srgbClr val="1C4587"/>
              </a:solidFill>
              <a:highlight>
                <a:srgbClr val="FFFFFF"/>
              </a:highlight>
            </a:endParaRPr>
          </a:p>
          <a:p>
            <a:pPr marL="0" lvl="0" indent="0" algn="ctr" rtl="0">
              <a:spcBef>
                <a:spcPts val="1200"/>
              </a:spcBef>
              <a:spcAft>
                <a:spcPts val="0"/>
              </a:spcAft>
              <a:buNone/>
            </a:pPr>
            <a:r>
              <a:rPr lang="en" sz="1100">
                <a:solidFill>
                  <a:srgbClr val="1C4587"/>
                </a:solidFill>
                <a:highlight>
                  <a:srgbClr val="FFFFFF"/>
                </a:highlight>
              </a:rPr>
              <a:t>How long ago was that?</a:t>
            </a:r>
            <a:endParaRPr sz="1100">
              <a:solidFill>
                <a:srgbClr val="1C4587"/>
              </a:solidFill>
              <a:highlight>
                <a:srgbClr val="FFFFFF"/>
              </a:highlight>
            </a:endParaRPr>
          </a:p>
          <a:p>
            <a:pPr marL="0" lvl="0" indent="0" algn="ctr" rtl="0">
              <a:spcBef>
                <a:spcPts val="1200"/>
              </a:spcBef>
              <a:spcAft>
                <a:spcPts val="0"/>
              </a:spcAft>
              <a:buNone/>
            </a:pPr>
            <a:r>
              <a:rPr lang="en" sz="1100">
                <a:solidFill>
                  <a:srgbClr val="1C4587"/>
                </a:solidFill>
                <a:highlight>
                  <a:srgbClr val="FFFFFF"/>
                </a:highlight>
              </a:rPr>
              <a:t>The tradition of playing the Star Spangled Banner at sporting events became popular at the 1918 World Series.</a:t>
            </a:r>
            <a:endParaRPr sz="1100">
              <a:solidFill>
                <a:srgbClr val="1C4587"/>
              </a:solidFill>
              <a:highlight>
                <a:srgbClr val="FFFFFF"/>
              </a:highlight>
            </a:endParaRPr>
          </a:p>
          <a:p>
            <a:pPr marL="0" lvl="0" indent="0" algn="ctr" rtl="0">
              <a:spcBef>
                <a:spcPts val="1200"/>
              </a:spcBef>
              <a:spcAft>
                <a:spcPts val="0"/>
              </a:spcAft>
              <a:buNone/>
            </a:pPr>
            <a:r>
              <a:rPr lang="en" sz="1100">
                <a:solidFill>
                  <a:srgbClr val="1C4587"/>
                </a:solidFill>
                <a:highlight>
                  <a:srgbClr val="FFFFFF"/>
                </a:highlight>
              </a:rPr>
              <a:t>How long ago was that?</a:t>
            </a:r>
            <a:endParaRPr sz="1100">
              <a:solidFill>
                <a:srgbClr val="1C4587"/>
              </a:solidFill>
              <a:highlight>
                <a:srgbClr val="FFFFFF"/>
              </a:highlight>
            </a:endParaRPr>
          </a:p>
          <a:p>
            <a:pPr marL="0" lvl="0" indent="0" algn="ctr" rtl="0">
              <a:spcBef>
                <a:spcPts val="1200"/>
              </a:spcBef>
              <a:spcAft>
                <a:spcPts val="0"/>
              </a:spcAft>
              <a:buNone/>
            </a:pPr>
            <a:r>
              <a:rPr lang="en" sz="1100">
                <a:solidFill>
                  <a:srgbClr val="1C4587"/>
                </a:solidFill>
                <a:highlight>
                  <a:srgbClr val="FFFFFF"/>
                </a:highlight>
              </a:rPr>
              <a:t>That was 13 years before it officially became our country’s national anthem. </a:t>
            </a:r>
            <a:endParaRPr sz="1100">
              <a:solidFill>
                <a:srgbClr val="1C4587"/>
              </a:solidFill>
              <a:highlight>
                <a:srgbClr val="FFFFFF"/>
              </a:highlight>
            </a:endParaRPr>
          </a:p>
          <a:p>
            <a:pPr marL="0" lvl="0" indent="0" algn="ctr" rtl="0">
              <a:spcBef>
                <a:spcPts val="1200"/>
              </a:spcBef>
              <a:spcAft>
                <a:spcPts val="0"/>
              </a:spcAft>
              <a:buNone/>
            </a:pPr>
            <a:r>
              <a:rPr lang="en" sz="1100">
                <a:solidFill>
                  <a:srgbClr val="1C4587"/>
                </a:solidFill>
                <a:highlight>
                  <a:srgbClr val="FFFFFF"/>
                </a:highlight>
              </a:rPr>
              <a:t>When did the Star Spangled Banner officially become our national anthem?</a:t>
            </a:r>
            <a:endParaRPr sz="1100">
              <a:solidFill>
                <a:srgbClr val="1C4587"/>
              </a:solidFill>
              <a:highlight>
                <a:srgbClr val="FFFFFF"/>
              </a:highlight>
            </a:endParaRPr>
          </a:p>
          <a:p>
            <a:pPr marL="0" lvl="0" indent="0" algn="l" rtl="0">
              <a:spcBef>
                <a:spcPts val="1200"/>
              </a:spcBef>
              <a:spcAft>
                <a:spcPts val="1200"/>
              </a:spcAft>
              <a:buNone/>
            </a:pPr>
            <a:endParaRPr sz="1200">
              <a:solidFill>
                <a:schemeClr val="dk1"/>
              </a:solidFill>
              <a:highlight>
                <a:srgbClr val="FFFFFF"/>
              </a:highlight>
              <a:latin typeface="Open Sans"/>
              <a:ea typeface="Open Sans"/>
              <a:cs typeface="Open Sans"/>
              <a:sym typeface="Open Sans"/>
            </a:endParaRPr>
          </a:p>
        </p:txBody>
      </p:sp>
      <p:pic>
        <p:nvPicPr>
          <p:cNvPr id="86" name="Google Shape;86;p17"/>
          <p:cNvPicPr preferRelativeResize="0"/>
          <p:nvPr/>
        </p:nvPicPr>
        <p:blipFill>
          <a:blip r:embed="rId3">
            <a:alphaModFix/>
          </a:blip>
          <a:stretch>
            <a:fillRect/>
          </a:stretch>
        </p:blipFill>
        <p:spPr>
          <a:xfrm>
            <a:off x="2959900" y="1267525"/>
            <a:ext cx="6133750" cy="3821825"/>
          </a:xfrm>
          <a:prstGeom prst="rect">
            <a:avLst/>
          </a:prstGeom>
          <a:noFill/>
          <a:ln>
            <a:noFill/>
          </a:ln>
        </p:spPr>
      </p:pic>
      <p:sp>
        <p:nvSpPr>
          <p:cNvPr id="87" name="Google Shape;87;p17"/>
          <p:cNvSpPr txBox="1"/>
          <p:nvPr/>
        </p:nvSpPr>
        <p:spPr>
          <a:xfrm>
            <a:off x="0" y="4869075"/>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5.NBT</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5">
                                            <p:txEl>
                                              <p:pRg st="0" end="0"/>
                                            </p:txEl>
                                          </p:spTgt>
                                        </p:tgtEl>
                                        <p:attrNameLst>
                                          <p:attrName>style.visibility</p:attrName>
                                        </p:attrNameLst>
                                      </p:cBhvr>
                                      <p:to>
                                        <p:strVal val="visible"/>
                                      </p:to>
                                    </p:set>
                                    <p:animEffect transition="in" filter="fade">
                                      <p:cBhvr>
                                        <p:cTn id="7" dur="1000"/>
                                        <p:tgtEl>
                                          <p:spTgt spid="8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5">
                                            <p:txEl>
                                              <p:pRg st="1" end="1"/>
                                            </p:txEl>
                                          </p:spTgt>
                                        </p:tgtEl>
                                        <p:attrNameLst>
                                          <p:attrName>style.visibility</p:attrName>
                                        </p:attrNameLst>
                                      </p:cBhvr>
                                      <p:to>
                                        <p:strVal val="visible"/>
                                      </p:to>
                                    </p:set>
                                    <p:animEffect transition="in" filter="fade">
                                      <p:cBhvr>
                                        <p:cTn id="12" dur="1000"/>
                                        <p:tgtEl>
                                          <p:spTgt spid="8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5">
                                            <p:txEl>
                                              <p:pRg st="2" end="2"/>
                                            </p:txEl>
                                          </p:spTgt>
                                        </p:tgtEl>
                                        <p:attrNameLst>
                                          <p:attrName>style.visibility</p:attrName>
                                        </p:attrNameLst>
                                      </p:cBhvr>
                                      <p:to>
                                        <p:strVal val="visible"/>
                                      </p:to>
                                    </p:set>
                                    <p:animEffect transition="in" filter="fade">
                                      <p:cBhvr>
                                        <p:cTn id="17" dur="1000"/>
                                        <p:tgtEl>
                                          <p:spTgt spid="8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5">
                                            <p:txEl>
                                              <p:pRg st="3" end="3"/>
                                            </p:txEl>
                                          </p:spTgt>
                                        </p:tgtEl>
                                        <p:attrNameLst>
                                          <p:attrName>style.visibility</p:attrName>
                                        </p:attrNameLst>
                                      </p:cBhvr>
                                      <p:to>
                                        <p:strVal val="visible"/>
                                      </p:to>
                                    </p:set>
                                    <p:animEffect transition="in" filter="fade">
                                      <p:cBhvr>
                                        <p:cTn id="22" dur="1000"/>
                                        <p:tgtEl>
                                          <p:spTgt spid="8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5">
                                            <p:txEl>
                                              <p:pRg st="4" end="4"/>
                                            </p:txEl>
                                          </p:spTgt>
                                        </p:tgtEl>
                                        <p:attrNameLst>
                                          <p:attrName>style.visibility</p:attrName>
                                        </p:attrNameLst>
                                      </p:cBhvr>
                                      <p:to>
                                        <p:strVal val="visible"/>
                                      </p:to>
                                    </p:set>
                                    <p:animEffect transition="in" filter="fade">
                                      <p:cBhvr>
                                        <p:cTn id="27" dur="1000"/>
                                        <p:tgtEl>
                                          <p:spTgt spid="8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5">
                                            <p:txEl>
                                              <p:pRg st="5" end="5"/>
                                            </p:txEl>
                                          </p:spTgt>
                                        </p:tgtEl>
                                        <p:attrNameLst>
                                          <p:attrName>style.visibility</p:attrName>
                                        </p:attrNameLst>
                                      </p:cBhvr>
                                      <p:to>
                                        <p:strVal val="visible"/>
                                      </p:to>
                                    </p:set>
                                    <p:animEffect transition="in" filter="fade">
                                      <p:cBhvr>
                                        <p:cTn id="32" dur="1000"/>
                                        <p:tgtEl>
                                          <p:spTgt spid="8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5">
                                            <p:txEl>
                                              <p:pRg st="6" end="6"/>
                                            </p:txEl>
                                          </p:spTgt>
                                        </p:tgtEl>
                                        <p:attrNameLst>
                                          <p:attrName>style.visibility</p:attrName>
                                        </p:attrNameLst>
                                      </p:cBhvr>
                                      <p:to>
                                        <p:strVal val="visible"/>
                                      </p:to>
                                    </p:set>
                                    <p:animEffect transition="in" filter="fade">
                                      <p:cBhvr>
                                        <p:cTn id="37" dur="1000"/>
                                        <p:tgtEl>
                                          <p:spTgt spid="8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5">
                                            <p:txEl>
                                              <p:pRg st="7" end="7"/>
                                            </p:txEl>
                                          </p:spTgt>
                                        </p:tgtEl>
                                        <p:attrNameLst>
                                          <p:attrName>style.visibility</p:attrName>
                                        </p:attrNameLst>
                                      </p:cBhvr>
                                      <p:to>
                                        <p:strVal val="visible"/>
                                      </p:to>
                                    </p:set>
                                    <p:animEffect transition="in" filter="fade">
                                      <p:cBhvr>
                                        <p:cTn id="42" dur="1000"/>
                                        <p:tgtEl>
                                          <p:spTgt spid="8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85">
                                            <p:txEl>
                                              <p:pRg st="8" end="8"/>
                                            </p:txEl>
                                          </p:spTgt>
                                        </p:tgtEl>
                                        <p:attrNameLst>
                                          <p:attrName>style.visibility</p:attrName>
                                        </p:attrNameLst>
                                      </p:cBhvr>
                                      <p:to>
                                        <p:strVal val="visible"/>
                                      </p:to>
                                    </p:set>
                                    <p:animEffect transition="in" filter="fade">
                                      <p:cBhvr>
                                        <p:cTn id="47" dur="1000"/>
                                        <p:tgtEl>
                                          <p:spTgt spid="8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8"/>
          <p:cNvSpPr txBox="1">
            <a:spLocks noGrp="1"/>
          </p:cNvSpPr>
          <p:nvPr>
            <p:ph type="body" idx="1"/>
          </p:nvPr>
        </p:nvSpPr>
        <p:spPr>
          <a:xfrm>
            <a:off x="178100" y="827150"/>
            <a:ext cx="2864400" cy="37062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1350" i="1">
                <a:solidFill>
                  <a:srgbClr val="274E13"/>
                </a:solidFill>
                <a:highlight>
                  <a:srgbClr val="FFFFFF"/>
                </a:highlight>
              </a:rPr>
              <a:t>Ghana, formerly the Gold Coast, is the first country south of the Sahara to gain independence on March 6, 1957. The feat also inspired other African countries to fight for Independence.</a:t>
            </a:r>
            <a:endParaRPr sz="1350" i="1">
              <a:solidFill>
                <a:srgbClr val="274E13"/>
              </a:solidFill>
              <a:highlight>
                <a:srgbClr val="FFFFFF"/>
              </a:highlight>
            </a:endParaRPr>
          </a:p>
          <a:p>
            <a:pPr marL="0" lvl="0" indent="0" algn="ctr" rtl="0">
              <a:spcBef>
                <a:spcPts val="1200"/>
              </a:spcBef>
              <a:spcAft>
                <a:spcPts val="0"/>
              </a:spcAft>
              <a:buNone/>
            </a:pPr>
            <a:r>
              <a:rPr lang="en" sz="2050" b="1">
                <a:solidFill>
                  <a:srgbClr val="CC0000"/>
                </a:solidFill>
                <a:highlight>
                  <a:srgbClr val="FFFFFF"/>
                </a:highlight>
              </a:rPr>
              <a:t>What’s going on in this graph?</a:t>
            </a:r>
            <a:endParaRPr sz="2050" b="1">
              <a:solidFill>
                <a:srgbClr val="CC0000"/>
              </a:solidFill>
              <a:highlight>
                <a:srgbClr val="FFFFFF"/>
              </a:highlight>
            </a:endParaRPr>
          </a:p>
          <a:p>
            <a:pPr marL="0" lvl="0" indent="0" algn="ctr" rtl="0">
              <a:spcBef>
                <a:spcPts val="1200"/>
              </a:spcBef>
              <a:spcAft>
                <a:spcPts val="1200"/>
              </a:spcAft>
              <a:buNone/>
            </a:pPr>
            <a:r>
              <a:rPr lang="en" sz="2050" b="1">
                <a:solidFill>
                  <a:srgbClr val="CC0000"/>
                </a:solidFill>
                <a:highlight>
                  <a:srgbClr val="FFFFFF"/>
                </a:highlight>
              </a:rPr>
              <a:t>Why does it matter?</a:t>
            </a:r>
            <a:endParaRPr sz="2050" b="1">
              <a:solidFill>
                <a:srgbClr val="CC0000"/>
              </a:solidFill>
              <a:highlight>
                <a:srgbClr val="FFFFFF"/>
              </a:highlight>
            </a:endParaRPr>
          </a:p>
        </p:txBody>
      </p:sp>
      <p:pic>
        <p:nvPicPr>
          <p:cNvPr id="93" name="Google Shape;93;p18"/>
          <p:cNvPicPr preferRelativeResize="0"/>
          <p:nvPr/>
        </p:nvPicPr>
        <p:blipFill>
          <a:blip r:embed="rId3">
            <a:alphaModFix/>
          </a:blip>
          <a:stretch>
            <a:fillRect/>
          </a:stretch>
        </p:blipFill>
        <p:spPr>
          <a:xfrm>
            <a:off x="3176211" y="0"/>
            <a:ext cx="5967780" cy="5143501"/>
          </a:xfrm>
          <a:prstGeom prst="rect">
            <a:avLst/>
          </a:prstGeom>
          <a:noFill/>
          <a:ln>
            <a:noFill/>
          </a:ln>
        </p:spPr>
      </p:pic>
      <p:pic>
        <p:nvPicPr>
          <p:cNvPr id="94" name="Google Shape;94;p18"/>
          <p:cNvPicPr preferRelativeResize="0"/>
          <p:nvPr/>
        </p:nvPicPr>
        <p:blipFill>
          <a:blip r:embed="rId4">
            <a:alphaModFix/>
          </a:blip>
          <a:stretch>
            <a:fillRect/>
          </a:stretch>
        </p:blipFill>
        <p:spPr>
          <a:xfrm>
            <a:off x="863906" y="4069912"/>
            <a:ext cx="1555302" cy="1037375"/>
          </a:xfrm>
          <a:prstGeom prst="rect">
            <a:avLst/>
          </a:prstGeom>
          <a:noFill/>
          <a:ln>
            <a:noFill/>
          </a:ln>
        </p:spPr>
      </p:pic>
      <p:sp>
        <p:nvSpPr>
          <p:cNvPr id="95" name="Google Shape;95;p18"/>
          <p:cNvSpPr txBox="1"/>
          <p:nvPr/>
        </p:nvSpPr>
        <p:spPr>
          <a:xfrm>
            <a:off x="178100" y="142350"/>
            <a:ext cx="3044400" cy="769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900" b="1">
                <a:solidFill>
                  <a:srgbClr val="CC0000"/>
                </a:solidFill>
              </a:rPr>
              <a:t>Happy Independence Day Ghana!</a:t>
            </a:r>
            <a:endParaRPr sz="1900" b="1">
              <a:solidFill>
                <a:srgbClr val="CC0000"/>
              </a:solidFill>
            </a:endParaRPr>
          </a:p>
        </p:txBody>
      </p:sp>
      <p:sp>
        <p:nvSpPr>
          <p:cNvPr id="96" name="Google Shape;96;p18"/>
          <p:cNvSpPr txBox="1"/>
          <p:nvPr/>
        </p:nvSpPr>
        <p:spPr>
          <a:xfrm>
            <a:off x="842460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5.MD.B</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
                                            <p:txEl>
                                              <p:pRg st="0" end="0"/>
                                            </p:txEl>
                                          </p:spTgt>
                                        </p:tgtEl>
                                        <p:attrNameLst>
                                          <p:attrName>style.visibility</p:attrName>
                                        </p:attrNameLst>
                                      </p:cBhvr>
                                      <p:to>
                                        <p:strVal val="visible"/>
                                      </p:to>
                                    </p:set>
                                    <p:animEffect transition="in" filter="fade">
                                      <p:cBhvr>
                                        <p:cTn id="7" dur="1000"/>
                                        <p:tgtEl>
                                          <p:spTgt spid="9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2">
                                            <p:txEl>
                                              <p:pRg st="1" end="1"/>
                                            </p:txEl>
                                          </p:spTgt>
                                        </p:tgtEl>
                                        <p:attrNameLst>
                                          <p:attrName>style.visibility</p:attrName>
                                        </p:attrNameLst>
                                      </p:cBhvr>
                                      <p:to>
                                        <p:strVal val="visible"/>
                                      </p:to>
                                    </p:set>
                                    <p:animEffect transition="in" filter="fade">
                                      <p:cBhvr>
                                        <p:cTn id="12" dur="1000"/>
                                        <p:tgtEl>
                                          <p:spTgt spid="9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2">
                                            <p:txEl>
                                              <p:pRg st="2" end="2"/>
                                            </p:txEl>
                                          </p:spTgt>
                                        </p:tgtEl>
                                        <p:attrNameLst>
                                          <p:attrName>style.visibility</p:attrName>
                                        </p:attrNameLst>
                                      </p:cBhvr>
                                      <p:to>
                                        <p:strVal val="visible"/>
                                      </p:to>
                                    </p:set>
                                    <p:animEffect transition="in" filter="fade">
                                      <p:cBhvr>
                                        <p:cTn id="17" dur="1000"/>
                                        <p:tgtEl>
                                          <p:spTgt spid="9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9"/>
          <p:cNvSpPr txBox="1">
            <a:spLocks noGrp="1"/>
          </p:cNvSpPr>
          <p:nvPr>
            <p:ph type="title"/>
          </p:nvPr>
        </p:nvSpPr>
        <p:spPr>
          <a:xfrm>
            <a:off x="400100" y="123550"/>
            <a:ext cx="4257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FF9900"/>
                </a:solidFill>
              </a:rPr>
              <a:t>Happy Purim!</a:t>
            </a:r>
            <a:endParaRPr sz="2920" b="1">
              <a:solidFill>
                <a:srgbClr val="FF9900"/>
              </a:solidFill>
            </a:endParaRPr>
          </a:p>
        </p:txBody>
      </p:sp>
      <p:sp>
        <p:nvSpPr>
          <p:cNvPr id="102" name="Google Shape;102;p19"/>
          <p:cNvSpPr txBox="1">
            <a:spLocks noGrp="1"/>
          </p:cNvSpPr>
          <p:nvPr>
            <p:ph type="body" idx="1"/>
          </p:nvPr>
        </p:nvSpPr>
        <p:spPr>
          <a:xfrm>
            <a:off x="192925" y="805700"/>
            <a:ext cx="4464900" cy="4273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b="1">
                <a:solidFill>
                  <a:srgbClr val="FF9900"/>
                </a:solidFill>
                <a:highlight>
                  <a:srgbClr val="FFFFFF"/>
                </a:highlight>
              </a:rPr>
              <a:t>It’s time to bake the Hamantaschen!</a:t>
            </a:r>
            <a:endParaRPr sz="1900" b="1">
              <a:solidFill>
                <a:srgbClr val="FF9900"/>
              </a:solidFill>
              <a:highlight>
                <a:srgbClr val="FFFFFF"/>
              </a:highlight>
            </a:endParaRPr>
          </a:p>
          <a:p>
            <a:pPr marL="0" lvl="0" indent="0" algn="l" rtl="0">
              <a:spcBef>
                <a:spcPts val="0"/>
              </a:spcBef>
              <a:spcAft>
                <a:spcPts val="0"/>
              </a:spcAft>
              <a:buNone/>
            </a:pPr>
            <a:endParaRPr sz="1700">
              <a:solidFill>
                <a:srgbClr val="FF9900"/>
              </a:solidFill>
              <a:highlight>
                <a:srgbClr val="FFFFFF"/>
              </a:highlight>
            </a:endParaRPr>
          </a:p>
          <a:p>
            <a:pPr marL="0" lvl="0" indent="0" algn="l" rtl="0">
              <a:spcBef>
                <a:spcPts val="0"/>
              </a:spcBef>
              <a:spcAft>
                <a:spcPts val="0"/>
              </a:spcAft>
              <a:buNone/>
            </a:pPr>
            <a:r>
              <a:rPr lang="en" sz="1700">
                <a:solidFill>
                  <a:srgbClr val="FF9900"/>
                </a:solidFill>
                <a:highlight>
                  <a:srgbClr val="FFFFFF"/>
                </a:highlight>
              </a:rPr>
              <a:t>We need to TRIPLE the recipe!</a:t>
            </a:r>
            <a:endParaRPr sz="1700">
              <a:solidFill>
                <a:srgbClr val="FF9900"/>
              </a:solidFill>
              <a:highlight>
                <a:srgbClr val="FFFFFF"/>
              </a:highlight>
            </a:endParaRPr>
          </a:p>
          <a:p>
            <a:pPr marL="0" lvl="0" indent="0" algn="l" rtl="0">
              <a:spcBef>
                <a:spcPts val="0"/>
              </a:spcBef>
              <a:spcAft>
                <a:spcPts val="0"/>
              </a:spcAft>
              <a:buNone/>
            </a:pPr>
            <a:endParaRPr sz="1700">
              <a:solidFill>
                <a:srgbClr val="FF9900"/>
              </a:solidFill>
              <a:highlight>
                <a:srgbClr val="FFFFFF"/>
              </a:highlight>
            </a:endParaRPr>
          </a:p>
          <a:p>
            <a:pPr marL="457200" lvl="0" indent="-336550" algn="l" rtl="0">
              <a:spcBef>
                <a:spcPts val="0"/>
              </a:spcBef>
              <a:spcAft>
                <a:spcPts val="0"/>
              </a:spcAft>
              <a:buClr>
                <a:srgbClr val="FF9900"/>
              </a:buClr>
              <a:buSzPts val="1700"/>
              <a:buFont typeface="Arial"/>
              <a:buChar char="●"/>
            </a:pPr>
            <a:r>
              <a:rPr lang="en" sz="1700">
                <a:solidFill>
                  <a:srgbClr val="FF9900"/>
                </a:solidFill>
                <a:highlight>
                  <a:srgbClr val="FFFFFF"/>
                </a:highlight>
              </a:rPr>
              <a:t>2/3 cup confectioners' sugar</a:t>
            </a:r>
            <a:endParaRPr sz="1700">
              <a:solidFill>
                <a:srgbClr val="FF9900"/>
              </a:solidFill>
              <a:highlight>
                <a:srgbClr val="FFFFFF"/>
              </a:highlight>
            </a:endParaRPr>
          </a:p>
          <a:p>
            <a:pPr marL="457200" lvl="0" indent="-336550" algn="l" rtl="0">
              <a:spcBef>
                <a:spcPts val="0"/>
              </a:spcBef>
              <a:spcAft>
                <a:spcPts val="0"/>
              </a:spcAft>
              <a:buClr>
                <a:srgbClr val="FF9900"/>
              </a:buClr>
              <a:buSzPts val="1700"/>
              <a:buFont typeface="Arial"/>
              <a:buChar char="●"/>
            </a:pPr>
            <a:r>
              <a:rPr lang="en" sz="1700">
                <a:solidFill>
                  <a:srgbClr val="FF9900"/>
                </a:solidFill>
                <a:highlight>
                  <a:srgbClr val="FFFFFF"/>
                </a:highlight>
              </a:rPr>
              <a:t>2¼ cups flour</a:t>
            </a:r>
            <a:endParaRPr sz="1700">
              <a:solidFill>
                <a:srgbClr val="FF9900"/>
              </a:solidFill>
              <a:highlight>
                <a:srgbClr val="FFFFFF"/>
              </a:highlight>
            </a:endParaRPr>
          </a:p>
          <a:p>
            <a:pPr marL="457200" lvl="0" indent="-336550" algn="l" rtl="0">
              <a:spcBef>
                <a:spcPts val="0"/>
              </a:spcBef>
              <a:spcAft>
                <a:spcPts val="0"/>
              </a:spcAft>
              <a:buClr>
                <a:srgbClr val="FF9900"/>
              </a:buClr>
              <a:buSzPts val="1700"/>
              <a:buFont typeface="Arial"/>
              <a:buChar char="●"/>
            </a:pPr>
            <a:r>
              <a:rPr lang="en" sz="1700">
                <a:solidFill>
                  <a:srgbClr val="FF9900"/>
                </a:solidFill>
                <a:highlight>
                  <a:srgbClr val="FFFFFF"/>
                </a:highlight>
              </a:rPr>
              <a:t>¾ teaspoon salt</a:t>
            </a:r>
            <a:endParaRPr sz="1700">
              <a:solidFill>
                <a:srgbClr val="FF9900"/>
              </a:solidFill>
              <a:highlight>
                <a:srgbClr val="FFFFFF"/>
              </a:highlight>
            </a:endParaRPr>
          </a:p>
          <a:p>
            <a:pPr marL="457200" lvl="0" indent="-336550" algn="l" rtl="0">
              <a:spcBef>
                <a:spcPts val="0"/>
              </a:spcBef>
              <a:spcAft>
                <a:spcPts val="0"/>
              </a:spcAft>
              <a:buClr>
                <a:srgbClr val="FF9900"/>
              </a:buClr>
              <a:buSzPts val="1700"/>
              <a:buFont typeface="Arial"/>
              <a:buChar char="●"/>
            </a:pPr>
            <a:r>
              <a:rPr lang="en" sz="1700">
                <a:solidFill>
                  <a:srgbClr val="FF9900"/>
                </a:solidFill>
                <a:highlight>
                  <a:srgbClr val="FFFFFF"/>
                </a:highlight>
              </a:rPr>
              <a:t>½ pound unsalted butter</a:t>
            </a:r>
            <a:endParaRPr sz="1700">
              <a:solidFill>
                <a:srgbClr val="FF9900"/>
              </a:solidFill>
              <a:highlight>
                <a:srgbClr val="FFFFFF"/>
              </a:highlight>
            </a:endParaRPr>
          </a:p>
          <a:p>
            <a:pPr marL="457200" lvl="0" indent="-336550" algn="l" rtl="0">
              <a:spcBef>
                <a:spcPts val="0"/>
              </a:spcBef>
              <a:spcAft>
                <a:spcPts val="0"/>
              </a:spcAft>
              <a:buClr>
                <a:srgbClr val="FF9900"/>
              </a:buClr>
              <a:buSzPts val="1700"/>
              <a:buFont typeface="Arial"/>
              <a:buChar char="●"/>
            </a:pPr>
            <a:r>
              <a:rPr lang="en" sz="1700">
                <a:solidFill>
                  <a:srgbClr val="FF9900"/>
                </a:solidFill>
                <a:highlight>
                  <a:srgbClr val="FFFFFF"/>
                </a:highlight>
              </a:rPr>
              <a:t>3 large egg yolks, divided</a:t>
            </a:r>
            <a:endParaRPr sz="1700">
              <a:solidFill>
                <a:srgbClr val="FF9900"/>
              </a:solidFill>
              <a:highlight>
                <a:srgbClr val="FFFFFF"/>
              </a:highlight>
            </a:endParaRPr>
          </a:p>
          <a:p>
            <a:pPr marL="457200" lvl="0" indent="-336550" algn="l" rtl="0">
              <a:spcBef>
                <a:spcPts val="0"/>
              </a:spcBef>
              <a:spcAft>
                <a:spcPts val="0"/>
              </a:spcAft>
              <a:buClr>
                <a:srgbClr val="FF9900"/>
              </a:buClr>
              <a:buSzPts val="1700"/>
              <a:buFont typeface="Arial"/>
              <a:buChar char="●"/>
            </a:pPr>
            <a:r>
              <a:rPr lang="en" sz="1700">
                <a:solidFill>
                  <a:srgbClr val="FF9900"/>
                </a:solidFill>
                <a:highlight>
                  <a:srgbClr val="FFFFFF"/>
                </a:highlight>
              </a:rPr>
              <a:t>¼ cup tablespoons ice cold water</a:t>
            </a:r>
            <a:endParaRPr sz="1700">
              <a:solidFill>
                <a:srgbClr val="FF9900"/>
              </a:solidFill>
              <a:highlight>
                <a:srgbClr val="FFFFFF"/>
              </a:highlight>
            </a:endParaRPr>
          </a:p>
          <a:p>
            <a:pPr marL="457200" lvl="0" indent="-336550" algn="l" rtl="0">
              <a:spcBef>
                <a:spcPts val="0"/>
              </a:spcBef>
              <a:spcAft>
                <a:spcPts val="0"/>
              </a:spcAft>
              <a:buClr>
                <a:srgbClr val="FF9900"/>
              </a:buClr>
              <a:buSzPts val="1700"/>
              <a:buFont typeface="Arial"/>
              <a:buChar char="●"/>
            </a:pPr>
            <a:r>
              <a:rPr lang="en" sz="1700">
                <a:solidFill>
                  <a:srgbClr val="FF9900"/>
                </a:solidFill>
                <a:highlight>
                  <a:srgbClr val="FFFFFF"/>
                </a:highlight>
              </a:rPr>
              <a:t>¾ cup apricot jam</a:t>
            </a:r>
            <a:endParaRPr sz="1700">
              <a:solidFill>
                <a:srgbClr val="FF9900"/>
              </a:solidFill>
              <a:highlight>
                <a:srgbClr val="FFFFFF"/>
              </a:highlight>
            </a:endParaRPr>
          </a:p>
          <a:p>
            <a:pPr marL="0" lvl="0" indent="0" algn="l" rtl="0">
              <a:spcBef>
                <a:spcPts val="0"/>
              </a:spcBef>
              <a:spcAft>
                <a:spcPts val="0"/>
              </a:spcAft>
              <a:buNone/>
            </a:pPr>
            <a:endParaRPr sz="1700">
              <a:solidFill>
                <a:srgbClr val="FF9900"/>
              </a:solidFill>
              <a:highlight>
                <a:srgbClr val="FFFFFF"/>
              </a:highlight>
            </a:endParaRPr>
          </a:p>
          <a:p>
            <a:pPr marL="0" lvl="0" indent="0" algn="l" rtl="0">
              <a:spcBef>
                <a:spcPts val="0"/>
              </a:spcBef>
              <a:spcAft>
                <a:spcPts val="0"/>
              </a:spcAft>
              <a:buNone/>
            </a:pPr>
            <a:r>
              <a:rPr lang="en" sz="1700">
                <a:solidFill>
                  <a:srgbClr val="FF9900"/>
                </a:solidFill>
                <a:highlight>
                  <a:srgbClr val="FFFFFF"/>
                </a:highlight>
              </a:rPr>
              <a:t>So, what do we need for ingredients?</a:t>
            </a:r>
            <a:endParaRPr sz="1700">
              <a:solidFill>
                <a:srgbClr val="FF9900"/>
              </a:solidFill>
              <a:highlight>
                <a:srgbClr val="FFFFFF"/>
              </a:highlight>
            </a:endParaRPr>
          </a:p>
        </p:txBody>
      </p:sp>
      <p:pic>
        <p:nvPicPr>
          <p:cNvPr id="103" name="Google Shape;103;p19"/>
          <p:cNvPicPr preferRelativeResize="0"/>
          <p:nvPr/>
        </p:nvPicPr>
        <p:blipFill>
          <a:blip r:embed="rId3">
            <a:alphaModFix/>
          </a:blip>
          <a:stretch>
            <a:fillRect/>
          </a:stretch>
        </p:blipFill>
        <p:spPr>
          <a:xfrm>
            <a:off x="4829225" y="0"/>
            <a:ext cx="4352874" cy="5143500"/>
          </a:xfrm>
          <a:prstGeom prst="rect">
            <a:avLst/>
          </a:prstGeom>
          <a:noFill/>
          <a:ln>
            <a:noFill/>
          </a:ln>
        </p:spPr>
      </p:pic>
      <p:sp>
        <p:nvSpPr>
          <p:cNvPr id="104" name="Google Shape;104;p19"/>
          <p:cNvSpPr txBox="1"/>
          <p:nvPr/>
        </p:nvSpPr>
        <p:spPr>
          <a:xfrm>
            <a:off x="842460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5.NF.B4</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10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0"/>
          <p:cNvSpPr txBox="1">
            <a:spLocks noGrp="1"/>
          </p:cNvSpPr>
          <p:nvPr>
            <p:ph type="body" idx="1"/>
          </p:nvPr>
        </p:nvSpPr>
        <p:spPr>
          <a:xfrm>
            <a:off x="32325" y="0"/>
            <a:ext cx="9063300" cy="12078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 sz="2300" b="1">
                <a:solidFill>
                  <a:srgbClr val="9900FF"/>
                </a:solidFill>
              </a:rPr>
              <a:t>Happy Holi!</a:t>
            </a:r>
            <a:endParaRPr sz="2300" b="1">
              <a:solidFill>
                <a:srgbClr val="9900FF"/>
              </a:solidFill>
            </a:endParaRPr>
          </a:p>
          <a:p>
            <a:pPr marL="0" lvl="0" indent="0" algn="ctr" rtl="0">
              <a:lnSpc>
                <a:spcPct val="100000"/>
              </a:lnSpc>
              <a:spcBef>
                <a:spcPts val="1200"/>
              </a:spcBef>
              <a:spcAft>
                <a:spcPts val="0"/>
              </a:spcAft>
              <a:buNone/>
            </a:pPr>
            <a:r>
              <a:rPr lang="en" sz="1700" b="1">
                <a:solidFill>
                  <a:srgbClr val="FF00FF"/>
                </a:solidFill>
              </a:rPr>
              <a:t>Each of these colors comes in a box that has a VOLUME of 384 in.³</a:t>
            </a:r>
            <a:endParaRPr sz="1700" b="1">
              <a:solidFill>
                <a:srgbClr val="FF00FF"/>
              </a:solidFill>
            </a:endParaRPr>
          </a:p>
          <a:p>
            <a:pPr marL="0" lvl="0" indent="0" algn="ctr" rtl="0">
              <a:lnSpc>
                <a:spcPct val="100000"/>
              </a:lnSpc>
              <a:spcBef>
                <a:spcPts val="1200"/>
              </a:spcBef>
              <a:spcAft>
                <a:spcPts val="1200"/>
              </a:spcAft>
              <a:buNone/>
            </a:pPr>
            <a:r>
              <a:rPr lang="en" sz="1700" b="1">
                <a:solidFill>
                  <a:srgbClr val="FF00FF"/>
                </a:solidFill>
              </a:rPr>
              <a:t>What is possible?</a:t>
            </a:r>
            <a:endParaRPr sz="1700" b="1">
              <a:solidFill>
                <a:srgbClr val="FF00FF"/>
              </a:solidFill>
            </a:endParaRPr>
          </a:p>
        </p:txBody>
      </p:sp>
      <p:pic>
        <p:nvPicPr>
          <p:cNvPr id="110" name="Google Shape;110;p20"/>
          <p:cNvPicPr preferRelativeResize="0"/>
          <p:nvPr/>
        </p:nvPicPr>
        <p:blipFill>
          <a:blip r:embed="rId3">
            <a:alphaModFix/>
          </a:blip>
          <a:stretch>
            <a:fillRect/>
          </a:stretch>
        </p:blipFill>
        <p:spPr>
          <a:xfrm>
            <a:off x="0" y="1341825"/>
            <a:ext cx="9144000" cy="3801675"/>
          </a:xfrm>
          <a:prstGeom prst="rect">
            <a:avLst/>
          </a:prstGeom>
          <a:noFill/>
          <a:ln>
            <a:noFill/>
          </a:ln>
        </p:spPr>
      </p:pic>
      <p:sp>
        <p:nvSpPr>
          <p:cNvPr id="111" name="Google Shape;111;p20"/>
          <p:cNvSpPr txBox="1"/>
          <p:nvPr/>
        </p:nvSpPr>
        <p:spPr>
          <a:xfrm>
            <a:off x="842460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5.MD.B5</a:t>
            </a:r>
            <a:endParaRPr sz="1000">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1"/>
          <p:cNvSpPr txBox="1">
            <a:spLocks noGrp="1"/>
          </p:cNvSpPr>
          <p:nvPr>
            <p:ph type="title"/>
          </p:nvPr>
        </p:nvSpPr>
        <p:spPr>
          <a:xfrm>
            <a:off x="4355075" y="130700"/>
            <a:ext cx="4660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320" b="1">
                <a:solidFill>
                  <a:srgbClr val="1155CC"/>
                </a:solidFill>
              </a:rPr>
              <a:t>Today is Harriet Tubman Day!</a:t>
            </a:r>
            <a:endParaRPr sz="2320" b="1">
              <a:solidFill>
                <a:srgbClr val="1155CC"/>
              </a:solidFill>
            </a:endParaRPr>
          </a:p>
        </p:txBody>
      </p:sp>
      <p:sp>
        <p:nvSpPr>
          <p:cNvPr id="117" name="Google Shape;117;p21"/>
          <p:cNvSpPr txBox="1">
            <a:spLocks noGrp="1"/>
          </p:cNvSpPr>
          <p:nvPr>
            <p:ph type="body" idx="1"/>
          </p:nvPr>
        </p:nvSpPr>
        <p:spPr>
          <a:xfrm>
            <a:off x="4393450" y="870000"/>
            <a:ext cx="4550400" cy="3570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a:solidFill>
                  <a:srgbClr val="1155CC"/>
                </a:solidFill>
              </a:rPr>
              <a:t>Harriet Tubman was one amazing woman! </a:t>
            </a:r>
            <a:endParaRPr sz="1900">
              <a:solidFill>
                <a:srgbClr val="1155CC"/>
              </a:solidFill>
            </a:endParaRPr>
          </a:p>
          <a:p>
            <a:pPr marL="0" lvl="0" indent="0" algn="ctr" rtl="0">
              <a:spcBef>
                <a:spcPts val="1200"/>
              </a:spcBef>
              <a:spcAft>
                <a:spcPts val="0"/>
              </a:spcAft>
              <a:buNone/>
            </a:pPr>
            <a:r>
              <a:rPr lang="en" sz="1900">
                <a:solidFill>
                  <a:srgbClr val="1155CC"/>
                </a:solidFill>
              </a:rPr>
              <a:t>It was a 142 miles journey from slavery to freedom. They could only walk at night when the moon was bright and the night was long, covering about 20 miles per night. How many nights per month is that?</a:t>
            </a:r>
            <a:endParaRPr sz="1900">
              <a:solidFill>
                <a:srgbClr val="1155CC"/>
              </a:solidFill>
            </a:endParaRPr>
          </a:p>
          <a:p>
            <a:pPr marL="0" lvl="0" indent="0" algn="ctr" rtl="0">
              <a:spcBef>
                <a:spcPts val="1200"/>
              </a:spcBef>
              <a:spcAft>
                <a:spcPts val="0"/>
              </a:spcAft>
              <a:buNone/>
            </a:pPr>
            <a:r>
              <a:rPr lang="en" sz="1900" i="1">
                <a:solidFill>
                  <a:srgbClr val="1155CC"/>
                </a:solidFill>
              </a:rPr>
              <a:t>About</a:t>
            </a:r>
            <a:r>
              <a:rPr lang="en" sz="1900">
                <a:solidFill>
                  <a:srgbClr val="1155CC"/>
                </a:solidFill>
              </a:rPr>
              <a:t> how many days of travel is that? How long would the journey take?</a:t>
            </a:r>
            <a:endParaRPr sz="1900">
              <a:solidFill>
                <a:srgbClr val="1155CC"/>
              </a:solidFill>
            </a:endParaRPr>
          </a:p>
          <a:p>
            <a:pPr marL="0" lvl="0" indent="0" algn="l" rtl="0">
              <a:spcBef>
                <a:spcPts val="1200"/>
              </a:spcBef>
              <a:spcAft>
                <a:spcPts val="1200"/>
              </a:spcAft>
              <a:buNone/>
            </a:pPr>
            <a:endParaRPr/>
          </a:p>
        </p:txBody>
      </p:sp>
      <p:sp>
        <p:nvSpPr>
          <p:cNvPr id="118" name="Google Shape;118;p21"/>
          <p:cNvSpPr txBox="1"/>
          <p:nvPr/>
        </p:nvSpPr>
        <p:spPr>
          <a:xfrm>
            <a:off x="4264875" y="4820400"/>
            <a:ext cx="27003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solidFill>
                  <a:srgbClr val="9E9E9E"/>
                </a:solidFill>
                <a:latin typeface="Roboto"/>
                <a:ea typeface="Roboto"/>
                <a:cs typeface="Roboto"/>
                <a:sym typeface="Roboto"/>
              </a:rPr>
              <a:t>William H. Johnson, </a:t>
            </a:r>
            <a:r>
              <a:rPr lang="en" sz="900" i="1">
                <a:solidFill>
                  <a:srgbClr val="9E9E9E"/>
                </a:solidFill>
                <a:latin typeface="Roboto"/>
                <a:ea typeface="Roboto"/>
                <a:cs typeface="Roboto"/>
                <a:sym typeface="Roboto"/>
              </a:rPr>
              <a:t>Harriet Tubman</a:t>
            </a:r>
            <a:r>
              <a:rPr lang="en" sz="900">
                <a:solidFill>
                  <a:srgbClr val="9E9E9E"/>
                </a:solidFill>
                <a:latin typeface="Roboto"/>
                <a:ea typeface="Roboto"/>
                <a:cs typeface="Roboto"/>
                <a:sym typeface="Roboto"/>
              </a:rPr>
              <a:t>, ca. 1945</a:t>
            </a:r>
            <a:endParaRPr sz="400" i="1">
              <a:solidFill>
                <a:srgbClr val="9E9E9E"/>
              </a:solidFill>
            </a:endParaRPr>
          </a:p>
        </p:txBody>
      </p:sp>
      <p:pic>
        <p:nvPicPr>
          <p:cNvPr id="119" name="Google Shape;119;p21"/>
          <p:cNvPicPr preferRelativeResize="0"/>
          <p:nvPr/>
        </p:nvPicPr>
        <p:blipFill>
          <a:blip r:embed="rId3">
            <a:alphaModFix/>
          </a:blip>
          <a:stretch>
            <a:fillRect/>
          </a:stretch>
        </p:blipFill>
        <p:spPr>
          <a:xfrm>
            <a:off x="0" y="0"/>
            <a:ext cx="4221998" cy="5143501"/>
          </a:xfrm>
          <a:prstGeom prst="rect">
            <a:avLst/>
          </a:prstGeom>
          <a:noFill/>
          <a:ln>
            <a:noFill/>
          </a:ln>
        </p:spPr>
      </p:pic>
      <p:sp>
        <p:nvSpPr>
          <p:cNvPr id="120" name="Google Shape;120;p21"/>
          <p:cNvSpPr txBox="1"/>
          <p:nvPr/>
        </p:nvSpPr>
        <p:spPr>
          <a:xfrm>
            <a:off x="842460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5.MD.A1</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7">
                                            <p:txEl>
                                              <p:pRg st="0" end="0"/>
                                            </p:txEl>
                                          </p:spTgt>
                                        </p:tgtEl>
                                        <p:attrNameLst>
                                          <p:attrName>style.visibility</p:attrName>
                                        </p:attrNameLst>
                                      </p:cBhvr>
                                      <p:to>
                                        <p:strVal val="visible"/>
                                      </p:to>
                                    </p:set>
                                    <p:animEffect transition="in" filter="fade">
                                      <p:cBhvr>
                                        <p:cTn id="7" dur="1000"/>
                                        <p:tgtEl>
                                          <p:spTgt spid="1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7">
                                            <p:txEl>
                                              <p:pRg st="1" end="1"/>
                                            </p:txEl>
                                          </p:spTgt>
                                        </p:tgtEl>
                                        <p:attrNameLst>
                                          <p:attrName>style.visibility</p:attrName>
                                        </p:attrNameLst>
                                      </p:cBhvr>
                                      <p:to>
                                        <p:strVal val="visible"/>
                                      </p:to>
                                    </p:set>
                                    <p:animEffect transition="in" filter="fade">
                                      <p:cBhvr>
                                        <p:cTn id="12" dur="1000"/>
                                        <p:tgtEl>
                                          <p:spTgt spid="11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7">
                                            <p:txEl>
                                              <p:pRg st="2" end="2"/>
                                            </p:txEl>
                                          </p:spTgt>
                                        </p:tgtEl>
                                        <p:attrNameLst>
                                          <p:attrName>style.visibility</p:attrName>
                                        </p:attrNameLst>
                                      </p:cBhvr>
                                      <p:to>
                                        <p:strVal val="visible"/>
                                      </p:to>
                                    </p:set>
                                    <p:animEffect transition="in" filter="fade">
                                      <p:cBhvr>
                                        <p:cTn id="17" dur="1000"/>
                                        <p:tgtEl>
                                          <p:spTgt spid="11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7">
                                            <p:txEl>
                                              <p:pRg st="3" end="3"/>
                                            </p:txEl>
                                          </p:spTgt>
                                        </p:tgtEl>
                                        <p:attrNameLst>
                                          <p:attrName>style.visibility</p:attrName>
                                        </p:attrNameLst>
                                      </p:cBhvr>
                                      <p:to>
                                        <p:strVal val="visible"/>
                                      </p:to>
                                    </p:set>
                                    <p:animEffect transition="in" filter="fade">
                                      <p:cBhvr>
                                        <p:cTn id="22" dur="1000"/>
                                        <p:tgtEl>
                                          <p:spTgt spid="11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2"/>
          <p:cNvSpPr txBox="1">
            <a:spLocks noGrp="1"/>
          </p:cNvSpPr>
          <p:nvPr>
            <p:ph type="title"/>
          </p:nvPr>
        </p:nvSpPr>
        <p:spPr>
          <a:xfrm>
            <a:off x="78625" y="119900"/>
            <a:ext cx="6379800" cy="897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320" b="1">
                <a:solidFill>
                  <a:srgbClr val="BF9000"/>
                </a:solidFill>
              </a:rPr>
              <a:t>Today is Canberra Day in Australia!</a:t>
            </a:r>
            <a:endParaRPr sz="2320" b="1">
              <a:solidFill>
                <a:srgbClr val="BF9000"/>
              </a:solidFill>
            </a:endParaRPr>
          </a:p>
        </p:txBody>
      </p:sp>
      <p:sp>
        <p:nvSpPr>
          <p:cNvPr id="126" name="Google Shape;126;p22"/>
          <p:cNvSpPr txBox="1">
            <a:spLocks noGrp="1"/>
          </p:cNvSpPr>
          <p:nvPr>
            <p:ph type="body" idx="1"/>
          </p:nvPr>
        </p:nvSpPr>
        <p:spPr>
          <a:xfrm>
            <a:off x="6572300" y="627125"/>
            <a:ext cx="2457600" cy="3941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BF9000"/>
                </a:solidFill>
                <a:highlight>
                  <a:srgbClr val="FFFFFF"/>
                </a:highlight>
              </a:rPr>
              <a:t>What do we notice about the architecture here at The John Curtin School of Medical Research in Canberra?</a:t>
            </a:r>
            <a:endParaRPr sz="1700" b="1">
              <a:solidFill>
                <a:srgbClr val="BF9000"/>
              </a:solidFill>
              <a:highlight>
                <a:srgbClr val="FFFFFF"/>
              </a:highlight>
            </a:endParaRPr>
          </a:p>
          <a:p>
            <a:pPr marL="0" lvl="0" indent="0" algn="ctr" rtl="0">
              <a:spcBef>
                <a:spcPts val="1200"/>
              </a:spcBef>
              <a:spcAft>
                <a:spcPts val="0"/>
              </a:spcAft>
              <a:buNone/>
            </a:pPr>
            <a:r>
              <a:rPr lang="en" sz="1700" b="1">
                <a:solidFill>
                  <a:srgbClr val="BF9000"/>
                </a:solidFill>
                <a:highlight>
                  <a:srgbClr val="FFFFFF"/>
                </a:highlight>
              </a:rPr>
              <a:t>What do we wonder?</a:t>
            </a:r>
            <a:endParaRPr sz="1700" b="1">
              <a:solidFill>
                <a:srgbClr val="BF9000"/>
              </a:solidFill>
              <a:highlight>
                <a:srgbClr val="FFFFFF"/>
              </a:highlight>
            </a:endParaRPr>
          </a:p>
          <a:p>
            <a:pPr marL="0" lvl="0" indent="0" algn="ctr" rtl="0">
              <a:spcBef>
                <a:spcPts val="1200"/>
              </a:spcBef>
              <a:spcAft>
                <a:spcPts val="0"/>
              </a:spcAft>
              <a:buNone/>
            </a:pPr>
            <a:r>
              <a:rPr lang="en" sz="1700" b="1">
                <a:solidFill>
                  <a:srgbClr val="BF9000"/>
                </a:solidFill>
                <a:highlight>
                  <a:srgbClr val="FFFFFF"/>
                </a:highlight>
              </a:rPr>
              <a:t>Let’s estimate the sizes of the angles we see.</a:t>
            </a:r>
            <a:endParaRPr sz="1700" b="1">
              <a:solidFill>
                <a:srgbClr val="BF9000"/>
              </a:solidFill>
              <a:highlight>
                <a:srgbClr val="FFFFFF"/>
              </a:highlight>
            </a:endParaRPr>
          </a:p>
          <a:p>
            <a:pPr marL="0" lvl="0" indent="0" algn="ctr" rtl="0">
              <a:spcBef>
                <a:spcPts val="1200"/>
              </a:spcBef>
              <a:spcAft>
                <a:spcPts val="1200"/>
              </a:spcAft>
              <a:buNone/>
            </a:pPr>
            <a:r>
              <a:rPr lang="en" sz="1700" b="1">
                <a:solidFill>
                  <a:srgbClr val="BF9000"/>
                </a:solidFill>
                <a:highlight>
                  <a:srgbClr val="FFFFFF"/>
                </a:highlight>
              </a:rPr>
              <a:t>How can we prove our estimates are reasonable?</a:t>
            </a:r>
            <a:endParaRPr sz="1700" b="1">
              <a:solidFill>
                <a:srgbClr val="BF9000"/>
              </a:solidFill>
              <a:highlight>
                <a:srgbClr val="FFFFFF"/>
              </a:highlight>
            </a:endParaRPr>
          </a:p>
        </p:txBody>
      </p:sp>
      <p:pic>
        <p:nvPicPr>
          <p:cNvPr id="127" name="Google Shape;127;p22"/>
          <p:cNvPicPr preferRelativeResize="0"/>
          <p:nvPr/>
        </p:nvPicPr>
        <p:blipFill>
          <a:blip r:embed="rId3">
            <a:alphaModFix/>
          </a:blip>
          <a:stretch>
            <a:fillRect/>
          </a:stretch>
        </p:blipFill>
        <p:spPr>
          <a:xfrm>
            <a:off x="30950" y="627125"/>
            <a:ext cx="6427574" cy="4465050"/>
          </a:xfrm>
          <a:prstGeom prst="rect">
            <a:avLst/>
          </a:prstGeom>
          <a:noFill/>
          <a:ln>
            <a:noFill/>
          </a:ln>
        </p:spPr>
      </p:pic>
      <p:sp>
        <p:nvSpPr>
          <p:cNvPr id="128" name="Google Shape;128;p22"/>
          <p:cNvSpPr txBox="1"/>
          <p:nvPr/>
        </p:nvSpPr>
        <p:spPr>
          <a:xfrm>
            <a:off x="30950" y="4753475"/>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5.G</a:t>
            </a:r>
            <a:endParaRPr sz="100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6">
                                            <p:txEl>
                                              <p:pRg st="0" end="0"/>
                                            </p:txEl>
                                          </p:spTgt>
                                        </p:tgtEl>
                                        <p:attrNameLst>
                                          <p:attrName>style.visibility</p:attrName>
                                        </p:attrNameLst>
                                      </p:cBhvr>
                                      <p:to>
                                        <p:strVal val="visible"/>
                                      </p:to>
                                    </p:set>
                                    <p:animEffect transition="in" filter="fade">
                                      <p:cBhvr>
                                        <p:cTn id="7" dur="1000"/>
                                        <p:tgtEl>
                                          <p:spTgt spid="1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6">
                                            <p:txEl>
                                              <p:pRg st="1" end="1"/>
                                            </p:txEl>
                                          </p:spTgt>
                                        </p:tgtEl>
                                        <p:attrNameLst>
                                          <p:attrName>style.visibility</p:attrName>
                                        </p:attrNameLst>
                                      </p:cBhvr>
                                      <p:to>
                                        <p:strVal val="visible"/>
                                      </p:to>
                                    </p:set>
                                    <p:animEffect transition="in" filter="fade">
                                      <p:cBhvr>
                                        <p:cTn id="12" dur="1000"/>
                                        <p:tgtEl>
                                          <p:spTgt spid="1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6">
                                            <p:txEl>
                                              <p:pRg st="2" end="2"/>
                                            </p:txEl>
                                          </p:spTgt>
                                        </p:tgtEl>
                                        <p:attrNameLst>
                                          <p:attrName>style.visibility</p:attrName>
                                        </p:attrNameLst>
                                      </p:cBhvr>
                                      <p:to>
                                        <p:strVal val="visible"/>
                                      </p:to>
                                    </p:set>
                                    <p:animEffect transition="in" filter="fade">
                                      <p:cBhvr>
                                        <p:cTn id="17" dur="1000"/>
                                        <p:tgtEl>
                                          <p:spTgt spid="12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6">
                                            <p:txEl>
                                              <p:pRg st="3" end="3"/>
                                            </p:txEl>
                                          </p:spTgt>
                                        </p:tgtEl>
                                        <p:attrNameLst>
                                          <p:attrName>style.visibility</p:attrName>
                                        </p:attrNameLst>
                                      </p:cBhvr>
                                      <p:to>
                                        <p:strVal val="visible"/>
                                      </p:to>
                                    </p:set>
                                    <p:animEffect transition="in" filter="fade">
                                      <p:cBhvr>
                                        <p:cTn id="22" dur="1000"/>
                                        <p:tgtEl>
                                          <p:spTgt spid="12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3"/>
          <p:cNvSpPr txBox="1">
            <a:spLocks noGrp="1"/>
          </p:cNvSpPr>
          <p:nvPr>
            <p:ph type="title"/>
          </p:nvPr>
        </p:nvSpPr>
        <p:spPr>
          <a:xfrm>
            <a:off x="5800725" y="419950"/>
            <a:ext cx="3286200" cy="57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351C75"/>
                </a:solidFill>
              </a:rPr>
              <a:t>Happy Pi Day!</a:t>
            </a:r>
            <a:endParaRPr sz="2920" b="1">
              <a:solidFill>
                <a:srgbClr val="351C75"/>
              </a:solidFill>
            </a:endParaRPr>
          </a:p>
        </p:txBody>
      </p:sp>
      <p:sp>
        <p:nvSpPr>
          <p:cNvPr id="134" name="Google Shape;134;p23"/>
          <p:cNvSpPr txBox="1">
            <a:spLocks noGrp="1"/>
          </p:cNvSpPr>
          <p:nvPr>
            <p:ph type="body" idx="1"/>
          </p:nvPr>
        </p:nvSpPr>
        <p:spPr>
          <a:xfrm>
            <a:off x="6007900" y="1312925"/>
            <a:ext cx="2886000" cy="3234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351C75"/>
                </a:solidFill>
              </a:rPr>
              <a:t>It’s the BEST, most mathematically delicious day of the year!</a:t>
            </a:r>
            <a:endParaRPr sz="1700" b="1">
              <a:solidFill>
                <a:srgbClr val="351C75"/>
              </a:solidFill>
            </a:endParaRPr>
          </a:p>
          <a:p>
            <a:pPr marL="0" lvl="0" indent="0" algn="ctr" rtl="0">
              <a:spcBef>
                <a:spcPts val="1200"/>
              </a:spcBef>
              <a:spcAft>
                <a:spcPts val="0"/>
              </a:spcAft>
              <a:buNone/>
            </a:pPr>
            <a:r>
              <a:rPr lang="en" sz="1700" b="1">
                <a:solidFill>
                  <a:srgbClr val="351C75"/>
                </a:solidFill>
              </a:rPr>
              <a:t>What is pi?</a:t>
            </a:r>
            <a:endParaRPr sz="1700" b="1">
              <a:solidFill>
                <a:srgbClr val="351C75"/>
              </a:solidFill>
            </a:endParaRPr>
          </a:p>
          <a:p>
            <a:pPr marL="0" lvl="0" indent="0" algn="ctr" rtl="0">
              <a:spcBef>
                <a:spcPts val="1200"/>
              </a:spcBef>
              <a:spcAft>
                <a:spcPts val="0"/>
              </a:spcAft>
              <a:buNone/>
            </a:pPr>
            <a:r>
              <a:rPr lang="en" sz="1700" b="1">
                <a:solidFill>
                  <a:srgbClr val="351C75"/>
                </a:solidFill>
              </a:rPr>
              <a:t>What fraction does each flavor represent?</a:t>
            </a:r>
            <a:endParaRPr sz="1700" b="1">
              <a:solidFill>
                <a:srgbClr val="351C75"/>
              </a:solidFill>
            </a:endParaRPr>
          </a:p>
          <a:p>
            <a:pPr marL="0" lvl="0" indent="0" algn="ctr" rtl="0">
              <a:spcBef>
                <a:spcPts val="1200"/>
              </a:spcBef>
              <a:spcAft>
                <a:spcPts val="0"/>
              </a:spcAft>
              <a:buNone/>
            </a:pPr>
            <a:r>
              <a:rPr lang="en" sz="1700" b="1" i="1">
                <a:solidFill>
                  <a:srgbClr val="351C75"/>
                </a:solidFill>
              </a:rPr>
              <a:t>About</a:t>
            </a:r>
            <a:r>
              <a:rPr lang="en" sz="1700" b="1">
                <a:solidFill>
                  <a:srgbClr val="351C75"/>
                </a:solidFill>
              </a:rPr>
              <a:t> what fraction of the pie is covered by numbers?</a:t>
            </a:r>
            <a:endParaRPr sz="1700" b="1">
              <a:solidFill>
                <a:srgbClr val="351C75"/>
              </a:solidFill>
            </a:endParaRPr>
          </a:p>
          <a:p>
            <a:pPr marL="0" lvl="0" indent="0" algn="l" rtl="0">
              <a:spcBef>
                <a:spcPts val="1200"/>
              </a:spcBef>
              <a:spcAft>
                <a:spcPts val="1200"/>
              </a:spcAft>
              <a:buNone/>
            </a:pPr>
            <a:endParaRPr/>
          </a:p>
        </p:txBody>
      </p:sp>
      <p:pic>
        <p:nvPicPr>
          <p:cNvPr id="135" name="Google Shape;135;p23"/>
          <p:cNvPicPr preferRelativeResize="0"/>
          <p:nvPr/>
        </p:nvPicPr>
        <p:blipFill>
          <a:blip r:embed="rId3">
            <a:alphaModFix/>
          </a:blip>
          <a:stretch>
            <a:fillRect/>
          </a:stretch>
        </p:blipFill>
        <p:spPr>
          <a:xfrm>
            <a:off x="0" y="0"/>
            <a:ext cx="5736425" cy="5197200"/>
          </a:xfrm>
          <a:prstGeom prst="rect">
            <a:avLst/>
          </a:prstGeom>
          <a:noFill/>
          <a:ln>
            <a:noFill/>
          </a:ln>
        </p:spPr>
      </p:pic>
      <p:sp>
        <p:nvSpPr>
          <p:cNvPr id="136" name="Google Shape;136;p23"/>
          <p:cNvSpPr txBox="1"/>
          <p:nvPr/>
        </p:nvSpPr>
        <p:spPr>
          <a:xfrm>
            <a:off x="8579675" y="4804800"/>
            <a:ext cx="564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5.NF</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4">
                                            <p:txEl>
                                              <p:pRg st="0" end="0"/>
                                            </p:txEl>
                                          </p:spTgt>
                                        </p:tgtEl>
                                        <p:attrNameLst>
                                          <p:attrName>style.visibility</p:attrName>
                                        </p:attrNameLst>
                                      </p:cBhvr>
                                      <p:to>
                                        <p:strVal val="visible"/>
                                      </p:to>
                                    </p:set>
                                    <p:animEffect transition="in" filter="fade">
                                      <p:cBhvr>
                                        <p:cTn id="7" dur="1000"/>
                                        <p:tgtEl>
                                          <p:spTgt spid="13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4">
                                            <p:txEl>
                                              <p:pRg st="1" end="1"/>
                                            </p:txEl>
                                          </p:spTgt>
                                        </p:tgtEl>
                                        <p:attrNameLst>
                                          <p:attrName>style.visibility</p:attrName>
                                        </p:attrNameLst>
                                      </p:cBhvr>
                                      <p:to>
                                        <p:strVal val="visible"/>
                                      </p:to>
                                    </p:set>
                                    <p:animEffect transition="in" filter="fade">
                                      <p:cBhvr>
                                        <p:cTn id="12" dur="1000"/>
                                        <p:tgtEl>
                                          <p:spTgt spid="13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4">
                                            <p:txEl>
                                              <p:pRg st="2" end="2"/>
                                            </p:txEl>
                                          </p:spTgt>
                                        </p:tgtEl>
                                        <p:attrNameLst>
                                          <p:attrName>style.visibility</p:attrName>
                                        </p:attrNameLst>
                                      </p:cBhvr>
                                      <p:to>
                                        <p:strVal val="visible"/>
                                      </p:to>
                                    </p:set>
                                    <p:animEffect transition="in" filter="fade">
                                      <p:cBhvr>
                                        <p:cTn id="17" dur="1000"/>
                                        <p:tgtEl>
                                          <p:spTgt spid="13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4">
                                            <p:txEl>
                                              <p:pRg st="3" end="3"/>
                                            </p:txEl>
                                          </p:spTgt>
                                        </p:tgtEl>
                                        <p:attrNameLst>
                                          <p:attrName>style.visibility</p:attrName>
                                        </p:attrNameLst>
                                      </p:cBhvr>
                                      <p:to>
                                        <p:strVal val="visible"/>
                                      </p:to>
                                    </p:set>
                                    <p:animEffect transition="in" filter="fade">
                                      <p:cBhvr>
                                        <p:cTn id="22" dur="1000"/>
                                        <p:tgtEl>
                                          <p:spTgt spid="13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4">
                                            <p:txEl>
                                              <p:pRg st="4" end="4"/>
                                            </p:txEl>
                                          </p:spTgt>
                                        </p:tgtEl>
                                        <p:attrNameLst>
                                          <p:attrName>style.visibility</p:attrName>
                                        </p:attrNameLst>
                                      </p:cBhvr>
                                      <p:to>
                                        <p:strVal val="visible"/>
                                      </p:to>
                                    </p:set>
                                    <p:animEffect transition="in" filter="fade">
                                      <p:cBhvr>
                                        <p:cTn id="27" dur="1000"/>
                                        <p:tgtEl>
                                          <p:spTgt spid="13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4"/>
          <p:cNvSpPr txBox="1">
            <a:spLocks noGrp="1"/>
          </p:cNvSpPr>
          <p:nvPr>
            <p:ph type="title"/>
          </p:nvPr>
        </p:nvSpPr>
        <p:spPr>
          <a:xfrm>
            <a:off x="7608125" y="1477225"/>
            <a:ext cx="1224300" cy="33789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2100" b="1">
                <a:solidFill>
                  <a:srgbClr val="38761D"/>
                </a:solidFill>
              </a:rPr>
              <a:t>Which one doesn’t belong?</a:t>
            </a:r>
            <a:endParaRPr sz="2100" b="1">
              <a:solidFill>
                <a:srgbClr val="38761D"/>
              </a:solidFill>
            </a:endParaRPr>
          </a:p>
        </p:txBody>
      </p:sp>
      <p:pic>
        <p:nvPicPr>
          <p:cNvPr id="142" name="Google Shape;142;p24"/>
          <p:cNvPicPr preferRelativeResize="0"/>
          <p:nvPr/>
        </p:nvPicPr>
        <p:blipFill>
          <a:blip r:embed="rId3">
            <a:alphaModFix/>
          </a:blip>
          <a:stretch>
            <a:fillRect/>
          </a:stretch>
        </p:blipFill>
        <p:spPr>
          <a:xfrm>
            <a:off x="11" y="0"/>
            <a:ext cx="7535228" cy="5143500"/>
          </a:xfrm>
          <a:prstGeom prst="rect">
            <a:avLst/>
          </a:prstGeom>
          <a:noFill/>
          <a:ln>
            <a:noFill/>
          </a:ln>
        </p:spPr>
      </p:pic>
      <p:sp>
        <p:nvSpPr>
          <p:cNvPr id="143" name="Google Shape;143;p24"/>
          <p:cNvSpPr txBox="1"/>
          <p:nvPr/>
        </p:nvSpPr>
        <p:spPr>
          <a:xfrm>
            <a:off x="8451100" y="4804800"/>
            <a:ext cx="6930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5.SMP.3</a:t>
            </a:r>
            <a:endParaRPr sz="1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5"/>
          <p:cNvSpPr txBox="1">
            <a:spLocks noGrp="1"/>
          </p:cNvSpPr>
          <p:nvPr>
            <p:ph type="body" idx="1"/>
          </p:nvPr>
        </p:nvSpPr>
        <p:spPr>
          <a:xfrm>
            <a:off x="6724975" y="0"/>
            <a:ext cx="2370300" cy="4647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300" b="1">
                <a:solidFill>
                  <a:srgbClr val="990000"/>
                </a:solidFill>
              </a:rPr>
              <a:t>It’s March Madness!</a:t>
            </a:r>
            <a:endParaRPr sz="2300" b="1">
              <a:solidFill>
                <a:srgbClr val="990000"/>
              </a:solidFill>
            </a:endParaRPr>
          </a:p>
          <a:p>
            <a:pPr marL="0" lvl="0" indent="0" algn="ctr" rtl="0">
              <a:spcBef>
                <a:spcPts val="1200"/>
              </a:spcBef>
              <a:spcAft>
                <a:spcPts val="0"/>
              </a:spcAft>
              <a:buNone/>
            </a:pPr>
            <a:endParaRPr sz="1100" b="1">
              <a:solidFill>
                <a:srgbClr val="990000"/>
              </a:solidFill>
            </a:endParaRPr>
          </a:p>
          <a:p>
            <a:pPr marL="0" lvl="0" indent="0" algn="ctr" rtl="0">
              <a:spcBef>
                <a:spcPts val="1200"/>
              </a:spcBef>
              <a:spcAft>
                <a:spcPts val="0"/>
              </a:spcAft>
              <a:buNone/>
            </a:pPr>
            <a:r>
              <a:rPr lang="en" sz="1900" b="1">
                <a:solidFill>
                  <a:srgbClr val="990000"/>
                </a:solidFill>
              </a:rPr>
              <a:t>We start with 64 teams from 4 regions.</a:t>
            </a:r>
            <a:endParaRPr sz="1900" b="1">
              <a:solidFill>
                <a:srgbClr val="990000"/>
              </a:solidFill>
            </a:endParaRPr>
          </a:p>
          <a:p>
            <a:pPr marL="0" lvl="0" indent="0" algn="ctr" rtl="0">
              <a:spcBef>
                <a:spcPts val="1200"/>
              </a:spcBef>
              <a:spcAft>
                <a:spcPts val="1200"/>
              </a:spcAft>
              <a:buNone/>
            </a:pPr>
            <a:r>
              <a:rPr lang="en" sz="1900" b="1">
                <a:solidFill>
                  <a:srgbClr val="990000"/>
                </a:solidFill>
              </a:rPr>
              <a:t>How many different number sentences can you write to model the competition from 64 teams down to the final 4?</a:t>
            </a:r>
            <a:endParaRPr sz="1900" b="1">
              <a:solidFill>
                <a:srgbClr val="990000"/>
              </a:solidFill>
            </a:endParaRPr>
          </a:p>
        </p:txBody>
      </p:sp>
      <p:pic>
        <p:nvPicPr>
          <p:cNvPr id="149" name="Google Shape;149;p25"/>
          <p:cNvPicPr preferRelativeResize="0"/>
          <p:nvPr/>
        </p:nvPicPr>
        <p:blipFill>
          <a:blip r:embed="rId3">
            <a:alphaModFix/>
          </a:blip>
          <a:stretch>
            <a:fillRect/>
          </a:stretch>
        </p:blipFill>
        <p:spPr>
          <a:xfrm>
            <a:off x="0" y="0"/>
            <a:ext cx="6724975" cy="5143501"/>
          </a:xfrm>
          <a:prstGeom prst="rect">
            <a:avLst/>
          </a:prstGeom>
          <a:noFill/>
          <a:ln>
            <a:noFill/>
          </a:ln>
        </p:spPr>
      </p:pic>
      <p:sp>
        <p:nvSpPr>
          <p:cNvPr id="150" name="Google Shape;150;p25"/>
          <p:cNvSpPr txBox="1"/>
          <p:nvPr/>
        </p:nvSpPr>
        <p:spPr>
          <a:xfrm>
            <a:off x="8343900" y="4861950"/>
            <a:ext cx="800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t>5.NBT.B5</a:t>
            </a:r>
            <a:endParaRPr sz="1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8">
                                            <p:txEl>
                                              <p:pRg st="0" end="0"/>
                                            </p:txEl>
                                          </p:spTgt>
                                        </p:tgtEl>
                                        <p:attrNameLst>
                                          <p:attrName>style.visibility</p:attrName>
                                        </p:attrNameLst>
                                      </p:cBhvr>
                                      <p:to>
                                        <p:strVal val="visible"/>
                                      </p:to>
                                    </p:set>
                                    <p:animEffect transition="in" filter="fade">
                                      <p:cBhvr>
                                        <p:cTn id="7" dur="1000"/>
                                        <p:tgtEl>
                                          <p:spTgt spid="1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8">
                                            <p:txEl>
                                              <p:pRg st="1" end="1"/>
                                            </p:txEl>
                                          </p:spTgt>
                                        </p:tgtEl>
                                        <p:attrNameLst>
                                          <p:attrName>style.visibility</p:attrName>
                                        </p:attrNameLst>
                                      </p:cBhvr>
                                      <p:to>
                                        <p:strVal val="visible"/>
                                      </p:to>
                                    </p:set>
                                    <p:animEffect transition="in" filter="fade">
                                      <p:cBhvr>
                                        <p:cTn id="12" dur="1000"/>
                                        <p:tgtEl>
                                          <p:spTgt spid="14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8">
                                            <p:txEl>
                                              <p:pRg st="2" end="2"/>
                                            </p:txEl>
                                          </p:spTgt>
                                        </p:tgtEl>
                                        <p:attrNameLst>
                                          <p:attrName>style.visibility</p:attrName>
                                        </p:attrNameLst>
                                      </p:cBhvr>
                                      <p:to>
                                        <p:strVal val="visible"/>
                                      </p:to>
                                    </p:set>
                                    <p:animEffect transition="in" filter="fade">
                                      <p:cBhvr>
                                        <p:cTn id="17" dur="1000"/>
                                        <p:tgtEl>
                                          <p:spTgt spid="14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8">
                                            <p:txEl>
                                              <p:pRg st="3" end="3"/>
                                            </p:txEl>
                                          </p:spTgt>
                                        </p:tgtEl>
                                        <p:attrNameLst>
                                          <p:attrName>style.visibility</p:attrName>
                                        </p:attrNameLst>
                                      </p:cBhvr>
                                      <p:to>
                                        <p:strVal val="visible"/>
                                      </p:to>
                                    </p:set>
                                    <p:animEffect transition="in" filter="fade">
                                      <p:cBhvr>
                                        <p:cTn id="22" dur="1000"/>
                                        <p:tgtEl>
                                          <p:spTgt spid="14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6"/>
          <p:cNvSpPr txBox="1">
            <a:spLocks noGrp="1"/>
          </p:cNvSpPr>
          <p:nvPr>
            <p:ph type="title"/>
          </p:nvPr>
        </p:nvSpPr>
        <p:spPr>
          <a:xfrm>
            <a:off x="0" y="3834100"/>
            <a:ext cx="9144000" cy="400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b="1">
                <a:solidFill>
                  <a:srgbClr val="38761D"/>
                </a:solidFill>
              </a:rPr>
              <a:t>Happy St. Patrick’s Day</a:t>
            </a:r>
            <a:r>
              <a:rPr lang="en" sz="1900">
                <a:solidFill>
                  <a:srgbClr val="38761D"/>
                </a:solidFill>
              </a:rPr>
              <a:t>!</a:t>
            </a:r>
            <a:endParaRPr sz="1900">
              <a:solidFill>
                <a:srgbClr val="38761D"/>
              </a:solidFill>
            </a:endParaRPr>
          </a:p>
        </p:txBody>
      </p:sp>
      <p:sp>
        <p:nvSpPr>
          <p:cNvPr id="156" name="Google Shape;156;p26"/>
          <p:cNvSpPr txBox="1">
            <a:spLocks noGrp="1"/>
          </p:cNvSpPr>
          <p:nvPr>
            <p:ph type="body" idx="1"/>
          </p:nvPr>
        </p:nvSpPr>
        <p:spPr>
          <a:xfrm>
            <a:off x="0" y="4234300"/>
            <a:ext cx="9144000" cy="8088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 sz="1300">
                <a:solidFill>
                  <a:srgbClr val="38761D"/>
                </a:solidFill>
              </a:rPr>
              <a:t>The Plumber’s Union in Chicago dyes their river green every St. Patrick’s Day.</a:t>
            </a:r>
            <a:endParaRPr sz="1300">
              <a:solidFill>
                <a:srgbClr val="38761D"/>
              </a:solidFill>
            </a:endParaRPr>
          </a:p>
          <a:p>
            <a:pPr marL="0" lvl="0" indent="0" algn="ctr" rtl="0">
              <a:lnSpc>
                <a:spcPct val="100000"/>
              </a:lnSpc>
              <a:spcBef>
                <a:spcPts val="1200"/>
              </a:spcBef>
              <a:spcAft>
                <a:spcPts val="1200"/>
              </a:spcAft>
              <a:buNone/>
            </a:pPr>
            <a:r>
              <a:rPr lang="en" sz="1000" b="1">
                <a:solidFill>
                  <a:srgbClr val="38761D"/>
                </a:solidFill>
              </a:rPr>
              <a:t>25.5 pounds</a:t>
            </a:r>
            <a:r>
              <a:rPr lang="en" sz="1000">
                <a:solidFill>
                  <a:srgbClr val="38761D"/>
                </a:solidFill>
              </a:rPr>
              <a:t> of vegetable-based dye colors the river for </a:t>
            </a:r>
            <a:r>
              <a:rPr lang="en" sz="1000" b="1">
                <a:solidFill>
                  <a:srgbClr val="38761D"/>
                </a:solidFill>
              </a:rPr>
              <a:t>5 hours. </a:t>
            </a:r>
            <a:r>
              <a:rPr lang="en" sz="1000">
                <a:solidFill>
                  <a:srgbClr val="38761D"/>
                </a:solidFill>
              </a:rPr>
              <a:t>How much dye do they need to color the river for 1 day? 2 days? 3 days? 4 days? A week?</a:t>
            </a:r>
            <a:endParaRPr sz="1000" i="1"/>
          </a:p>
        </p:txBody>
      </p:sp>
      <p:sp>
        <p:nvSpPr>
          <p:cNvPr id="157" name="Google Shape;157;p26"/>
          <p:cNvSpPr txBox="1"/>
          <p:nvPr/>
        </p:nvSpPr>
        <p:spPr>
          <a:xfrm>
            <a:off x="0" y="4804800"/>
            <a:ext cx="7509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3.OA.D8</a:t>
            </a:r>
            <a:endParaRPr sz="1000">
              <a:solidFill>
                <a:schemeClr val="lt1"/>
              </a:solidFill>
            </a:endParaRPr>
          </a:p>
        </p:txBody>
      </p:sp>
      <p:sp>
        <p:nvSpPr>
          <p:cNvPr id="158" name="Google Shape;158;p26"/>
          <p:cNvSpPr txBox="1"/>
          <p:nvPr/>
        </p:nvSpPr>
        <p:spPr>
          <a:xfrm>
            <a:off x="3570150" y="4840525"/>
            <a:ext cx="2003700" cy="338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1000" i="1" u="sng">
                <a:solidFill>
                  <a:schemeClr val="accent5"/>
                </a:solidFill>
                <a:hlinkClick r:id="rId3">
                  <a:extLst>
                    <a:ext uri="{A12FA001-AC4F-418D-AE19-62706E023703}">
                      <ahyp:hlinkClr xmlns:ahyp="http://schemas.microsoft.com/office/drawing/2018/hyperlinkcolor" val="tx"/>
                    </a:ext>
                  </a:extLst>
                </a:hlinkClick>
              </a:rPr>
              <a:t>Check out this 1 minute video!</a:t>
            </a:r>
            <a:endParaRPr sz="1000" i="1">
              <a:solidFill>
                <a:schemeClr val="dk2"/>
              </a:solidFill>
            </a:endParaRPr>
          </a:p>
        </p:txBody>
      </p:sp>
      <p:pic>
        <p:nvPicPr>
          <p:cNvPr id="159" name="Google Shape;159;p26"/>
          <p:cNvPicPr preferRelativeResize="0"/>
          <p:nvPr/>
        </p:nvPicPr>
        <p:blipFill>
          <a:blip r:embed="rId4">
            <a:alphaModFix/>
          </a:blip>
          <a:stretch>
            <a:fillRect/>
          </a:stretch>
        </p:blipFill>
        <p:spPr>
          <a:xfrm>
            <a:off x="0" y="1750"/>
            <a:ext cx="9143999" cy="3832356"/>
          </a:xfrm>
          <a:prstGeom prst="rect">
            <a:avLst/>
          </a:prstGeom>
          <a:noFill/>
          <a:ln>
            <a:noFill/>
          </a:ln>
        </p:spPr>
      </p:pic>
      <p:sp>
        <p:nvSpPr>
          <p:cNvPr id="160" name="Google Shape;160;p26"/>
          <p:cNvSpPr txBox="1"/>
          <p:nvPr/>
        </p:nvSpPr>
        <p:spPr>
          <a:xfrm>
            <a:off x="8343900" y="3495400"/>
            <a:ext cx="800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solidFill>
                  <a:schemeClr val="lt1"/>
                </a:solidFill>
              </a:rPr>
              <a:t>5.NBT.B7</a:t>
            </a:r>
            <a:endParaRPr sz="1000" dirty="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
                                            <p:txEl>
                                              <p:pRg st="0" end="0"/>
                                            </p:txEl>
                                          </p:spTgt>
                                        </p:tgtEl>
                                        <p:attrNameLst>
                                          <p:attrName>style.visibility</p:attrName>
                                        </p:attrNameLst>
                                      </p:cBhvr>
                                      <p:to>
                                        <p:strVal val="visible"/>
                                      </p:to>
                                    </p:set>
                                    <p:animEffect transition="in" filter="fade">
                                      <p:cBhvr>
                                        <p:cTn id="7" dur="1000"/>
                                        <p:tgtEl>
                                          <p:spTgt spid="1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6">
                                            <p:txEl>
                                              <p:pRg st="1" end="1"/>
                                            </p:txEl>
                                          </p:spTgt>
                                        </p:tgtEl>
                                        <p:attrNameLst>
                                          <p:attrName>style.visibility</p:attrName>
                                        </p:attrNameLst>
                                      </p:cBhvr>
                                      <p:to>
                                        <p:strVal val="visible"/>
                                      </p:to>
                                    </p:set>
                                    <p:animEffect transition="in" filter="fade">
                                      <p:cBhvr>
                                        <p:cTn id="12" dur="1000"/>
                                        <p:tgtEl>
                                          <p:spTgt spid="15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7"/>
          <p:cNvSpPr txBox="1">
            <a:spLocks noGrp="1"/>
          </p:cNvSpPr>
          <p:nvPr>
            <p:ph type="title"/>
          </p:nvPr>
        </p:nvSpPr>
        <p:spPr>
          <a:xfrm>
            <a:off x="100" y="0"/>
            <a:ext cx="6553200" cy="762900"/>
          </a:xfrm>
          <a:prstGeom prst="rect">
            <a:avLst/>
          </a:prstGeom>
          <a:solidFill>
            <a:schemeClr val="accent6"/>
          </a:solidFill>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520" b="1" dirty="0">
                <a:solidFill>
                  <a:srgbClr val="274E13"/>
                </a:solidFill>
              </a:rPr>
              <a:t>Happy International Day of Happiness!</a:t>
            </a:r>
            <a:endParaRPr sz="2520" b="1" dirty="0">
              <a:solidFill>
                <a:srgbClr val="274E13"/>
              </a:solidFill>
            </a:endParaRPr>
          </a:p>
        </p:txBody>
      </p:sp>
      <p:sp>
        <p:nvSpPr>
          <p:cNvPr id="166" name="Google Shape;166;p27"/>
          <p:cNvSpPr txBox="1">
            <a:spLocks noGrp="1"/>
          </p:cNvSpPr>
          <p:nvPr>
            <p:ph type="body" idx="1"/>
          </p:nvPr>
        </p:nvSpPr>
        <p:spPr>
          <a:xfrm>
            <a:off x="6553300" y="130629"/>
            <a:ext cx="2590600" cy="4875746"/>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dirty="0">
                <a:solidFill>
                  <a:srgbClr val="38761D"/>
                </a:solidFill>
                <a:highlight>
                  <a:srgbClr val="FFFFFF"/>
                </a:highlight>
              </a:rPr>
              <a:t>Research shows that </a:t>
            </a:r>
            <a:r>
              <a:rPr lang="en" sz="1700" b="1" dirty="0">
                <a:solidFill>
                  <a:srgbClr val="38761D"/>
                </a:solidFill>
                <a:highlight>
                  <a:srgbClr val="FFFFFF"/>
                </a:highlight>
              </a:rPr>
              <a:t>children smile an average of 400 times per day</a:t>
            </a:r>
            <a:r>
              <a:rPr lang="en" sz="1700" dirty="0">
                <a:solidFill>
                  <a:srgbClr val="38761D"/>
                </a:solidFill>
                <a:highlight>
                  <a:srgbClr val="FFFFFF"/>
                </a:highlight>
              </a:rPr>
              <a:t>, compared to the typical adult who smiles only </a:t>
            </a:r>
            <a:r>
              <a:rPr lang="en" sz="1700" b="1" dirty="0">
                <a:solidFill>
                  <a:srgbClr val="38761D"/>
                </a:solidFill>
                <a:highlight>
                  <a:srgbClr val="FFFFFF"/>
                </a:highlight>
              </a:rPr>
              <a:t>20 times per day</a:t>
            </a:r>
            <a:r>
              <a:rPr lang="en" sz="1700" dirty="0">
                <a:solidFill>
                  <a:srgbClr val="38761D"/>
                </a:solidFill>
                <a:highlight>
                  <a:srgbClr val="FFFFFF"/>
                </a:highlight>
              </a:rPr>
              <a:t>.</a:t>
            </a:r>
            <a:endParaRPr sz="1700" dirty="0">
              <a:solidFill>
                <a:srgbClr val="38761D"/>
              </a:solidFill>
              <a:highlight>
                <a:srgbClr val="FFFFFF"/>
              </a:highlight>
            </a:endParaRPr>
          </a:p>
          <a:p>
            <a:pPr marL="0" lvl="0" indent="0" algn="ctr" rtl="0">
              <a:spcBef>
                <a:spcPts val="1200"/>
              </a:spcBef>
              <a:spcAft>
                <a:spcPts val="0"/>
              </a:spcAft>
              <a:buNone/>
            </a:pPr>
            <a:r>
              <a:rPr lang="en" sz="1700" dirty="0">
                <a:solidFill>
                  <a:srgbClr val="38761D"/>
                </a:solidFill>
                <a:highlight>
                  <a:srgbClr val="FFFFFF"/>
                </a:highlight>
              </a:rPr>
              <a:t>How many </a:t>
            </a:r>
            <a:r>
              <a:rPr lang="en" sz="1700" b="1" dirty="0">
                <a:solidFill>
                  <a:srgbClr val="38761D"/>
                </a:solidFill>
                <a:highlight>
                  <a:srgbClr val="FFFFFF"/>
                </a:highlight>
              </a:rPr>
              <a:t>times</a:t>
            </a:r>
            <a:r>
              <a:rPr lang="en" sz="1700" dirty="0">
                <a:solidFill>
                  <a:srgbClr val="38761D"/>
                </a:solidFill>
                <a:highlight>
                  <a:srgbClr val="FFFFFF"/>
                </a:highlight>
              </a:rPr>
              <a:t> GREATER is </a:t>
            </a:r>
            <a:r>
              <a:rPr lang="en" sz="1700" b="1" dirty="0">
                <a:solidFill>
                  <a:srgbClr val="38761D"/>
                </a:solidFill>
                <a:highlight>
                  <a:srgbClr val="FFFFFF"/>
                </a:highlight>
              </a:rPr>
              <a:t>400 than 20</a:t>
            </a:r>
            <a:r>
              <a:rPr lang="en" sz="1700" dirty="0">
                <a:solidFill>
                  <a:srgbClr val="38761D"/>
                </a:solidFill>
                <a:highlight>
                  <a:srgbClr val="FFFFFF"/>
                </a:highlight>
              </a:rPr>
              <a:t>?</a:t>
            </a:r>
            <a:endParaRPr sz="1700" dirty="0">
              <a:solidFill>
                <a:srgbClr val="38761D"/>
              </a:solidFill>
              <a:highlight>
                <a:srgbClr val="FFFFFF"/>
              </a:highlight>
            </a:endParaRPr>
          </a:p>
          <a:p>
            <a:pPr marL="0" lvl="0" indent="0" algn="ctr" rtl="0">
              <a:spcBef>
                <a:spcPts val="1200"/>
              </a:spcBef>
              <a:spcAft>
                <a:spcPts val="0"/>
              </a:spcAft>
              <a:buNone/>
            </a:pPr>
            <a:r>
              <a:rPr lang="en" sz="1700" dirty="0">
                <a:solidFill>
                  <a:srgbClr val="38761D"/>
                </a:solidFill>
                <a:highlight>
                  <a:srgbClr val="FFFFFF"/>
                </a:highlight>
              </a:rPr>
              <a:t>What are some </a:t>
            </a:r>
            <a:r>
              <a:rPr lang="en" sz="1700" b="1" dirty="0">
                <a:solidFill>
                  <a:srgbClr val="38761D"/>
                </a:solidFill>
                <a:highlight>
                  <a:srgbClr val="FFFFFF"/>
                </a:highlight>
              </a:rPr>
              <a:t>FACTOR pairs of 400</a:t>
            </a:r>
            <a:r>
              <a:rPr lang="en" sz="1700" dirty="0">
                <a:solidFill>
                  <a:srgbClr val="38761D"/>
                </a:solidFill>
                <a:highlight>
                  <a:srgbClr val="FFFFFF"/>
                </a:highlight>
              </a:rPr>
              <a:t>?</a:t>
            </a:r>
            <a:endParaRPr sz="1700" dirty="0">
              <a:solidFill>
                <a:srgbClr val="38761D"/>
              </a:solidFill>
              <a:highlight>
                <a:srgbClr val="FFFFFF"/>
              </a:highlight>
            </a:endParaRPr>
          </a:p>
          <a:p>
            <a:pPr marL="0" lvl="0" indent="0" algn="ctr" rtl="0">
              <a:spcBef>
                <a:spcPts val="1200"/>
              </a:spcBef>
              <a:spcAft>
                <a:spcPts val="1200"/>
              </a:spcAft>
              <a:buNone/>
            </a:pPr>
            <a:r>
              <a:rPr lang="en" sz="1700" dirty="0">
                <a:solidFill>
                  <a:srgbClr val="38761D"/>
                </a:solidFill>
                <a:highlight>
                  <a:srgbClr val="FFFFFF"/>
                </a:highlight>
              </a:rPr>
              <a:t>How will we know when we have them all?</a:t>
            </a:r>
            <a:endParaRPr sz="1700" dirty="0">
              <a:solidFill>
                <a:srgbClr val="38761D"/>
              </a:solidFill>
              <a:highlight>
                <a:srgbClr val="FFFFFF"/>
              </a:highlight>
            </a:endParaRPr>
          </a:p>
        </p:txBody>
      </p:sp>
      <p:pic>
        <p:nvPicPr>
          <p:cNvPr id="167" name="Google Shape;167;p27"/>
          <p:cNvPicPr preferRelativeResize="0"/>
          <p:nvPr/>
        </p:nvPicPr>
        <p:blipFill>
          <a:blip r:embed="rId3">
            <a:alphaModFix/>
          </a:blip>
          <a:stretch>
            <a:fillRect/>
          </a:stretch>
        </p:blipFill>
        <p:spPr>
          <a:xfrm>
            <a:off x="0" y="542414"/>
            <a:ext cx="6553326" cy="4594590"/>
          </a:xfrm>
          <a:prstGeom prst="rect">
            <a:avLst/>
          </a:prstGeom>
          <a:noFill/>
          <a:ln>
            <a:noFill/>
          </a:ln>
        </p:spPr>
      </p:pic>
      <p:sp>
        <p:nvSpPr>
          <p:cNvPr id="168" name="Google Shape;168;p27"/>
          <p:cNvSpPr txBox="1"/>
          <p:nvPr/>
        </p:nvSpPr>
        <p:spPr>
          <a:xfrm>
            <a:off x="0" y="4784900"/>
            <a:ext cx="767343"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solidFill>
                  <a:schemeClr val="lt1"/>
                </a:solidFill>
              </a:rPr>
              <a:t>5.NBT.B5</a:t>
            </a:r>
            <a:endParaRPr sz="1000" dirty="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6">
                                            <p:txEl>
                                              <p:pRg st="0" end="0"/>
                                            </p:txEl>
                                          </p:spTgt>
                                        </p:tgtEl>
                                        <p:attrNameLst>
                                          <p:attrName>style.visibility</p:attrName>
                                        </p:attrNameLst>
                                      </p:cBhvr>
                                      <p:to>
                                        <p:strVal val="visible"/>
                                      </p:to>
                                    </p:set>
                                    <p:animEffect transition="in" filter="fade">
                                      <p:cBhvr>
                                        <p:cTn id="7" dur="1000"/>
                                        <p:tgtEl>
                                          <p:spTgt spid="16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6">
                                            <p:txEl>
                                              <p:pRg st="1" end="1"/>
                                            </p:txEl>
                                          </p:spTgt>
                                        </p:tgtEl>
                                        <p:attrNameLst>
                                          <p:attrName>style.visibility</p:attrName>
                                        </p:attrNameLst>
                                      </p:cBhvr>
                                      <p:to>
                                        <p:strVal val="visible"/>
                                      </p:to>
                                    </p:set>
                                    <p:animEffect transition="in" filter="fade">
                                      <p:cBhvr>
                                        <p:cTn id="12" dur="1000"/>
                                        <p:tgtEl>
                                          <p:spTgt spid="16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6">
                                            <p:txEl>
                                              <p:pRg st="2" end="2"/>
                                            </p:txEl>
                                          </p:spTgt>
                                        </p:tgtEl>
                                        <p:attrNameLst>
                                          <p:attrName>style.visibility</p:attrName>
                                        </p:attrNameLst>
                                      </p:cBhvr>
                                      <p:to>
                                        <p:strVal val="visible"/>
                                      </p:to>
                                    </p:set>
                                    <p:animEffect transition="in" filter="fade">
                                      <p:cBhvr>
                                        <p:cTn id="17" dur="1000"/>
                                        <p:tgtEl>
                                          <p:spTgt spid="16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6">
                                            <p:txEl>
                                              <p:pRg st="3" end="3"/>
                                            </p:txEl>
                                          </p:spTgt>
                                        </p:tgtEl>
                                        <p:attrNameLst>
                                          <p:attrName>style.visibility</p:attrName>
                                        </p:attrNameLst>
                                      </p:cBhvr>
                                      <p:to>
                                        <p:strVal val="visible"/>
                                      </p:to>
                                    </p:set>
                                    <p:animEffect transition="in" filter="fade">
                                      <p:cBhvr>
                                        <p:cTn id="22" dur="1000"/>
                                        <p:tgtEl>
                                          <p:spTgt spid="16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8"/>
          <p:cNvSpPr txBox="1">
            <a:spLocks noGrp="1"/>
          </p:cNvSpPr>
          <p:nvPr>
            <p:ph type="body" idx="1"/>
          </p:nvPr>
        </p:nvSpPr>
        <p:spPr>
          <a:xfrm>
            <a:off x="157200" y="269925"/>
            <a:ext cx="2007300" cy="4629300"/>
          </a:xfrm>
          <a:prstGeom prst="rect">
            <a:avLst/>
          </a:prstGeom>
        </p:spPr>
        <p:txBody>
          <a:bodyPr spcFirstLastPara="1" wrap="square" lIns="91425" tIns="91425" rIns="91425" bIns="91425" anchor="t" anchorCtr="0">
            <a:normAutofit fontScale="92500"/>
          </a:bodyPr>
          <a:lstStyle/>
          <a:p>
            <a:pPr marL="0" lvl="0" indent="0" algn="ctr" rtl="0">
              <a:spcBef>
                <a:spcPts val="0"/>
              </a:spcBef>
              <a:spcAft>
                <a:spcPts val="0"/>
              </a:spcAft>
              <a:buNone/>
            </a:pPr>
            <a:r>
              <a:rPr lang="en">
                <a:solidFill>
                  <a:srgbClr val="FF9900"/>
                </a:solidFill>
              </a:rPr>
              <a:t>What do we notice?</a:t>
            </a:r>
            <a:endParaRPr>
              <a:solidFill>
                <a:srgbClr val="FF9900"/>
              </a:solidFill>
            </a:endParaRPr>
          </a:p>
          <a:p>
            <a:pPr marL="0" lvl="0" indent="0" algn="ctr" rtl="0">
              <a:spcBef>
                <a:spcPts val="1200"/>
              </a:spcBef>
              <a:spcAft>
                <a:spcPts val="0"/>
              </a:spcAft>
              <a:buNone/>
            </a:pPr>
            <a:r>
              <a:rPr lang="en">
                <a:solidFill>
                  <a:srgbClr val="FF9900"/>
                </a:solidFill>
              </a:rPr>
              <a:t>What do we wonder?</a:t>
            </a:r>
            <a:endParaRPr>
              <a:solidFill>
                <a:srgbClr val="FF9900"/>
              </a:solidFill>
            </a:endParaRPr>
          </a:p>
          <a:p>
            <a:pPr marL="0" lvl="0" indent="0" algn="ctr" rtl="0">
              <a:spcBef>
                <a:spcPts val="1200"/>
              </a:spcBef>
              <a:spcAft>
                <a:spcPts val="0"/>
              </a:spcAft>
              <a:buNone/>
            </a:pPr>
            <a:r>
              <a:rPr lang="en">
                <a:solidFill>
                  <a:srgbClr val="FF9900"/>
                </a:solidFill>
              </a:rPr>
              <a:t>How can we make the CLOSEST estimate?</a:t>
            </a:r>
            <a:endParaRPr>
              <a:solidFill>
                <a:srgbClr val="FF9900"/>
              </a:solidFill>
            </a:endParaRPr>
          </a:p>
          <a:p>
            <a:pPr marL="0" lvl="0" indent="0" algn="ctr" rtl="0">
              <a:spcBef>
                <a:spcPts val="1200"/>
              </a:spcBef>
              <a:spcAft>
                <a:spcPts val="0"/>
              </a:spcAft>
              <a:buNone/>
            </a:pPr>
            <a:r>
              <a:rPr lang="en">
                <a:solidFill>
                  <a:srgbClr val="FF9900"/>
                </a:solidFill>
              </a:rPr>
              <a:t>Each bag of chips is $6.49. The puffs are $4.99.</a:t>
            </a:r>
            <a:endParaRPr>
              <a:solidFill>
                <a:srgbClr val="FF9900"/>
              </a:solidFill>
            </a:endParaRPr>
          </a:p>
          <a:p>
            <a:pPr marL="0" lvl="0" indent="0" algn="ctr" rtl="0">
              <a:spcBef>
                <a:spcPts val="1200"/>
              </a:spcBef>
              <a:spcAft>
                <a:spcPts val="1200"/>
              </a:spcAft>
              <a:buNone/>
            </a:pPr>
            <a:r>
              <a:rPr lang="en">
                <a:solidFill>
                  <a:srgbClr val="FF9900"/>
                </a:solidFill>
              </a:rPr>
              <a:t>How much would the whole display cost?</a:t>
            </a:r>
            <a:endParaRPr>
              <a:solidFill>
                <a:srgbClr val="FF9900"/>
              </a:solidFill>
            </a:endParaRPr>
          </a:p>
        </p:txBody>
      </p:sp>
      <p:pic>
        <p:nvPicPr>
          <p:cNvPr id="174" name="Google Shape;174;p28"/>
          <p:cNvPicPr preferRelativeResize="0"/>
          <p:nvPr/>
        </p:nvPicPr>
        <p:blipFill>
          <a:blip r:embed="rId3">
            <a:alphaModFix/>
          </a:blip>
          <a:stretch>
            <a:fillRect/>
          </a:stretch>
        </p:blipFill>
        <p:spPr>
          <a:xfrm>
            <a:off x="2286001" y="0"/>
            <a:ext cx="6857999" cy="5143500"/>
          </a:xfrm>
          <a:prstGeom prst="rect">
            <a:avLst/>
          </a:prstGeom>
          <a:noFill/>
          <a:ln>
            <a:noFill/>
          </a:ln>
        </p:spPr>
      </p:pic>
      <p:sp>
        <p:nvSpPr>
          <p:cNvPr id="175" name="Google Shape;175;p28"/>
          <p:cNvSpPr txBox="1"/>
          <p:nvPr/>
        </p:nvSpPr>
        <p:spPr>
          <a:xfrm>
            <a:off x="8335736" y="4804800"/>
            <a:ext cx="808264"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solidFill>
                  <a:schemeClr val="lt1"/>
                </a:solidFill>
              </a:rPr>
              <a:t>5.NBT.B7</a:t>
            </a:r>
            <a:endParaRPr sz="1000" dirty="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3">
                                            <p:txEl>
                                              <p:pRg st="0" end="0"/>
                                            </p:txEl>
                                          </p:spTgt>
                                        </p:tgtEl>
                                        <p:attrNameLst>
                                          <p:attrName>style.visibility</p:attrName>
                                        </p:attrNameLst>
                                      </p:cBhvr>
                                      <p:to>
                                        <p:strVal val="visible"/>
                                      </p:to>
                                    </p:set>
                                    <p:animEffect transition="in" filter="fade">
                                      <p:cBhvr>
                                        <p:cTn id="7" dur="1000"/>
                                        <p:tgtEl>
                                          <p:spTgt spid="17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3">
                                            <p:txEl>
                                              <p:pRg st="1" end="1"/>
                                            </p:txEl>
                                          </p:spTgt>
                                        </p:tgtEl>
                                        <p:attrNameLst>
                                          <p:attrName>style.visibility</p:attrName>
                                        </p:attrNameLst>
                                      </p:cBhvr>
                                      <p:to>
                                        <p:strVal val="visible"/>
                                      </p:to>
                                    </p:set>
                                    <p:animEffect transition="in" filter="fade">
                                      <p:cBhvr>
                                        <p:cTn id="12" dur="1000"/>
                                        <p:tgtEl>
                                          <p:spTgt spid="17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3">
                                            <p:txEl>
                                              <p:pRg st="2" end="2"/>
                                            </p:txEl>
                                          </p:spTgt>
                                        </p:tgtEl>
                                        <p:attrNameLst>
                                          <p:attrName>style.visibility</p:attrName>
                                        </p:attrNameLst>
                                      </p:cBhvr>
                                      <p:to>
                                        <p:strVal val="visible"/>
                                      </p:to>
                                    </p:set>
                                    <p:animEffect transition="in" filter="fade">
                                      <p:cBhvr>
                                        <p:cTn id="17" dur="1000"/>
                                        <p:tgtEl>
                                          <p:spTgt spid="17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3">
                                            <p:txEl>
                                              <p:pRg st="3" end="3"/>
                                            </p:txEl>
                                          </p:spTgt>
                                        </p:tgtEl>
                                        <p:attrNameLst>
                                          <p:attrName>style.visibility</p:attrName>
                                        </p:attrNameLst>
                                      </p:cBhvr>
                                      <p:to>
                                        <p:strVal val="visible"/>
                                      </p:to>
                                    </p:set>
                                    <p:animEffect transition="in" filter="fade">
                                      <p:cBhvr>
                                        <p:cTn id="22" dur="1000"/>
                                        <p:tgtEl>
                                          <p:spTgt spid="17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3">
                                            <p:txEl>
                                              <p:pRg st="4" end="4"/>
                                            </p:txEl>
                                          </p:spTgt>
                                        </p:tgtEl>
                                        <p:attrNameLst>
                                          <p:attrName>style.visibility</p:attrName>
                                        </p:attrNameLst>
                                      </p:cBhvr>
                                      <p:to>
                                        <p:strVal val="visible"/>
                                      </p:to>
                                    </p:set>
                                    <p:animEffect transition="in" filter="fade">
                                      <p:cBhvr>
                                        <p:cTn id="27" dur="1000"/>
                                        <p:tgtEl>
                                          <p:spTgt spid="17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9"/>
          <p:cNvSpPr txBox="1">
            <a:spLocks noGrp="1"/>
          </p:cNvSpPr>
          <p:nvPr>
            <p:ph type="title"/>
          </p:nvPr>
        </p:nvSpPr>
        <p:spPr>
          <a:xfrm>
            <a:off x="85775" y="80700"/>
            <a:ext cx="15072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1700">
                <a:solidFill>
                  <a:srgbClr val="CC0000"/>
                </a:solidFill>
              </a:rPr>
              <a:t>Today is Emancipation Day in </a:t>
            </a:r>
            <a:endParaRPr sz="1700">
              <a:solidFill>
                <a:srgbClr val="CC0000"/>
              </a:solidFill>
            </a:endParaRPr>
          </a:p>
          <a:p>
            <a:pPr marL="0" lvl="0" indent="0" algn="ctr" rtl="0">
              <a:spcBef>
                <a:spcPts val="0"/>
              </a:spcBef>
              <a:spcAft>
                <a:spcPts val="0"/>
              </a:spcAft>
              <a:buSzPts val="990"/>
              <a:buNone/>
            </a:pPr>
            <a:r>
              <a:rPr lang="en" sz="1700">
                <a:solidFill>
                  <a:srgbClr val="CC0000"/>
                </a:solidFill>
              </a:rPr>
              <a:t>Puerto Rico!</a:t>
            </a:r>
            <a:endParaRPr sz="1700">
              <a:solidFill>
                <a:srgbClr val="CC0000"/>
              </a:solidFill>
            </a:endParaRPr>
          </a:p>
        </p:txBody>
      </p:sp>
      <p:sp>
        <p:nvSpPr>
          <p:cNvPr id="181" name="Google Shape;181;p29"/>
          <p:cNvSpPr txBox="1">
            <a:spLocks noGrp="1"/>
          </p:cNvSpPr>
          <p:nvPr>
            <p:ph type="body" idx="1"/>
          </p:nvPr>
        </p:nvSpPr>
        <p:spPr>
          <a:xfrm>
            <a:off x="164375" y="2398775"/>
            <a:ext cx="1335900" cy="26274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1700" b="1">
                <a:solidFill>
                  <a:srgbClr val="CC0000"/>
                </a:solidFill>
              </a:rPr>
              <a:t>What is going on in this graph?</a:t>
            </a:r>
            <a:endParaRPr sz="1700" b="1">
              <a:solidFill>
                <a:srgbClr val="CC0000"/>
              </a:solidFill>
            </a:endParaRPr>
          </a:p>
          <a:p>
            <a:pPr marL="0" lvl="0" indent="0" algn="ctr" rtl="0">
              <a:spcBef>
                <a:spcPts val="1200"/>
              </a:spcBef>
              <a:spcAft>
                <a:spcPts val="0"/>
              </a:spcAft>
              <a:buNone/>
            </a:pPr>
            <a:r>
              <a:rPr lang="en" sz="1700" b="1">
                <a:solidFill>
                  <a:srgbClr val="CC0000"/>
                </a:solidFill>
              </a:rPr>
              <a:t>Why does it matter?</a:t>
            </a:r>
            <a:endParaRPr sz="1700" b="1">
              <a:solidFill>
                <a:srgbClr val="CC0000"/>
              </a:solidFill>
            </a:endParaRPr>
          </a:p>
          <a:p>
            <a:pPr marL="0" lvl="0" indent="0" algn="l" rtl="0">
              <a:spcBef>
                <a:spcPts val="1200"/>
              </a:spcBef>
              <a:spcAft>
                <a:spcPts val="1200"/>
              </a:spcAft>
              <a:buNone/>
            </a:pPr>
            <a:endParaRPr/>
          </a:p>
        </p:txBody>
      </p:sp>
      <p:pic>
        <p:nvPicPr>
          <p:cNvPr id="182" name="Google Shape;182;p29"/>
          <p:cNvPicPr preferRelativeResize="0"/>
          <p:nvPr/>
        </p:nvPicPr>
        <p:blipFill>
          <a:blip r:embed="rId3">
            <a:alphaModFix/>
          </a:blip>
          <a:stretch>
            <a:fillRect/>
          </a:stretch>
        </p:blipFill>
        <p:spPr>
          <a:xfrm>
            <a:off x="2092142" y="0"/>
            <a:ext cx="7051865" cy="5143500"/>
          </a:xfrm>
          <a:prstGeom prst="rect">
            <a:avLst/>
          </a:prstGeom>
          <a:noFill/>
          <a:ln>
            <a:noFill/>
          </a:ln>
        </p:spPr>
      </p:pic>
      <p:pic>
        <p:nvPicPr>
          <p:cNvPr id="183" name="Google Shape;183;p29"/>
          <p:cNvPicPr preferRelativeResize="0"/>
          <p:nvPr/>
        </p:nvPicPr>
        <p:blipFill>
          <a:blip r:embed="rId4">
            <a:alphaModFix/>
          </a:blip>
          <a:stretch>
            <a:fillRect/>
          </a:stretch>
        </p:blipFill>
        <p:spPr>
          <a:xfrm rot="10800000" flipH="1">
            <a:off x="427425" y="1318587"/>
            <a:ext cx="823876" cy="542724"/>
          </a:xfrm>
          <a:prstGeom prst="rect">
            <a:avLst/>
          </a:prstGeom>
          <a:noFill/>
          <a:ln>
            <a:noFill/>
          </a:ln>
        </p:spPr>
      </p:pic>
      <p:sp>
        <p:nvSpPr>
          <p:cNvPr id="184" name="Google Shape;184;p29"/>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5.SMP.3</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1">
                                            <p:txEl>
                                              <p:pRg st="0" end="0"/>
                                            </p:txEl>
                                          </p:spTgt>
                                        </p:tgtEl>
                                        <p:attrNameLst>
                                          <p:attrName>style.visibility</p:attrName>
                                        </p:attrNameLst>
                                      </p:cBhvr>
                                      <p:to>
                                        <p:strVal val="visible"/>
                                      </p:to>
                                    </p:set>
                                    <p:animEffect transition="in" filter="fade">
                                      <p:cBhvr>
                                        <p:cTn id="7" dur="1000"/>
                                        <p:tgtEl>
                                          <p:spTgt spid="18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1">
                                            <p:txEl>
                                              <p:pRg st="1" end="1"/>
                                            </p:txEl>
                                          </p:spTgt>
                                        </p:tgtEl>
                                        <p:attrNameLst>
                                          <p:attrName>style.visibility</p:attrName>
                                        </p:attrNameLst>
                                      </p:cBhvr>
                                      <p:to>
                                        <p:strVal val="visible"/>
                                      </p:to>
                                    </p:set>
                                    <p:animEffect transition="in" filter="fade">
                                      <p:cBhvr>
                                        <p:cTn id="12" dur="1000"/>
                                        <p:tgtEl>
                                          <p:spTgt spid="18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1">
                                            <p:txEl>
                                              <p:pRg st="2" end="2"/>
                                            </p:txEl>
                                          </p:spTgt>
                                        </p:tgtEl>
                                        <p:attrNameLst>
                                          <p:attrName>style.visibility</p:attrName>
                                        </p:attrNameLst>
                                      </p:cBhvr>
                                      <p:to>
                                        <p:strVal val="visible"/>
                                      </p:to>
                                    </p:set>
                                    <p:animEffect transition="in" filter="fade">
                                      <p:cBhvr>
                                        <p:cTn id="17" dur="1000"/>
                                        <p:tgtEl>
                                          <p:spTgt spid="18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30"/>
          <p:cNvSpPr txBox="1">
            <a:spLocks noGrp="1"/>
          </p:cNvSpPr>
          <p:nvPr>
            <p:ph type="title"/>
          </p:nvPr>
        </p:nvSpPr>
        <p:spPr>
          <a:xfrm>
            <a:off x="83100" y="4202650"/>
            <a:ext cx="6146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990000"/>
                </a:solidFill>
              </a:rPr>
              <a:t>Ramadan Kareem </a:t>
            </a:r>
            <a:r>
              <a:rPr lang="en" sz="1800">
                <a:solidFill>
                  <a:srgbClr val="990000"/>
                </a:solidFill>
              </a:rPr>
              <a:t>رمضان كريم/مبارك</a:t>
            </a:r>
            <a:endParaRPr sz="2920" b="1">
              <a:solidFill>
                <a:srgbClr val="990000"/>
              </a:solidFill>
            </a:endParaRPr>
          </a:p>
        </p:txBody>
      </p:sp>
      <p:sp>
        <p:nvSpPr>
          <p:cNvPr id="190" name="Google Shape;190;p30"/>
          <p:cNvSpPr txBox="1">
            <a:spLocks noGrp="1"/>
          </p:cNvSpPr>
          <p:nvPr>
            <p:ph type="body" idx="1"/>
          </p:nvPr>
        </p:nvSpPr>
        <p:spPr>
          <a:xfrm>
            <a:off x="7336675" y="105625"/>
            <a:ext cx="1707300" cy="4463100"/>
          </a:xfrm>
          <a:prstGeom prst="rect">
            <a:avLst/>
          </a:prstGeom>
        </p:spPr>
        <p:txBody>
          <a:bodyPr spcFirstLastPara="1" wrap="square" lIns="91425" tIns="91425" rIns="91425" bIns="91425" anchor="t" anchorCtr="0">
            <a:noAutofit/>
          </a:bodyPr>
          <a:lstStyle/>
          <a:p>
            <a:pPr marL="0" lvl="0" indent="0" algn="ctr" rtl="0">
              <a:lnSpc>
                <a:spcPct val="105000"/>
              </a:lnSpc>
              <a:spcBef>
                <a:spcPts val="0"/>
              </a:spcBef>
              <a:spcAft>
                <a:spcPts val="0"/>
              </a:spcAft>
              <a:buNone/>
            </a:pPr>
            <a:r>
              <a:rPr lang="en" sz="1400">
                <a:solidFill>
                  <a:srgbClr val="990000"/>
                </a:solidFill>
                <a:highlight>
                  <a:srgbClr val="FFFFFF"/>
                </a:highlight>
              </a:rPr>
              <a:t>Ramadan is the 9th month of the Islamic calendar, which is based on a 12-month </a:t>
            </a:r>
            <a:r>
              <a:rPr lang="en" sz="1400" b="1">
                <a:solidFill>
                  <a:srgbClr val="990000"/>
                </a:solidFill>
                <a:highlight>
                  <a:srgbClr val="FFFFFF"/>
                </a:highlight>
              </a:rPr>
              <a:t>lunar</a:t>
            </a:r>
            <a:r>
              <a:rPr lang="en" sz="1400">
                <a:solidFill>
                  <a:srgbClr val="990000"/>
                </a:solidFill>
                <a:highlight>
                  <a:srgbClr val="FFFFFF"/>
                </a:highlight>
              </a:rPr>
              <a:t> year of approximately </a:t>
            </a:r>
            <a:r>
              <a:rPr lang="en" sz="1400" b="1">
                <a:solidFill>
                  <a:srgbClr val="990000"/>
                </a:solidFill>
                <a:highlight>
                  <a:srgbClr val="FFFFFF"/>
                </a:highlight>
              </a:rPr>
              <a:t>354 days</a:t>
            </a:r>
            <a:r>
              <a:rPr lang="en" sz="1400">
                <a:solidFill>
                  <a:srgbClr val="990000"/>
                </a:solidFill>
                <a:highlight>
                  <a:srgbClr val="FFFFFF"/>
                </a:highlight>
              </a:rPr>
              <a:t>. Because the lunar year is </a:t>
            </a:r>
            <a:r>
              <a:rPr lang="en" sz="1400" b="1">
                <a:solidFill>
                  <a:srgbClr val="990000"/>
                </a:solidFill>
                <a:highlight>
                  <a:srgbClr val="FFFFFF"/>
                </a:highlight>
              </a:rPr>
              <a:t>11 days </a:t>
            </a:r>
            <a:r>
              <a:rPr lang="en" sz="1400">
                <a:solidFill>
                  <a:srgbClr val="990000"/>
                </a:solidFill>
                <a:highlight>
                  <a:srgbClr val="FFFFFF"/>
                </a:highlight>
              </a:rPr>
              <a:t>shorter than the solar year, each lunar month moves </a:t>
            </a:r>
            <a:r>
              <a:rPr lang="en" sz="1400" b="1">
                <a:solidFill>
                  <a:srgbClr val="990000"/>
                </a:solidFill>
                <a:highlight>
                  <a:srgbClr val="FFFFFF"/>
                </a:highlight>
              </a:rPr>
              <a:t>11 days earlier</a:t>
            </a:r>
            <a:r>
              <a:rPr lang="en" sz="1400">
                <a:solidFill>
                  <a:srgbClr val="990000"/>
                </a:solidFill>
                <a:highlight>
                  <a:srgbClr val="FFFFFF"/>
                </a:highlight>
              </a:rPr>
              <a:t> each year.</a:t>
            </a:r>
            <a:endParaRPr sz="1400">
              <a:solidFill>
                <a:srgbClr val="990000"/>
              </a:solidFill>
              <a:highlight>
                <a:srgbClr val="FFFFFF"/>
              </a:highlight>
            </a:endParaRPr>
          </a:p>
          <a:p>
            <a:pPr marL="0" lvl="0" indent="0" algn="ctr" rtl="0">
              <a:lnSpc>
                <a:spcPct val="105000"/>
              </a:lnSpc>
              <a:spcBef>
                <a:spcPts val="1200"/>
              </a:spcBef>
              <a:spcAft>
                <a:spcPts val="1200"/>
              </a:spcAft>
              <a:buNone/>
            </a:pPr>
            <a:r>
              <a:rPr lang="en" sz="1400">
                <a:solidFill>
                  <a:srgbClr val="990000"/>
                </a:solidFill>
                <a:highlight>
                  <a:srgbClr val="FFFFFF"/>
                </a:highlight>
              </a:rPr>
              <a:t>How many solar years will it take for the lunar months to complete a full cycle and return to the same season?</a:t>
            </a:r>
            <a:endParaRPr sz="1400">
              <a:solidFill>
                <a:srgbClr val="990000"/>
              </a:solidFill>
              <a:highlight>
                <a:srgbClr val="FFFFFF"/>
              </a:highlight>
            </a:endParaRPr>
          </a:p>
        </p:txBody>
      </p:sp>
      <p:pic>
        <p:nvPicPr>
          <p:cNvPr id="191" name="Google Shape;191;p30"/>
          <p:cNvPicPr preferRelativeResize="0"/>
          <p:nvPr/>
        </p:nvPicPr>
        <p:blipFill>
          <a:blip r:embed="rId3">
            <a:alphaModFix/>
          </a:blip>
          <a:stretch>
            <a:fillRect/>
          </a:stretch>
        </p:blipFill>
        <p:spPr>
          <a:xfrm>
            <a:off x="83100" y="105625"/>
            <a:ext cx="7160499" cy="4043350"/>
          </a:xfrm>
          <a:prstGeom prst="rect">
            <a:avLst/>
          </a:prstGeom>
          <a:noFill/>
          <a:ln>
            <a:noFill/>
          </a:ln>
        </p:spPr>
      </p:pic>
      <p:sp>
        <p:nvSpPr>
          <p:cNvPr id="192" name="Google Shape;192;p30"/>
          <p:cNvSpPr txBox="1"/>
          <p:nvPr/>
        </p:nvSpPr>
        <p:spPr>
          <a:xfrm>
            <a:off x="0" y="4829025"/>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5.MD.A1</a:t>
            </a:r>
            <a:endParaRPr sz="10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31"/>
          <p:cNvSpPr txBox="1">
            <a:spLocks noGrp="1"/>
          </p:cNvSpPr>
          <p:nvPr>
            <p:ph type="body" idx="1"/>
          </p:nvPr>
        </p:nvSpPr>
        <p:spPr>
          <a:xfrm>
            <a:off x="6836600" y="1152475"/>
            <a:ext cx="2085900" cy="3416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a:solidFill>
                  <a:srgbClr val="FF9900"/>
                </a:solidFill>
              </a:rPr>
              <a:t>How many DIFFERENT ways can we EQUALLY share all of these lollipops?</a:t>
            </a:r>
            <a:endParaRPr sz="1900">
              <a:solidFill>
                <a:srgbClr val="FF9900"/>
              </a:solidFill>
            </a:endParaRPr>
          </a:p>
          <a:p>
            <a:pPr marL="0" lvl="0" indent="0" algn="ctr" rtl="0">
              <a:spcBef>
                <a:spcPts val="1200"/>
              </a:spcBef>
              <a:spcAft>
                <a:spcPts val="1200"/>
              </a:spcAft>
              <a:buNone/>
            </a:pPr>
            <a:r>
              <a:rPr lang="en" sz="1900">
                <a:solidFill>
                  <a:srgbClr val="FF9900"/>
                </a:solidFill>
              </a:rPr>
              <a:t>How will we know when we have recorded all of the possibilities?</a:t>
            </a:r>
            <a:endParaRPr sz="1900">
              <a:solidFill>
                <a:srgbClr val="FF9900"/>
              </a:solidFill>
            </a:endParaRPr>
          </a:p>
        </p:txBody>
      </p:sp>
      <p:pic>
        <p:nvPicPr>
          <p:cNvPr id="198" name="Google Shape;198;p31"/>
          <p:cNvPicPr preferRelativeResize="0"/>
          <p:nvPr/>
        </p:nvPicPr>
        <p:blipFill>
          <a:blip r:embed="rId3">
            <a:alphaModFix/>
          </a:blip>
          <a:stretch>
            <a:fillRect/>
          </a:stretch>
        </p:blipFill>
        <p:spPr>
          <a:xfrm>
            <a:off x="-6" y="0"/>
            <a:ext cx="6661762" cy="5143500"/>
          </a:xfrm>
          <a:prstGeom prst="rect">
            <a:avLst/>
          </a:prstGeom>
          <a:noFill/>
          <a:ln>
            <a:noFill/>
          </a:ln>
        </p:spPr>
      </p:pic>
      <p:sp>
        <p:nvSpPr>
          <p:cNvPr id="199" name="Google Shape;199;p31"/>
          <p:cNvSpPr txBox="1"/>
          <p:nvPr/>
        </p:nvSpPr>
        <p:spPr>
          <a:xfrm>
            <a:off x="0" y="4804800"/>
            <a:ext cx="849086"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t>5.NBT.B6</a:t>
            </a:r>
            <a:endParaRPr sz="1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
                                            <p:txEl>
                                              <p:pRg st="0" end="0"/>
                                            </p:txEl>
                                          </p:spTgt>
                                        </p:tgtEl>
                                        <p:attrNameLst>
                                          <p:attrName>style.visibility</p:attrName>
                                        </p:attrNameLst>
                                      </p:cBhvr>
                                      <p:to>
                                        <p:strVal val="visible"/>
                                      </p:to>
                                    </p:set>
                                    <p:animEffect transition="in" filter="fade">
                                      <p:cBhvr>
                                        <p:cTn id="7" dur="1000"/>
                                        <p:tgtEl>
                                          <p:spTgt spid="19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7">
                                            <p:txEl>
                                              <p:pRg st="1" end="1"/>
                                            </p:txEl>
                                          </p:spTgt>
                                        </p:tgtEl>
                                        <p:attrNameLst>
                                          <p:attrName>style.visibility</p:attrName>
                                        </p:attrNameLst>
                                      </p:cBhvr>
                                      <p:to>
                                        <p:strVal val="visible"/>
                                      </p:to>
                                    </p:set>
                                    <p:animEffect transition="in" filter="fade">
                                      <p:cBhvr>
                                        <p:cTn id="12" dur="1000"/>
                                        <p:tgtEl>
                                          <p:spTgt spid="19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2"/>
          <p:cNvSpPr txBox="1">
            <a:spLocks noGrp="1"/>
          </p:cNvSpPr>
          <p:nvPr>
            <p:ph type="body" idx="1"/>
          </p:nvPr>
        </p:nvSpPr>
        <p:spPr>
          <a:xfrm>
            <a:off x="3943400" y="555675"/>
            <a:ext cx="4888800" cy="40134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2300" b="1">
                <a:solidFill>
                  <a:srgbClr val="1155CC"/>
                </a:solidFill>
              </a:rPr>
              <a:t>What do we notice?</a:t>
            </a:r>
            <a:endParaRPr sz="2300" b="1">
              <a:solidFill>
                <a:srgbClr val="1155CC"/>
              </a:solidFill>
            </a:endParaRPr>
          </a:p>
          <a:p>
            <a:pPr marL="0" lvl="0" indent="0" algn="ctr" rtl="0">
              <a:spcBef>
                <a:spcPts val="1200"/>
              </a:spcBef>
              <a:spcAft>
                <a:spcPts val="0"/>
              </a:spcAft>
              <a:buNone/>
            </a:pPr>
            <a:r>
              <a:rPr lang="en" sz="2300" b="1">
                <a:solidFill>
                  <a:srgbClr val="1155CC"/>
                </a:solidFill>
              </a:rPr>
              <a:t>What do we wonder?</a:t>
            </a:r>
            <a:endParaRPr sz="2300" b="1">
              <a:solidFill>
                <a:srgbClr val="1155CC"/>
              </a:solidFill>
            </a:endParaRPr>
          </a:p>
          <a:p>
            <a:pPr marL="0" lvl="0" indent="0" algn="ctr" rtl="0">
              <a:spcBef>
                <a:spcPts val="1200"/>
              </a:spcBef>
              <a:spcAft>
                <a:spcPts val="0"/>
              </a:spcAft>
              <a:buNone/>
            </a:pPr>
            <a:r>
              <a:rPr lang="en" sz="2300" b="1">
                <a:solidFill>
                  <a:srgbClr val="1155CC"/>
                </a:solidFill>
              </a:rPr>
              <a:t>If the window is 56” high and 34” wide, what could the dimensions of the mural be?</a:t>
            </a:r>
            <a:endParaRPr sz="2300" b="1">
              <a:solidFill>
                <a:srgbClr val="1155CC"/>
              </a:solidFill>
            </a:endParaRPr>
          </a:p>
          <a:p>
            <a:pPr marL="0" lvl="0" indent="0" algn="ctr" rtl="0">
              <a:spcBef>
                <a:spcPts val="1200"/>
              </a:spcBef>
              <a:spcAft>
                <a:spcPts val="1200"/>
              </a:spcAft>
              <a:buNone/>
            </a:pPr>
            <a:r>
              <a:rPr lang="en" sz="2300" b="1" i="1">
                <a:solidFill>
                  <a:srgbClr val="1155CC"/>
                </a:solidFill>
              </a:rPr>
              <a:t>About</a:t>
            </a:r>
            <a:r>
              <a:rPr lang="en" sz="2300" b="1">
                <a:solidFill>
                  <a:srgbClr val="1155CC"/>
                </a:solidFill>
              </a:rPr>
              <a:t> how many times smaller are your eyes?</a:t>
            </a:r>
            <a:endParaRPr sz="2300" b="1">
              <a:solidFill>
                <a:srgbClr val="1155CC"/>
              </a:solidFill>
            </a:endParaRPr>
          </a:p>
        </p:txBody>
      </p:sp>
      <p:pic>
        <p:nvPicPr>
          <p:cNvPr id="205" name="Google Shape;205;p32"/>
          <p:cNvPicPr preferRelativeResize="0"/>
          <p:nvPr/>
        </p:nvPicPr>
        <p:blipFill>
          <a:blip r:embed="rId3">
            <a:alphaModFix/>
          </a:blip>
          <a:stretch>
            <a:fillRect/>
          </a:stretch>
        </p:blipFill>
        <p:spPr>
          <a:xfrm>
            <a:off x="-1" y="0"/>
            <a:ext cx="3686100" cy="5143501"/>
          </a:xfrm>
          <a:prstGeom prst="rect">
            <a:avLst/>
          </a:prstGeom>
          <a:noFill/>
          <a:ln>
            <a:noFill/>
          </a:ln>
        </p:spPr>
      </p:pic>
      <p:sp>
        <p:nvSpPr>
          <p:cNvPr id="206" name="Google Shape;206;p32"/>
          <p:cNvSpPr txBox="1"/>
          <p:nvPr/>
        </p:nvSpPr>
        <p:spPr>
          <a:xfrm>
            <a:off x="3686100" y="4797300"/>
            <a:ext cx="4572000" cy="346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50" i="1">
                <a:solidFill>
                  <a:srgbClr val="9E9E9E"/>
                </a:solidFill>
              </a:rPr>
              <a:t>“</a:t>
            </a:r>
            <a:r>
              <a:rPr lang="en" sz="1000" i="1">
                <a:solidFill>
                  <a:srgbClr val="9E9E9E"/>
                </a:solidFill>
              </a:rPr>
              <a:t>Intersectional Environmentalism: Generational Uproot” by Nneka Jones.</a:t>
            </a:r>
            <a:endParaRPr sz="1000" i="1">
              <a:solidFill>
                <a:srgbClr val="9E9E9E"/>
              </a:solidFill>
            </a:endParaRPr>
          </a:p>
        </p:txBody>
      </p:sp>
      <p:sp>
        <p:nvSpPr>
          <p:cNvPr id="207" name="Google Shape;207;p32"/>
          <p:cNvSpPr txBox="1"/>
          <p:nvPr/>
        </p:nvSpPr>
        <p:spPr>
          <a:xfrm>
            <a:off x="842460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5.NBT.A</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4">
                                            <p:txEl>
                                              <p:pRg st="0" end="0"/>
                                            </p:txEl>
                                          </p:spTgt>
                                        </p:tgtEl>
                                        <p:attrNameLst>
                                          <p:attrName>style.visibility</p:attrName>
                                        </p:attrNameLst>
                                      </p:cBhvr>
                                      <p:to>
                                        <p:strVal val="visible"/>
                                      </p:to>
                                    </p:set>
                                    <p:animEffect transition="in" filter="fade">
                                      <p:cBhvr>
                                        <p:cTn id="7" dur="1000"/>
                                        <p:tgtEl>
                                          <p:spTgt spid="20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4">
                                            <p:txEl>
                                              <p:pRg st="1" end="1"/>
                                            </p:txEl>
                                          </p:spTgt>
                                        </p:tgtEl>
                                        <p:attrNameLst>
                                          <p:attrName>style.visibility</p:attrName>
                                        </p:attrNameLst>
                                      </p:cBhvr>
                                      <p:to>
                                        <p:strVal val="visible"/>
                                      </p:to>
                                    </p:set>
                                    <p:animEffect transition="in" filter="fade">
                                      <p:cBhvr>
                                        <p:cTn id="12" dur="1000"/>
                                        <p:tgtEl>
                                          <p:spTgt spid="20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4">
                                            <p:txEl>
                                              <p:pRg st="2" end="2"/>
                                            </p:txEl>
                                          </p:spTgt>
                                        </p:tgtEl>
                                        <p:attrNameLst>
                                          <p:attrName>style.visibility</p:attrName>
                                        </p:attrNameLst>
                                      </p:cBhvr>
                                      <p:to>
                                        <p:strVal val="visible"/>
                                      </p:to>
                                    </p:set>
                                    <p:animEffect transition="in" filter="fade">
                                      <p:cBhvr>
                                        <p:cTn id="17" dur="1000"/>
                                        <p:tgtEl>
                                          <p:spTgt spid="20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4">
                                            <p:txEl>
                                              <p:pRg st="3" end="3"/>
                                            </p:txEl>
                                          </p:spTgt>
                                        </p:tgtEl>
                                        <p:attrNameLst>
                                          <p:attrName>style.visibility</p:attrName>
                                        </p:attrNameLst>
                                      </p:cBhvr>
                                      <p:to>
                                        <p:strVal val="visible"/>
                                      </p:to>
                                    </p:set>
                                    <p:animEffect transition="in" filter="fade">
                                      <p:cBhvr>
                                        <p:cTn id="22" dur="1000"/>
                                        <p:tgtEl>
                                          <p:spTgt spid="20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3"/>
          <p:cNvSpPr txBox="1">
            <a:spLocks noGrp="1"/>
          </p:cNvSpPr>
          <p:nvPr>
            <p:ph type="title"/>
          </p:nvPr>
        </p:nvSpPr>
        <p:spPr>
          <a:xfrm>
            <a:off x="221500" y="152150"/>
            <a:ext cx="34362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320" b="1">
                <a:solidFill>
                  <a:srgbClr val="5B0F00"/>
                </a:solidFill>
              </a:rPr>
              <a:t>Happy Black Forest Cake Day!</a:t>
            </a:r>
            <a:endParaRPr sz="2320" b="1">
              <a:solidFill>
                <a:srgbClr val="5B0F00"/>
              </a:solidFill>
            </a:endParaRPr>
          </a:p>
        </p:txBody>
      </p:sp>
      <p:sp>
        <p:nvSpPr>
          <p:cNvPr id="213" name="Google Shape;213;p33"/>
          <p:cNvSpPr txBox="1">
            <a:spLocks noGrp="1"/>
          </p:cNvSpPr>
          <p:nvPr>
            <p:ph type="body" idx="1"/>
          </p:nvPr>
        </p:nvSpPr>
        <p:spPr>
          <a:xfrm>
            <a:off x="311700" y="1233425"/>
            <a:ext cx="3281700" cy="33354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1900" i="1">
                <a:solidFill>
                  <a:srgbClr val="5B0F00"/>
                </a:solidFill>
              </a:rPr>
              <a:t>About</a:t>
            </a:r>
            <a:r>
              <a:rPr lang="en" sz="1900">
                <a:solidFill>
                  <a:srgbClr val="5B0F00"/>
                </a:solidFill>
              </a:rPr>
              <a:t> what fraction of the cake is that slice?</a:t>
            </a:r>
            <a:endParaRPr sz="1900">
              <a:solidFill>
                <a:srgbClr val="5B0F00"/>
              </a:solidFill>
            </a:endParaRPr>
          </a:p>
          <a:p>
            <a:pPr marL="0" lvl="0" indent="0" algn="ctr" rtl="0">
              <a:spcBef>
                <a:spcPts val="1200"/>
              </a:spcBef>
              <a:spcAft>
                <a:spcPts val="0"/>
              </a:spcAft>
              <a:buNone/>
            </a:pPr>
            <a:r>
              <a:rPr lang="en" sz="1900">
                <a:solidFill>
                  <a:srgbClr val="5B0F00"/>
                </a:solidFill>
              </a:rPr>
              <a:t>What fraction is left?</a:t>
            </a:r>
            <a:endParaRPr sz="1900">
              <a:solidFill>
                <a:srgbClr val="5B0F00"/>
              </a:solidFill>
            </a:endParaRPr>
          </a:p>
          <a:p>
            <a:pPr marL="0" lvl="0" indent="0" algn="ctr" rtl="0">
              <a:spcBef>
                <a:spcPts val="1200"/>
              </a:spcBef>
              <a:spcAft>
                <a:spcPts val="1200"/>
              </a:spcAft>
              <a:buNone/>
            </a:pPr>
            <a:r>
              <a:rPr lang="en" sz="1900">
                <a:solidFill>
                  <a:srgbClr val="5B0F00"/>
                </a:solidFill>
              </a:rPr>
              <a:t>If we were to share the cake (what is left of it!) EQUALLY among 3 hungry people, what FRACTION OF THE WHOLE would that be?</a:t>
            </a:r>
            <a:endParaRPr sz="1900">
              <a:solidFill>
                <a:srgbClr val="5B0F00"/>
              </a:solidFill>
            </a:endParaRPr>
          </a:p>
        </p:txBody>
      </p:sp>
      <p:pic>
        <p:nvPicPr>
          <p:cNvPr id="214" name="Google Shape;214;p33"/>
          <p:cNvPicPr preferRelativeResize="0"/>
          <p:nvPr/>
        </p:nvPicPr>
        <p:blipFill>
          <a:blip r:embed="rId3">
            <a:alphaModFix/>
          </a:blip>
          <a:stretch>
            <a:fillRect/>
          </a:stretch>
        </p:blipFill>
        <p:spPr>
          <a:xfrm>
            <a:off x="3879100" y="-15050"/>
            <a:ext cx="5264900" cy="5143500"/>
          </a:xfrm>
          <a:prstGeom prst="rect">
            <a:avLst/>
          </a:prstGeom>
          <a:noFill/>
          <a:ln>
            <a:noFill/>
          </a:ln>
        </p:spPr>
      </p:pic>
      <p:sp>
        <p:nvSpPr>
          <p:cNvPr id="215" name="Google Shape;215;p33"/>
          <p:cNvSpPr txBox="1"/>
          <p:nvPr/>
        </p:nvSpPr>
        <p:spPr>
          <a:xfrm>
            <a:off x="0" y="48196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5.NF.A</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3">
                                            <p:txEl>
                                              <p:pRg st="0" end="0"/>
                                            </p:txEl>
                                          </p:spTgt>
                                        </p:tgtEl>
                                        <p:attrNameLst>
                                          <p:attrName>style.visibility</p:attrName>
                                        </p:attrNameLst>
                                      </p:cBhvr>
                                      <p:to>
                                        <p:strVal val="visible"/>
                                      </p:to>
                                    </p:set>
                                    <p:animEffect transition="in" filter="fade">
                                      <p:cBhvr>
                                        <p:cTn id="7" dur="1000"/>
                                        <p:tgtEl>
                                          <p:spTgt spid="2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3">
                                            <p:txEl>
                                              <p:pRg st="1" end="1"/>
                                            </p:txEl>
                                          </p:spTgt>
                                        </p:tgtEl>
                                        <p:attrNameLst>
                                          <p:attrName>style.visibility</p:attrName>
                                        </p:attrNameLst>
                                      </p:cBhvr>
                                      <p:to>
                                        <p:strVal val="visible"/>
                                      </p:to>
                                    </p:set>
                                    <p:animEffect transition="in" filter="fade">
                                      <p:cBhvr>
                                        <p:cTn id="12" dur="1000"/>
                                        <p:tgtEl>
                                          <p:spTgt spid="2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3">
                                            <p:txEl>
                                              <p:pRg st="2" end="2"/>
                                            </p:txEl>
                                          </p:spTgt>
                                        </p:tgtEl>
                                        <p:attrNameLst>
                                          <p:attrName>style.visibility</p:attrName>
                                        </p:attrNameLst>
                                      </p:cBhvr>
                                      <p:to>
                                        <p:strVal val="visible"/>
                                      </p:to>
                                    </p:set>
                                    <p:animEffect transition="in" filter="fade">
                                      <p:cBhvr>
                                        <p:cTn id="17" dur="1000"/>
                                        <p:tgtEl>
                                          <p:spTgt spid="2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34"/>
          <p:cNvSpPr txBox="1">
            <a:spLocks noGrp="1"/>
          </p:cNvSpPr>
          <p:nvPr>
            <p:ph type="body" idx="1"/>
          </p:nvPr>
        </p:nvSpPr>
        <p:spPr>
          <a:xfrm>
            <a:off x="7720075" y="0"/>
            <a:ext cx="1423800" cy="5143500"/>
          </a:xfrm>
          <a:prstGeom prst="rect">
            <a:avLst/>
          </a:prstGeom>
          <a:solidFill>
            <a:srgbClr val="9E9E9E"/>
          </a:solidFill>
        </p:spPr>
        <p:txBody>
          <a:bodyPr spcFirstLastPara="1" wrap="square" lIns="91425" tIns="91425" rIns="91425" bIns="91425" anchor="t" anchorCtr="0">
            <a:normAutofit/>
          </a:bodyPr>
          <a:lstStyle/>
          <a:p>
            <a:pPr marL="0" lvl="0" indent="0" algn="ctr" rtl="0">
              <a:spcBef>
                <a:spcPts val="0"/>
              </a:spcBef>
              <a:spcAft>
                <a:spcPts val="0"/>
              </a:spcAft>
              <a:buNone/>
            </a:pPr>
            <a:r>
              <a:rPr lang="en" sz="1900" b="1">
                <a:solidFill>
                  <a:schemeClr val="lt1"/>
                </a:solidFill>
              </a:rPr>
              <a:t>Would you rather get…</a:t>
            </a:r>
            <a:endParaRPr sz="1900" b="1">
              <a:solidFill>
                <a:schemeClr val="lt1"/>
              </a:solidFill>
            </a:endParaRPr>
          </a:p>
          <a:p>
            <a:pPr marL="0" lvl="0" indent="0" algn="ctr" rtl="0">
              <a:spcBef>
                <a:spcPts val="1200"/>
              </a:spcBef>
              <a:spcAft>
                <a:spcPts val="0"/>
              </a:spcAft>
              <a:buNone/>
            </a:pPr>
            <a:r>
              <a:rPr lang="en" sz="1900" b="1">
                <a:solidFill>
                  <a:schemeClr val="lt1"/>
                </a:solidFill>
              </a:rPr>
              <a:t>75¢ every day for the rest of your life</a:t>
            </a:r>
            <a:endParaRPr sz="1900" b="1">
              <a:solidFill>
                <a:schemeClr val="lt1"/>
              </a:solidFill>
            </a:endParaRPr>
          </a:p>
          <a:p>
            <a:pPr marL="0" lvl="0" indent="0" algn="ctr" rtl="0">
              <a:spcBef>
                <a:spcPts val="1200"/>
              </a:spcBef>
              <a:spcAft>
                <a:spcPts val="0"/>
              </a:spcAft>
              <a:buNone/>
            </a:pPr>
            <a:r>
              <a:rPr lang="en" sz="1900" b="1">
                <a:solidFill>
                  <a:schemeClr val="lt1"/>
                </a:solidFill>
              </a:rPr>
              <a:t>or</a:t>
            </a:r>
            <a:endParaRPr sz="1900" b="1">
              <a:solidFill>
                <a:schemeClr val="lt1"/>
              </a:solidFill>
            </a:endParaRPr>
          </a:p>
          <a:p>
            <a:pPr marL="0" lvl="0" indent="0" algn="ctr" rtl="0">
              <a:spcBef>
                <a:spcPts val="1200"/>
              </a:spcBef>
              <a:spcAft>
                <a:spcPts val="1200"/>
              </a:spcAft>
              <a:buNone/>
            </a:pPr>
            <a:r>
              <a:rPr lang="en" sz="1900" b="1">
                <a:solidFill>
                  <a:schemeClr val="lt1"/>
                </a:solidFill>
              </a:rPr>
              <a:t>$5.00 a week for the rest of your life?</a:t>
            </a:r>
            <a:endParaRPr sz="1900" b="1">
              <a:solidFill>
                <a:schemeClr val="lt1"/>
              </a:solidFill>
            </a:endParaRPr>
          </a:p>
        </p:txBody>
      </p:sp>
      <p:pic>
        <p:nvPicPr>
          <p:cNvPr id="221" name="Google Shape;221;p34"/>
          <p:cNvPicPr preferRelativeResize="0"/>
          <p:nvPr/>
        </p:nvPicPr>
        <p:blipFill>
          <a:blip r:embed="rId3">
            <a:alphaModFix/>
          </a:blip>
          <a:stretch>
            <a:fillRect/>
          </a:stretch>
        </p:blipFill>
        <p:spPr>
          <a:xfrm>
            <a:off x="0" y="0"/>
            <a:ext cx="7720076" cy="5143501"/>
          </a:xfrm>
          <a:prstGeom prst="rect">
            <a:avLst/>
          </a:prstGeom>
          <a:noFill/>
          <a:ln>
            <a:noFill/>
          </a:ln>
        </p:spPr>
      </p:pic>
      <p:sp>
        <p:nvSpPr>
          <p:cNvPr id="222" name="Google Shape;222;p34"/>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5.SMP.3</a:t>
            </a:r>
            <a:endParaRPr sz="10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35"/>
          <p:cNvSpPr txBox="1">
            <a:spLocks noGrp="1"/>
          </p:cNvSpPr>
          <p:nvPr>
            <p:ph type="title"/>
          </p:nvPr>
        </p:nvSpPr>
        <p:spPr>
          <a:xfrm>
            <a:off x="121450" y="51400"/>
            <a:ext cx="2543100" cy="4754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320" b="1">
                <a:solidFill>
                  <a:srgbClr val="4C1130"/>
                </a:solidFill>
              </a:rPr>
              <a:t>Today is World Piano Day!</a:t>
            </a:r>
            <a:endParaRPr sz="2320" b="1">
              <a:solidFill>
                <a:srgbClr val="4C1130"/>
              </a:solidFill>
            </a:endParaRPr>
          </a:p>
          <a:p>
            <a:pPr marL="0" lvl="0" indent="0" algn="ctr" rtl="0">
              <a:spcBef>
                <a:spcPts val="0"/>
              </a:spcBef>
              <a:spcAft>
                <a:spcPts val="0"/>
              </a:spcAft>
              <a:buSzPts val="990"/>
              <a:buNone/>
            </a:pPr>
            <a:endParaRPr sz="2320" b="1">
              <a:solidFill>
                <a:srgbClr val="4C1130"/>
              </a:solidFill>
            </a:endParaRPr>
          </a:p>
          <a:p>
            <a:pPr marL="0" lvl="0" indent="0" algn="ctr" rtl="0">
              <a:spcBef>
                <a:spcPts val="0"/>
              </a:spcBef>
              <a:spcAft>
                <a:spcPts val="0"/>
              </a:spcAft>
              <a:buSzPts val="990"/>
              <a:buNone/>
            </a:pPr>
            <a:r>
              <a:rPr lang="en" sz="1500" b="1">
                <a:solidFill>
                  <a:srgbClr val="4C1130"/>
                </a:solidFill>
              </a:rPr>
              <a:t>The piano can be considered both a string and a percussion instrument.</a:t>
            </a:r>
            <a:endParaRPr sz="1500" b="1">
              <a:solidFill>
                <a:srgbClr val="4C1130"/>
              </a:solidFill>
            </a:endParaRPr>
          </a:p>
          <a:p>
            <a:pPr marL="0" lvl="0" indent="0" algn="ctr" rtl="0">
              <a:spcBef>
                <a:spcPts val="0"/>
              </a:spcBef>
              <a:spcAft>
                <a:spcPts val="0"/>
              </a:spcAft>
              <a:buSzPts val="990"/>
              <a:buNone/>
            </a:pPr>
            <a:endParaRPr sz="1500" b="1">
              <a:solidFill>
                <a:srgbClr val="4C1130"/>
              </a:solidFill>
            </a:endParaRPr>
          </a:p>
          <a:p>
            <a:pPr marL="0" lvl="0" indent="0" algn="ctr" rtl="0">
              <a:spcBef>
                <a:spcPts val="0"/>
              </a:spcBef>
              <a:spcAft>
                <a:spcPts val="0"/>
              </a:spcAft>
              <a:buSzPts val="990"/>
              <a:buNone/>
            </a:pPr>
            <a:r>
              <a:rPr lang="en" sz="1500" b="1">
                <a:solidFill>
                  <a:srgbClr val="4C1130"/>
                </a:solidFill>
              </a:rPr>
              <a:t>There are 230 strings in a grand piano.</a:t>
            </a:r>
            <a:endParaRPr sz="1500" b="1">
              <a:solidFill>
                <a:srgbClr val="4C1130"/>
              </a:solidFill>
            </a:endParaRPr>
          </a:p>
          <a:p>
            <a:pPr marL="0" lvl="0" indent="0" algn="ctr" rtl="0">
              <a:spcBef>
                <a:spcPts val="0"/>
              </a:spcBef>
              <a:spcAft>
                <a:spcPts val="0"/>
              </a:spcAft>
              <a:buSzPts val="990"/>
              <a:buNone/>
            </a:pPr>
            <a:endParaRPr sz="1500" b="1">
              <a:solidFill>
                <a:srgbClr val="4C1130"/>
              </a:solidFill>
            </a:endParaRPr>
          </a:p>
          <a:p>
            <a:pPr marL="0" lvl="0" indent="0" algn="ctr" rtl="0">
              <a:spcBef>
                <a:spcPts val="0"/>
              </a:spcBef>
              <a:spcAft>
                <a:spcPts val="0"/>
              </a:spcAft>
              <a:buSzPts val="990"/>
              <a:buNone/>
            </a:pPr>
            <a:r>
              <a:rPr lang="en" sz="1500" b="1">
                <a:solidFill>
                  <a:srgbClr val="4C1130"/>
                </a:solidFill>
              </a:rPr>
              <a:t>Each string holds around 168 pounds of tension.</a:t>
            </a:r>
            <a:endParaRPr sz="1500" b="1">
              <a:solidFill>
                <a:srgbClr val="4C1130"/>
              </a:solidFill>
            </a:endParaRPr>
          </a:p>
          <a:p>
            <a:pPr marL="0" lvl="0" indent="0" algn="ctr" rtl="0">
              <a:spcBef>
                <a:spcPts val="0"/>
              </a:spcBef>
              <a:spcAft>
                <a:spcPts val="0"/>
              </a:spcAft>
              <a:buSzPts val="990"/>
              <a:buNone/>
            </a:pPr>
            <a:endParaRPr sz="1500" b="1">
              <a:solidFill>
                <a:srgbClr val="4C1130"/>
              </a:solidFill>
            </a:endParaRPr>
          </a:p>
          <a:p>
            <a:pPr marL="0" lvl="0" indent="0" algn="ctr" rtl="0">
              <a:spcBef>
                <a:spcPts val="0"/>
              </a:spcBef>
              <a:spcAft>
                <a:spcPts val="0"/>
              </a:spcAft>
              <a:buSzPts val="990"/>
              <a:buNone/>
            </a:pPr>
            <a:r>
              <a:rPr lang="en" sz="1500" b="1">
                <a:solidFill>
                  <a:srgbClr val="4C1130"/>
                </a:solidFill>
              </a:rPr>
              <a:t>How much tension is that altogether?</a:t>
            </a:r>
            <a:endParaRPr sz="1500" b="1">
              <a:solidFill>
                <a:srgbClr val="4C1130"/>
              </a:solidFill>
            </a:endParaRPr>
          </a:p>
          <a:p>
            <a:pPr marL="0" lvl="0" indent="0" algn="ctr" rtl="0">
              <a:spcBef>
                <a:spcPts val="0"/>
              </a:spcBef>
              <a:spcAft>
                <a:spcPts val="0"/>
              </a:spcAft>
              <a:buSzPts val="990"/>
              <a:buNone/>
            </a:pPr>
            <a:endParaRPr sz="1500" b="1">
              <a:solidFill>
                <a:srgbClr val="4C1130"/>
              </a:solidFill>
            </a:endParaRPr>
          </a:p>
          <a:p>
            <a:pPr marL="0" lvl="0" indent="0" algn="ctr" rtl="0">
              <a:spcBef>
                <a:spcPts val="0"/>
              </a:spcBef>
              <a:spcAft>
                <a:spcPts val="0"/>
              </a:spcAft>
              <a:buSzPts val="990"/>
              <a:buNone/>
            </a:pPr>
            <a:r>
              <a:rPr lang="en" sz="1500" b="1">
                <a:solidFill>
                  <a:srgbClr val="4C1130"/>
                </a:solidFill>
              </a:rPr>
              <a:t>Is that more than a ton or less?</a:t>
            </a:r>
            <a:endParaRPr sz="1500" b="1">
              <a:solidFill>
                <a:srgbClr val="4C1130"/>
              </a:solidFill>
            </a:endParaRPr>
          </a:p>
        </p:txBody>
      </p:sp>
      <p:pic>
        <p:nvPicPr>
          <p:cNvPr id="228" name="Google Shape;228;p35"/>
          <p:cNvPicPr preferRelativeResize="0"/>
          <p:nvPr/>
        </p:nvPicPr>
        <p:blipFill>
          <a:blip r:embed="rId3">
            <a:alphaModFix/>
          </a:blip>
          <a:stretch>
            <a:fillRect/>
          </a:stretch>
        </p:blipFill>
        <p:spPr>
          <a:xfrm>
            <a:off x="2772686" y="0"/>
            <a:ext cx="6371315" cy="5143500"/>
          </a:xfrm>
          <a:prstGeom prst="rect">
            <a:avLst/>
          </a:prstGeom>
          <a:noFill/>
          <a:ln>
            <a:noFill/>
          </a:ln>
        </p:spPr>
      </p:pic>
      <p:sp>
        <p:nvSpPr>
          <p:cNvPr id="229" name="Google Shape;229;p35"/>
          <p:cNvSpPr txBox="1"/>
          <p:nvPr/>
        </p:nvSpPr>
        <p:spPr>
          <a:xfrm>
            <a:off x="8294914" y="4804800"/>
            <a:ext cx="849086"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solidFill>
                  <a:schemeClr val="lt1"/>
                </a:solidFill>
              </a:rPr>
              <a:t>5.NBT.B5</a:t>
            </a:r>
            <a:endParaRPr sz="1000" dirty="0">
              <a:solidFill>
                <a:schemeClr val="lt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pic>
        <p:nvPicPr>
          <p:cNvPr id="234" name="Google Shape;234;p36"/>
          <p:cNvPicPr preferRelativeResize="0"/>
          <p:nvPr/>
        </p:nvPicPr>
        <p:blipFill>
          <a:blip r:embed="rId3">
            <a:alphaModFix/>
          </a:blip>
          <a:stretch>
            <a:fillRect/>
          </a:stretch>
        </p:blipFill>
        <p:spPr>
          <a:xfrm>
            <a:off x="0" y="0"/>
            <a:ext cx="9144000" cy="5143500"/>
          </a:xfrm>
          <a:prstGeom prst="rect">
            <a:avLst/>
          </a:prstGeom>
          <a:noFill/>
          <a:ln>
            <a:noFill/>
          </a:ln>
        </p:spPr>
      </p:pic>
      <p:sp>
        <p:nvSpPr>
          <p:cNvPr id="235" name="Google Shape;235;p36"/>
          <p:cNvSpPr txBox="1"/>
          <p:nvPr/>
        </p:nvSpPr>
        <p:spPr>
          <a:xfrm>
            <a:off x="152400" y="316700"/>
            <a:ext cx="4055400" cy="538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2300" b="1">
                <a:solidFill>
                  <a:schemeClr val="lt1"/>
                </a:solidFill>
                <a:latin typeface="Roboto"/>
                <a:ea typeface="Roboto"/>
                <a:cs typeface="Roboto"/>
                <a:sym typeface="Roboto"/>
              </a:rPr>
              <a:t>Today is Crayola Crayon Day!</a:t>
            </a:r>
            <a:endParaRPr sz="2500">
              <a:solidFill>
                <a:schemeClr val="lt1"/>
              </a:solidFill>
            </a:endParaRPr>
          </a:p>
        </p:txBody>
      </p:sp>
      <p:sp>
        <p:nvSpPr>
          <p:cNvPr id="236" name="Google Shape;236;p36"/>
          <p:cNvSpPr txBox="1"/>
          <p:nvPr/>
        </p:nvSpPr>
        <p:spPr>
          <a:xfrm>
            <a:off x="5743625" y="3166725"/>
            <a:ext cx="3321900" cy="18972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500" b="1">
                <a:solidFill>
                  <a:schemeClr val="lt1"/>
                </a:solidFill>
                <a:latin typeface="Roboto"/>
                <a:ea typeface="Roboto"/>
                <a:cs typeface="Roboto"/>
                <a:sym typeface="Roboto"/>
              </a:rPr>
              <a:t>The average student uses up 730 crayons by age 10 and spends an average of 30 minutes a day coloring!</a:t>
            </a:r>
            <a:endParaRPr sz="1500" b="1">
              <a:solidFill>
                <a:schemeClr val="lt1"/>
              </a:solidFill>
              <a:latin typeface="Roboto"/>
              <a:ea typeface="Roboto"/>
              <a:cs typeface="Roboto"/>
              <a:sym typeface="Roboto"/>
            </a:endParaRPr>
          </a:p>
          <a:p>
            <a:pPr marL="0" lvl="0" indent="0" algn="ctr" rtl="0">
              <a:lnSpc>
                <a:spcPct val="115000"/>
              </a:lnSpc>
              <a:spcBef>
                <a:spcPts val="1200"/>
              </a:spcBef>
              <a:spcAft>
                <a:spcPts val="1200"/>
              </a:spcAft>
              <a:buNone/>
            </a:pPr>
            <a:r>
              <a:rPr lang="en" sz="1500" b="1">
                <a:solidFill>
                  <a:schemeClr val="lt1"/>
                </a:solidFill>
                <a:latin typeface="Roboto"/>
                <a:ea typeface="Roboto"/>
                <a:cs typeface="Roboto"/>
                <a:sym typeface="Roboto"/>
              </a:rPr>
              <a:t>How many minutes is that in a year? How many hours is that?</a:t>
            </a:r>
            <a:endParaRPr sz="1500" b="1">
              <a:solidFill>
                <a:schemeClr val="lt1"/>
              </a:solidFill>
              <a:latin typeface="Roboto"/>
              <a:ea typeface="Roboto"/>
              <a:cs typeface="Roboto"/>
              <a:sym typeface="Roboto"/>
            </a:endParaRPr>
          </a:p>
        </p:txBody>
      </p:sp>
      <p:sp>
        <p:nvSpPr>
          <p:cNvPr id="237" name="Google Shape;237;p36"/>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5.MD.A1</a:t>
            </a:r>
            <a:endParaRPr sz="1000">
              <a:solidFill>
                <a:schemeClr val="lt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1291</Words>
  <Application>Microsoft Macintosh PowerPoint</Application>
  <PresentationFormat>On-screen Show (16:9)</PresentationFormat>
  <Paragraphs>158</Paragraphs>
  <Slides>24</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Open Sans</vt:lpstr>
      <vt:lpstr>Roboto</vt:lpstr>
      <vt:lpstr>Montserrat</vt:lpstr>
      <vt:lpstr>Simple Light</vt:lpstr>
      <vt:lpstr>PowerPoint Presentation</vt:lpstr>
      <vt:lpstr>PowerPoint Presentation</vt:lpstr>
      <vt:lpstr>March is Dolphin Awareness Month!</vt:lpstr>
      <vt:lpstr>March is also National Veggie Month!</vt:lpstr>
      <vt:lpstr>Today is National Anthem Day!</vt:lpstr>
      <vt:lpstr>PowerPoint Presentation</vt:lpstr>
      <vt:lpstr>Happy Purim!</vt:lpstr>
      <vt:lpstr>PowerPoint Presentation</vt:lpstr>
      <vt:lpstr>Today is Harriet Tubman Day!</vt:lpstr>
      <vt:lpstr>Today is Canberra Day in Australia!</vt:lpstr>
      <vt:lpstr>Happy Pi Day!</vt:lpstr>
      <vt:lpstr>Which one doesn’t belong?</vt:lpstr>
      <vt:lpstr>PowerPoint Presentation</vt:lpstr>
      <vt:lpstr>Happy St. Patrick’s Day!</vt:lpstr>
      <vt:lpstr>Happy International Day of Happiness!</vt:lpstr>
      <vt:lpstr>PowerPoint Presentation</vt:lpstr>
      <vt:lpstr>Today is Emancipation Day in  Puerto Rico!</vt:lpstr>
      <vt:lpstr>Ramadan Kareem رمضان كريم/مبارك</vt:lpstr>
      <vt:lpstr>PowerPoint Presentation</vt:lpstr>
      <vt:lpstr>PowerPoint Presentation</vt:lpstr>
      <vt:lpstr>Happy Black Forest Cake Day!</vt:lpstr>
      <vt:lpstr>PowerPoint Presentation</vt:lpstr>
      <vt:lpstr>Today is World Piano Day!  The piano can be considered both a string and a percussion instrument.  There are 230 strings in a grand piano.  Each string holds around 168 pounds of tension.  How much tension is that altogether?  Is that more than a ton or less?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Manousaridis, Tracy</cp:lastModifiedBy>
  <cp:revision>1</cp:revision>
  <dcterms:modified xsi:type="dcterms:W3CDTF">2023-03-03T13:38:35Z</dcterms:modified>
</cp:coreProperties>
</file>