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Open Sans" panose="020B060603050402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
      <p:font typeface="Verdana" panose="020B060403050404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112835f0f7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112835f0f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February 27, 2023</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112835f0f7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112835f0f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112835f0f7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112835f0f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2023</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112835f0f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112835f0f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112835f0f7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112835f0f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112835f0f7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112835f0f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6, 2023</a:t>
            </a:r>
            <a:endParaRPr/>
          </a:p>
          <a:p>
            <a:pPr marL="0" lvl="0" indent="0" algn="l" rtl="0">
              <a:spcBef>
                <a:spcPts val="0"/>
              </a:spcBef>
              <a:spcAft>
                <a:spcPts val="0"/>
              </a:spcAft>
              <a:buNone/>
            </a:pPr>
            <a:r>
              <a:rPr lang="en"/>
              <a:t>Ghana Independence 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112835f0f7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112835f0f7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7, 2023</a:t>
            </a:r>
            <a:endParaRPr/>
          </a:p>
          <a:p>
            <a:pPr marL="0" lvl="0" indent="0" algn="l" rtl="0">
              <a:spcBef>
                <a:spcPts val="0"/>
              </a:spcBef>
              <a:spcAft>
                <a:spcPts val="0"/>
              </a:spcAft>
              <a:buNone/>
            </a:pPr>
            <a:r>
              <a:rPr lang="en"/>
              <a:t>Purim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112835f0f7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112835f0f7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8, 2021</a:t>
            </a:r>
            <a:endParaRPr/>
          </a:p>
          <a:p>
            <a:pPr marL="0" lvl="0" indent="0" algn="l" rtl="0">
              <a:spcBef>
                <a:spcPts val="0"/>
              </a:spcBef>
              <a:spcAft>
                <a:spcPts val="0"/>
              </a:spcAft>
              <a:buNone/>
            </a:pPr>
            <a:r>
              <a:rPr lang="en"/>
              <a:t>Holi</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112835f0f7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112835f0f7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112835f0f7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112835f0f7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13, 2023</a:t>
            </a:r>
            <a:endParaRPr/>
          </a:p>
          <a:p>
            <a:pPr marL="0" lvl="0" indent="0" algn="l" rtl="0">
              <a:spcBef>
                <a:spcPts val="0"/>
              </a:spcBef>
              <a:spcAft>
                <a:spcPts val="0"/>
              </a:spcAft>
              <a:buNone/>
            </a:pPr>
            <a:r>
              <a:rPr lang="en"/>
              <a:t>Canberra Day, Australia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112835f0f7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112835f0f7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14, 2023</a:t>
            </a:r>
            <a:endParaRPr/>
          </a:p>
          <a:p>
            <a:pPr marL="0" lvl="0" indent="0" algn="l" rtl="0">
              <a:spcBef>
                <a:spcPts val="0"/>
              </a:spcBef>
              <a:spcAft>
                <a:spcPts val="0"/>
              </a:spcAft>
              <a:buNone/>
            </a:pPr>
            <a:r>
              <a:rPr lang="en"/>
              <a:t>Pi Day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28704dad3c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28704dad3c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112835f0f7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112835f0f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112835f0f7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112835f0f7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112835f0f7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112835f0f7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20, 2023</a:t>
            </a:r>
            <a:endParaRPr/>
          </a:p>
          <a:p>
            <a:pPr marL="0" lvl="0" indent="0" algn="l" rtl="0">
              <a:spcBef>
                <a:spcPts val="0"/>
              </a:spcBef>
              <a:spcAft>
                <a:spcPts val="0"/>
              </a:spcAft>
              <a:buNone/>
            </a:pPr>
            <a:r>
              <a:rPr lang="en"/>
              <a:t>International Day of Happiness!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112835f0f7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112835f0f7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112835f0f7_0_3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112835f0f7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112835f0f7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112835f0f7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23, 2023</a:t>
            </a:r>
            <a:endParaRPr/>
          </a:p>
          <a:p>
            <a:pPr marL="0" lvl="0" indent="0" algn="l" rtl="0">
              <a:spcBef>
                <a:spcPts val="0"/>
              </a:spcBef>
              <a:spcAft>
                <a:spcPts val="0"/>
              </a:spcAft>
              <a:buNone/>
            </a:pPr>
            <a:r>
              <a:rPr lang="en"/>
              <a:t>Ramadan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112835f0f7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112835f0f7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112835f0f7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112835f0f7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27, 2023</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112835f0f7_0_3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112835f0f7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28, 2023</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1417e26a35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1417e26a35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1417e26a35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1417e26a3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1417e26a3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1417e26a3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www.youtube.com/watch?v=PvU40piXOt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6943775" y="112775"/>
            <a:ext cx="2064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dirty="0">
                <a:solidFill>
                  <a:srgbClr val="85200C"/>
                </a:solidFill>
              </a:rPr>
              <a:t>Would you rather …</a:t>
            </a:r>
            <a:endParaRPr sz="2920" dirty="0">
              <a:solidFill>
                <a:srgbClr val="85200C"/>
              </a:solidFill>
            </a:endParaRPr>
          </a:p>
        </p:txBody>
      </p:sp>
      <p:sp>
        <p:nvSpPr>
          <p:cNvPr id="55" name="Google Shape;55;p13"/>
          <p:cNvSpPr txBox="1">
            <a:spLocks noGrp="1"/>
          </p:cNvSpPr>
          <p:nvPr>
            <p:ph type="body" idx="1"/>
          </p:nvPr>
        </p:nvSpPr>
        <p:spPr>
          <a:xfrm>
            <a:off x="6943775" y="1348625"/>
            <a:ext cx="2064600" cy="3220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dirty="0">
                <a:solidFill>
                  <a:srgbClr val="274E13"/>
                </a:solidFill>
              </a:rPr>
              <a:t>Run the track at the high school (400 meters) twelve times</a:t>
            </a:r>
            <a:endParaRPr sz="1900" b="1" dirty="0">
              <a:solidFill>
                <a:srgbClr val="274E13"/>
              </a:solidFill>
            </a:endParaRPr>
          </a:p>
          <a:p>
            <a:pPr marL="0" lvl="0" indent="0" algn="ctr" rtl="0">
              <a:spcBef>
                <a:spcPts val="1200"/>
              </a:spcBef>
              <a:spcAft>
                <a:spcPts val="0"/>
              </a:spcAft>
              <a:buNone/>
            </a:pPr>
            <a:r>
              <a:rPr lang="en" sz="1900" b="1" dirty="0">
                <a:solidFill>
                  <a:srgbClr val="274E13"/>
                </a:solidFill>
              </a:rPr>
              <a:t>or </a:t>
            </a:r>
            <a:endParaRPr sz="1900" b="1" dirty="0">
              <a:solidFill>
                <a:srgbClr val="274E13"/>
              </a:solidFill>
            </a:endParaRPr>
          </a:p>
          <a:p>
            <a:pPr marL="0" lvl="0" indent="0" algn="ctr" rtl="0">
              <a:spcBef>
                <a:spcPts val="1200"/>
              </a:spcBef>
              <a:spcAft>
                <a:spcPts val="1200"/>
              </a:spcAft>
              <a:buNone/>
            </a:pPr>
            <a:r>
              <a:rPr lang="en" sz="1900" b="1" dirty="0">
                <a:solidFill>
                  <a:srgbClr val="274E13"/>
                </a:solidFill>
              </a:rPr>
              <a:t>run a 5K road race?</a:t>
            </a:r>
            <a:endParaRPr sz="1900" b="1" dirty="0">
              <a:solidFill>
                <a:srgbClr val="274E13"/>
              </a:solidFill>
            </a:endParaRPr>
          </a:p>
        </p:txBody>
      </p:sp>
      <p:pic>
        <p:nvPicPr>
          <p:cNvPr id="56" name="Google Shape;56;p13"/>
          <p:cNvPicPr preferRelativeResize="0"/>
          <p:nvPr/>
        </p:nvPicPr>
        <p:blipFill>
          <a:blip r:embed="rId3">
            <a:alphaModFix/>
          </a:blip>
          <a:stretch>
            <a:fillRect/>
          </a:stretch>
        </p:blipFill>
        <p:spPr>
          <a:xfrm>
            <a:off x="0" y="-35725"/>
            <a:ext cx="6857999" cy="5143500"/>
          </a:xfrm>
          <a:prstGeom prst="rect">
            <a:avLst/>
          </a:prstGeom>
          <a:noFill/>
          <a:ln>
            <a:noFill/>
          </a:ln>
        </p:spPr>
      </p:pic>
      <p:sp>
        <p:nvSpPr>
          <p:cNvPr id="57" name="Google Shape;57;p13"/>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body" idx="1"/>
          </p:nvPr>
        </p:nvSpPr>
        <p:spPr>
          <a:xfrm>
            <a:off x="311700" y="349450"/>
            <a:ext cx="4323000" cy="421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300" b="1" dirty="0">
                <a:solidFill>
                  <a:srgbClr val="0B5394"/>
                </a:solidFill>
              </a:rPr>
              <a:t>Go Blue Hens!  </a:t>
            </a:r>
            <a:endParaRPr sz="2300" b="1" dirty="0">
              <a:solidFill>
                <a:srgbClr val="0B5394"/>
              </a:solidFill>
            </a:endParaRPr>
          </a:p>
          <a:p>
            <a:pPr marL="0" lvl="0" indent="0" algn="ctr" rtl="0">
              <a:spcBef>
                <a:spcPts val="0"/>
              </a:spcBef>
              <a:spcAft>
                <a:spcPts val="0"/>
              </a:spcAft>
              <a:buClr>
                <a:schemeClr val="dk1"/>
              </a:buClr>
              <a:buSzPts val="1100"/>
              <a:buFont typeface="Arial"/>
              <a:buNone/>
            </a:pPr>
            <a:endParaRPr sz="1900" dirty="0">
              <a:solidFill>
                <a:srgbClr val="0B5394"/>
              </a:solidFill>
            </a:endParaRPr>
          </a:p>
          <a:p>
            <a:pPr marL="0" lvl="0" indent="0" algn="ctr" rtl="0">
              <a:spcBef>
                <a:spcPts val="0"/>
              </a:spcBef>
              <a:spcAft>
                <a:spcPts val="0"/>
              </a:spcAft>
              <a:buClr>
                <a:schemeClr val="dk1"/>
              </a:buClr>
              <a:buSzPts val="1100"/>
              <a:buFont typeface="Arial"/>
              <a:buNone/>
            </a:pPr>
            <a:r>
              <a:rPr lang="en" sz="1900" dirty="0">
                <a:solidFill>
                  <a:srgbClr val="0B5394"/>
                </a:solidFill>
              </a:rPr>
              <a:t>Estimate the height of the University of Delaware Blue Hen.</a:t>
            </a:r>
            <a:endParaRPr sz="1900" dirty="0">
              <a:solidFill>
                <a:srgbClr val="0B5394"/>
              </a:solidFill>
            </a:endParaRPr>
          </a:p>
          <a:p>
            <a:pPr marL="0" lvl="0" indent="0" algn="ctr" rtl="0">
              <a:spcBef>
                <a:spcPts val="0"/>
              </a:spcBef>
              <a:spcAft>
                <a:spcPts val="0"/>
              </a:spcAft>
              <a:buClr>
                <a:schemeClr val="dk1"/>
              </a:buClr>
              <a:buSzPts val="1100"/>
              <a:buFont typeface="Arial"/>
              <a:buNone/>
            </a:pPr>
            <a:endParaRPr sz="1100" dirty="0">
              <a:solidFill>
                <a:srgbClr val="0B5394"/>
              </a:solidFill>
            </a:endParaRPr>
          </a:p>
          <a:p>
            <a:pPr marL="0" lvl="0" indent="0" algn="ctr" rtl="0">
              <a:spcBef>
                <a:spcPts val="0"/>
              </a:spcBef>
              <a:spcAft>
                <a:spcPts val="0"/>
              </a:spcAft>
              <a:buNone/>
            </a:pPr>
            <a:r>
              <a:rPr lang="en" sz="1900" dirty="0">
                <a:solidFill>
                  <a:srgbClr val="0B5394"/>
                </a:solidFill>
              </a:rPr>
              <a:t>Mark (in the blue shirt) </a:t>
            </a:r>
            <a:endParaRPr sz="1900" dirty="0">
              <a:solidFill>
                <a:srgbClr val="0B5394"/>
              </a:solidFill>
            </a:endParaRPr>
          </a:p>
          <a:p>
            <a:pPr marL="0" lvl="0" indent="0" algn="ctr" rtl="0">
              <a:spcBef>
                <a:spcPts val="0"/>
              </a:spcBef>
              <a:spcAft>
                <a:spcPts val="0"/>
              </a:spcAft>
              <a:buClr>
                <a:schemeClr val="dk1"/>
              </a:buClr>
              <a:buSzPts val="1100"/>
              <a:buFont typeface="Arial"/>
              <a:buNone/>
            </a:pPr>
            <a:r>
              <a:rPr lang="en" sz="1900" dirty="0">
                <a:solidFill>
                  <a:srgbClr val="0B5394"/>
                </a:solidFill>
              </a:rPr>
              <a:t>is about 6 feet tall.</a:t>
            </a:r>
            <a:endParaRPr sz="1900" dirty="0">
              <a:solidFill>
                <a:srgbClr val="0B5394"/>
              </a:solidFill>
            </a:endParaRPr>
          </a:p>
          <a:p>
            <a:pPr marL="0" lvl="0" indent="0" algn="ctr" rtl="0">
              <a:spcBef>
                <a:spcPts val="0"/>
              </a:spcBef>
              <a:spcAft>
                <a:spcPts val="0"/>
              </a:spcAft>
              <a:buClr>
                <a:schemeClr val="dk1"/>
              </a:buClr>
              <a:buSzPts val="1100"/>
              <a:buFont typeface="Arial"/>
              <a:buNone/>
            </a:pPr>
            <a:endParaRPr sz="1100" dirty="0">
              <a:solidFill>
                <a:srgbClr val="0B5394"/>
              </a:solidFill>
            </a:endParaRPr>
          </a:p>
          <a:p>
            <a:pPr marL="0" lvl="0" indent="0" algn="ctr" rtl="0">
              <a:spcBef>
                <a:spcPts val="0"/>
              </a:spcBef>
              <a:spcAft>
                <a:spcPts val="0"/>
              </a:spcAft>
              <a:buClr>
                <a:schemeClr val="dk1"/>
              </a:buClr>
              <a:buSzPts val="1100"/>
              <a:buFont typeface="Arial"/>
              <a:buNone/>
            </a:pPr>
            <a:r>
              <a:rPr lang="en" sz="1900" dirty="0">
                <a:solidFill>
                  <a:srgbClr val="0B5394"/>
                </a:solidFill>
              </a:rPr>
              <a:t>What is a too low estimate?</a:t>
            </a:r>
            <a:br>
              <a:rPr lang="en" sz="1900" dirty="0">
                <a:solidFill>
                  <a:srgbClr val="0B5394"/>
                </a:solidFill>
              </a:rPr>
            </a:br>
            <a:br>
              <a:rPr lang="en" sz="1900" dirty="0">
                <a:solidFill>
                  <a:srgbClr val="0B5394"/>
                </a:solidFill>
              </a:rPr>
            </a:br>
            <a:r>
              <a:rPr lang="en" sz="1900" dirty="0">
                <a:solidFill>
                  <a:srgbClr val="0B5394"/>
                </a:solidFill>
              </a:rPr>
              <a:t>What is a too high estimate?</a:t>
            </a:r>
            <a:endParaRPr sz="1900" dirty="0">
              <a:solidFill>
                <a:srgbClr val="0B5394"/>
              </a:solidFill>
            </a:endParaRPr>
          </a:p>
          <a:p>
            <a:pPr marL="0" lvl="0" indent="0" algn="ctr" rtl="0">
              <a:spcBef>
                <a:spcPts val="0"/>
              </a:spcBef>
              <a:spcAft>
                <a:spcPts val="0"/>
              </a:spcAft>
              <a:buClr>
                <a:schemeClr val="dk1"/>
              </a:buClr>
              <a:buSzPts val="1100"/>
              <a:buFont typeface="Arial"/>
              <a:buNone/>
            </a:pPr>
            <a:endParaRPr sz="1100" dirty="0">
              <a:solidFill>
                <a:srgbClr val="0B5394"/>
              </a:solidFill>
            </a:endParaRPr>
          </a:p>
          <a:p>
            <a:pPr marL="0" lvl="0" indent="0" algn="ctr" rtl="0">
              <a:spcBef>
                <a:spcPts val="0"/>
              </a:spcBef>
              <a:spcAft>
                <a:spcPts val="0"/>
              </a:spcAft>
              <a:buClr>
                <a:schemeClr val="dk1"/>
              </a:buClr>
              <a:buSzPts val="1100"/>
              <a:buFont typeface="Arial"/>
              <a:buNone/>
            </a:pPr>
            <a:r>
              <a:rPr lang="en" sz="1900" dirty="0">
                <a:solidFill>
                  <a:srgbClr val="0B5394"/>
                </a:solidFill>
              </a:rPr>
              <a:t>How many feet? How many inches?</a:t>
            </a:r>
            <a:endParaRPr sz="1900" dirty="0">
              <a:solidFill>
                <a:srgbClr val="0B5394"/>
              </a:solidFill>
            </a:endParaRPr>
          </a:p>
          <a:p>
            <a:pPr marL="0" lvl="0" indent="0" algn="l" rtl="0">
              <a:spcBef>
                <a:spcPts val="0"/>
              </a:spcBef>
              <a:spcAft>
                <a:spcPts val="1200"/>
              </a:spcAft>
              <a:buNone/>
            </a:pPr>
            <a:endParaRPr dirty="0"/>
          </a:p>
        </p:txBody>
      </p:sp>
      <p:pic>
        <p:nvPicPr>
          <p:cNvPr id="63" name="Google Shape;63;p14"/>
          <p:cNvPicPr preferRelativeResize="0"/>
          <p:nvPr/>
        </p:nvPicPr>
        <p:blipFill>
          <a:blip r:embed="rId3">
            <a:alphaModFix/>
          </a:blip>
          <a:stretch>
            <a:fillRect/>
          </a:stretch>
        </p:blipFill>
        <p:spPr>
          <a:xfrm>
            <a:off x="5020125" y="77550"/>
            <a:ext cx="4033175" cy="4988400"/>
          </a:xfrm>
          <a:prstGeom prst="rect">
            <a:avLst/>
          </a:prstGeom>
          <a:noFill/>
          <a:ln>
            <a:noFill/>
          </a:ln>
        </p:spPr>
      </p:pic>
      <p:sp>
        <p:nvSpPr>
          <p:cNvPr id="64" name="Google Shape;64;p14"/>
          <p:cNvSpPr txBox="1"/>
          <p:nvPr/>
        </p:nvSpPr>
        <p:spPr>
          <a:xfrm>
            <a:off x="0" y="4804800"/>
            <a:ext cx="82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fade">
                                      <p:cBhvr>
                                        <p:cTn id="7" dur="1000"/>
                                        <p:tgtEl>
                                          <p:spTgt spid="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xEl>
                                              <p:pRg st="1" end="1"/>
                                            </p:txEl>
                                          </p:spTgt>
                                        </p:tgtEl>
                                        <p:attrNameLst>
                                          <p:attrName>style.visibility</p:attrName>
                                        </p:attrNameLst>
                                      </p:cBhvr>
                                      <p:to>
                                        <p:strVal val="visible"/>
                                      </p:to>
                                    </p:set>
                                    <p:animEffect transition="in" filter="fade">
                                      <p:cBhvr>
                                        <p:cTn id="12" dur="1000"/>
                                        <p:tgtEl>
                                          <p:spTgt spid="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xEl>
                                              <p:pRg st="2" end="2"/>
                                            </p:txEl>
                                          </p:spTgt>
                                        </p:tgtEl>
                                        <p:attrNameLst>
                                          <p:attrName>style.visibility</p:attrName>
                                        </p:attrNameLst>
                                      </p:cBhvr>
                                      <p:to>
                                        <p:strVal val="visible"/>
                                      </p:to>
                                    </p:set>
                                    <p:animEffect transition="in" filter="fade">
                                      <p:cBhvr>
                                        <p:cTn id="17" dur="1000"/>
                                        <p:tgtEl>
                                          <p:spTgt spid="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
                                            <p:txEl>
                                              <p:pRg st="3" end="3"/>
                                            </p:txEl>
                                          </p:spTgt>
                                        </p:tgtEl>
                                        <p:attrNameLst>
                                          <p:attrName>style.visibility</p:attrName>
                                        </p:attrNameLst>
                                      </p:cBhvr>
                                      <p:to>
                                        <p:strVal val="visible"/>
                                      </p:to>
                                    </p:set>
                                    <p:animEffect transition="in" filter="fade">
                                      <p:cBhvr>
                                        <p:cTn id="22" dur="1000"/>
                                        <p:tgtEl>
                                          <p:spTgt spid="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
                                            <p:txEl>
                                              <p:pRg st="4" end="4"/>
                                            </p:txEl>
                                          </p:spTgt>
                                        </p:tgtEl>
                                        <p:attrNameLst>
                                          <p:attrName>style.visibility</p:attrName>
                                        </p:attrNameLst>
                                      </p:cBhvr>
                                      <p:to>
                                        <p:strVal val="visible"/>
                                      </p:to>
                                    </p:set>
                                    <p:animEffect transition="in" filter="fade">
                                      <p:cBhvr>
                                        <p:cTn id="27" dur="1000"/>
                                        <p:tgtEl>
                                          <p:spTgt spid="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2">
                                            <p:txEl>
                                              <p:pRg st="5" end="5"/>
                                            </p:txEl>
                                          </p:spTgt>
                                        </p:tgtEl>
                                        <p:attrNameLst>
                                          <p:attrName>style.visibility</p:attrName>
                                        </p:attrNameLst>
                                      </p:cBhvr>
                                      <p:to>
                                        <p:strVal val="visible"/>
                                      </p:to>
                                    </p:set>
                                    <p:animEffect transition="in" filter="fade">
                                      <p:cBhvr>
                                        <p:cTn id="32" dur="1000"/>
                                        <p:tgtEl>
                                          <p:spTgt spid="6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2">
                                            <p:txEl>
                                              <p:pRg st="6" end="6"/>
                                            </p:txEl>
                                          </p:spTgt>
                                        </p:tgtEl>
                                        <p:attrNameLst>
                                          <p:attrName>style.visibility</p:attrName>
                                        </p:attrNameLst>
                                      </p:cBhvr>
                                      <p:to>
                                        <p:strVal val="visible"/>
                                      </p:to>
                                    </p:set>
                                    <p:animEffect transition="in" filter="fade">
                                      <p:cBhvr>
                                        <p:cTn id="37" dur="1000"/>
                                        <p:tgtEl>
                                          <p:spTgt spid="6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2">
                                            <p:txEl>
                                              <p:pRg st="7" end="7"/>
                                            </p:txEl>
                                          </p:spTgt>
                                        </p:tgtEl>
                                        <p:attrNameLst>
                                          <p:attrName>style.visibility</p:attrName>
                                        </p:attrNameLst>
                                      </p:cBhvr>
                                      <p:to>
                                        <p:strVal val="visible"/>
                                      </p:to>
                                    </p:set>
                                    <p:animEffect transition="in" filter="fade">
                                      <p:cBhvr>
                                        <p:cTn id="42" dur="1000"/>
                                        <p:tgtEl>
                                          <p:spTgt spid="6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2">
                                            <p:txEl>
                                              <p:pRg st="8" end="8"/>
                                            </p:txEl>
                                          </p:spTgt>
                                        </p:tgtEl>
                                        <p:attrNameLst>
                                          <p:attrName>style.visibility</p:attrName>
                                        </p:attrNameLst>
                                      </p:cBhvr>
                                      <p:to>
                                        <p:strVal val="visible"/>
                                      </p:to>
                                    </p:set>
                                    <p:animEffect transition="in" filter="fade">
                                      <p:cBhvr>
                                        <p:cTn id="47" dur="1000"/>
                                        <p:tgtEl>
                                          <p:spTgt spid="6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2">
                                            <p:txEl>
                                              <p:pRg st="9" end="9"/>
                                            </p:txEl>
                                          </p:spTgt>
                                        </p:tgtEl>
                                        <p:attrNameLst>
                                          <p:attrName>style.visibility</p:attrName>
                                        </p:attrNameLst>
                                      </p:cBhvr>
                                      <p:to>
                                        <p:strVal val="visible"/>
                                      </p:to>
                                    </p:set>
                                    <p:animEffect transition="in" filter="fade">
                                      <p:cBhvr>
                                        <p:cTn id="52" dur="1000"/>
                                        <p:tgtEl>
                                          <p:spTgt spid="6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2">
                                            <p:txEl>
                                              <p:pRg st="10" end="10"/>
                                            </p:txEl>
                                          </p:spTgt>
                                        </p:tgtEl>
                                        <p:attrNameLst>
                                          <p:attrName>style.visibility</p:attrName>
                                        </p:attrNameLst>
                                      </p:cBhvr>
                                      <p:to>
                                        <p:strVal val="visible"/>
                                      </p:to>
                                    </p:set>
                                    <p:animEffect transition="in" filter="fade">
                                      <p:cBhvr>
                                        <p:cTn id="57" dur="1000"/>
                                        <p:tgtEl>
                                          <p:spTgt spid="6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57150" y="80700"/>
            <a:ext cx="6565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solidFill>
                  <a:schemeClr val="accent1"/>
                </a:solidFill>
              </a:rPr>
              <a:t>March is Dolphin Awareness Month!</a:t>
            </a:r>
            <a:endParaRPr sz="2920">
              <a:solidFill>
                <a:schemeClr val="accent1"/>
              </a:solidFill>
            </a:endParaRPr>
          </a:p>
        </p:txBody>
      </p:sp>
      <p:sp>
        <p:nvSpPr>
          <p:cNvPr id="70" name="Google Shape;70;p15"/>
          <p:cNvSpPr txBox="1">
            <a:spLocks noGrp="1"/>
          </p:cNvSpPr>
          <p:nvPr>
            <p:ph type="body" idx="1"/>
          </p:nvPr>
        </p:nvSpPr>
        <p:spPr>
          <a:xfrm>
            <a:off x="6686600" y="848575"/>
            <a:ext cx="2357400" cy="3720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dirty="0">
                <a:solidFill>
                  <a:schemeClr val="accent1"/>
                </a:solidFill>
              </a:rPr>
              <a:t>An average adult bottlenose dolphin weighs between 150-200 kg.</a:t>
            </a:r>
            <a:endParaRPr sz="1900" b="1" dirty="0">
              <a:solidFill>
                <a:schemeClr val="accent1"/>
              </a:solidFill>
            </a:endParaRPr>
          </a:p>
          <a:p>
            <a:pPr marL="0" lvl="0" indent="0" algn="ctr" rtl="0">
              <a:spcBef>
                <a:spcPts val="1200"/>
              </a:spcBef>
              <a:spcAft>
                <a:spcPts val="0"/>
              </a:spcAft>
              <a:buNone/>
            </a:pPr>
            <a:r>
              <a:rPr lang="en" sz="1900" b="1" dirty="0">
                <a:solidFill>
                  <a:schemeClr val="accent1"/>
                </a:solidFill>
              </a:rPr>
              <a:t>Together these four dolphins weigh 725 kg.</a:t>
            </a:r>
            <a:endParaRPr sz="1900" b="1" dirty="0">
              <a:solidFill>
                <a:schemeClr val="accent1"/>
              </a:solidFill>
            </a:endParaRPr>
          </a:p>
          <a:p>
            <a:pPr marL="0" lvl="0" indent="0" algn="ctr" rtl="0">
              <a:spcBef>
                <a:spcPts val="1200"/>
              </a:spcBef>
              <a:spcAft>
                <a:spcPts val="1200"/>
              </a:spcAft>
              <a:buNone/>
            </a:pPr>
            <a:r>
              <a:rPr lang="en" sz="1900" b="1" dirty="0">
                <a:solidFill>
                  <a:schemeClr val="accent1"/>
                </a:solidFill>
              </a:rPr>
              <a:t>What is possible?</a:t>
            </a:r>
            <a:endParaRPr sz="1900" b="1" dirty="0">
              <a:solidFill>
                <a:schemeClr val="accent1"/>
              </a:solidFill>
            </a:endParaRPr>
          </a:p>
        </p:txBody>
      </p:sp>
      <p:pic>
        <p:nvPicPr>
          <p:cNvPr id="71" name="Google Shape;71;p15"/>
          <p:cNvPicPr preferRelativeResize="0"/>
          <p:nvPr/>
        </p:nvPicPr>
        <p:blipFill>
          <a:blip r:embed="rId3">
            <a:alphaModFix/>
          </a:blip>
          <a:stretch>
            <a:fillRect/>
          </a:stretch>
        </p:blipFill>
        <p:spPr>
          <a:xfrm>
            <a:off x="57150" y="707175"/>
            <a:ext cx="6565151" cy="4376775"/>
          </a:xfrm>
          <a:prstGeom prst="rect">
            <a:avLst/>
          </a:prstGeom>
          <a:noFill/>
          <a:ln>
            <a:noFill/>
          </a:ln>
        </p:spPr>
      </p:pic>
      <p:sp>
        <p:nvSpPr>
          <p:cNvPr id="72" name="Google Shape;72;p15"/>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1000"/>
                                        <p:tgtEl>
                                          <p:spTgt spid="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xEl>
                                              <p:pRg st="1" end="1"/>
                                            </p:txEl>
                                          </p:spTgt>
                                        </p:tgtEl>
                                        <p:attrNameLst>
                                          <p:attrName>style.visibility</p:attrName>
                                        </p:attrNameLst>
                                      </p:cBhvr>
                                      <p:to>
                                        <p:strVal val="visible"/>
                                      </p:to>
                                    </p:set>
                                    <p:animEffect transition="in" filter="fade">
                                      <p:cBhvr>
                                        <p:cTn id="12" dur="1000"/>
                                        <p:tgtEl>
                                          <p:spTgt spid="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animEffect transition="in" filter="fade">
                                      <p:cBhvr>
                                        <p:cTn id="17" dur="1000"/>
                                        <p:tgtEl>
                                          <p:spTgt spid="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92900" y="134200"/>
            <a:ext cx="2114400" cy="88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a:solidFill>
                  <a:srgbClr val="38761D"/>
                </a:solidFill>
              </a:rPr>
              <a:t>March is also National Veggie Month!</a:t>
            </a:r>
            <a:endParaRPr sz="2320">
              <a:solidFill>
                <a:srgbClr val="38761D"/>
              </a:solidFill>
            </a:endParaRPr>
          </a:p>
        </p:txBody>
      </p:sp>
      <p:sp>
        <p:nvSpPr>
          <p:cNvPr id="78" name="Google Shape;78;p16"/>
          <p:cNvSpPr txBox="1">
            <a:spLocks noGrp="1"/>
          </p:cNvSpPr>
          <p:nvPr>
            <p:ph type="body" idx="1"/>
          </p:nvPr>
        </p:nvSpPr>
        <p:spPr>
          <a:xfrm>
            <a:off x="92900" y="1705825"/>
            <a:ext cx="2079000" cy="2862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dirty="0">
                <a:solidFill>
                  <a:srgbClr val="38761D"/>
                </a:solidFill>
              </a:rPr>
              <a:t>Where do we see fractions in this photo?</a:t>
            </a:r>
            <a:endParaRPr sz="1900" dirty="0">
              <a:solidFill>
                <a:srgbClr val="38761D"/>
              </a:solidFill>
            </a:endParaRPr>
          </a:p>
          <a:p>
            <a:pPr marL="0" lvl="0" indent="0" algn="ctr" rtl="0">
              <a:spcBef>
                <a:spcPts val="1200"/>
              </a:spcBef>
              <a:spcAft>
                <a:spcPts val="1200"/>
              </a:spcAft>
              <a:buNone/>
            </a:pPr>
            <a:r>
              <a:rPr lang="en" sz="1900" dirty="0">
                <a:solidFill>
                  <a:srgbClr val="38761D"/>
                </a:solidFill>
              </a:rPr>
              <a:t>Estimate the areas of the fractional parts!</a:t>
            </a:r>
            <a:endParaRPr sz="1900" dirty="0">
              <a:solidFill>
                <a:srgbClr val="38761D"/>
              </a:solidFill>
            </a:endParaRPr>
          </a:p>
        </p:txBody>
      </p:sp>
      <p:pic>
        <p:nvPicPr>
          <p:cNvPr id="79" name="Google Shape;79;p16"/>
          <p:cNvPicPr preferRelativeResize="0"/>
          <p:nvPr/>
        </p:nvPicPr>
        <p:blipFill>
          <a:blip r:embed="rId3">
            <a:alphaModFix/>
          </a:blip>
          <a:stretch>
            <a:fillRect/>
          </a:stretch>
        </p:blipFill>
        <p:spPr>
          <a:xfrm>
            <a:off x="2269342" y="0"/>
            <a:ext cx="6874665" cy="5143499"/>
          </a:xfrm>
          <a:prstGeom prst="rect">
            <a:avLst/>
          </a:prstGeom>
          <a:noFill/>
          <a:ln>
            <a:noFill/>
          </a:ln>
        </p:spPr>
      </p:pic>
      <p:sp>
        <p:nvSpPr>
          <p:cNvPr id="80" name="Google Shape;80;p1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fade">
                                      <p:cBhvr>
                                        <p:cTn id="7" dur="1000"/>
                                        <p:tgtEl>
                                          <p:spTgt spid="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
                                            <p:txEl>
                                              <p:pRg st="1" end="1"/>
                                            </p:txEl>
                                          </p:spTgt>
                                        </p:tgtEl>
                                        <p:attrNameLst>
                                          <p:attrName>style.visibility</p:attrName>
                                        </p:attrNameLst>
                                      </p:cBhvr>
                                      <p:to>
                                        <p:strVal val="visible"/>
                                      </p:to>
                                    </p:set>
                                    <p:animEffect transition="in" filter="fade">
                                      <p:cBhvr>
                                        <p:cTn id="12" dur="1000"/>
                                        <p:tgtEl>
                                          <p:spTgt spid="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232013" y="173550"/>
            <a:ext cx="5936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Today is National Anthem Day!</a:t>
            </a:r>
            <a:endParaRPr sz="2920" b="1">
              <a:solidFill>
                <a:srgbClr val="CC0000"/>
              </a:solidFill>
            </a:endParaRPr>
          </a:p>
        </p:txBody>
      </p:sp>
      <p:sp>
        <p:nvSpPr>
          <p:cNvPr id="86" name="Google Shape;86;p17"/>
          <p:cNvSpPr txBox="1">
            <a:spLocks noGrp="1"/>
          </p:cNvSpPr>
          <p:nvPr>
            <p:ph type="body" idx="1"/>
          </p:nvPr>
        </p:nvSpPr>
        <p:spPr>
          <a:xfrm>
            <a:off x="6243675" y="612825"/>
            <a:ext cx="2835900" cy="434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solidFill>
                  <a:srgbClr val="1C4587"/>
                </a:solidFill>
              </a:rPr>
              <a:t>The Star Spangled Banner was written by Francis Scott Key During the War of 1812 on September 13, 1814.</a:t>
            </a:r>
            <a:endParaRPr sz="1100" dirty="0">
              <a:solidFill>
                <a:srgbClr val="1C4587"/>
              </a:solidFill>
            </a:endParaRPr>
          </a:p>
          <a:p>
            <a:pPr marL="0" lvl="0" indent="0" algn="ctr" rtl="0">
              <a:spcBef>
                <a:spcPts val="1200"/>
              </a:spcBef>
              <a:spcAft>
                <a:spcPts val="0"/>
              </a:spcAft>
              <a:buNone/>
            </a:pPr>
            <a:r>
              <a:rPr lang="en" sz="1100" dirty="0">
                <a:solidFill>
                  <a:srgbClr val="1C4587"/>
                </a:solidFill>
              </a:rPr>
              <a:t>How long ago was that?</a:t>
            </a:r>
            <a:endParaRPr sz="1100" dirty="0">
              <a:solidFill>
                <a:srgbClr val="1C4587"/>
              </a:solidFill>
            </a:endParaRPr>
          </a:p>
          <a:p>
            <a:pPr marL="0" lvl="0" indent="0" algn="ctr" rtl="0">
              <a:spcBef>
                <a:spcPts val="1200"/>
              </a:spcBef>
              <a:spcAft>
                <a:spcPts val="0"/>
              </a:spcAft>
              <a:buNone/>
            </a:pPr>
            <a:r>
              <a:rPr lang="en" sz="1100" dirty="0">
                <a:solidFill>
                  <a:srgbClr val="1C4587"/>
                </a:solidFill>
                <a:highlight>
                  <a:srgbClr val="FFFFFF"/>
                </a:highlight>
              </a:rPr>
              <a:t>The first documented time the Star Spangled Banner was played at the beginning of a sporting event was during a Civil War era baseball game in 1862.</a:t>
            </a:r>
            <a:endParaRPr sz="1100" dirty="0">
              <a:solidFill>
                <a:srgbClr val="1C4587"/>
              </a:solidFill>
              <a:highlight>
                <a:srgbClr val="FFFFFF"/>
              </a:highlight>
            </a:endParaRPr>
          </a:p>
          <a:p>
            <a:pPr marL="0" lvl="0" indent="0" algn="ctr" rtl="0">
              <a:spcBef>
                <a:spcPts val="1200"/>
              </a:spcBef>
              <a:spcAft>
                <a:spcPts val="0"/>
              </a:spcAft>
              <a:buNone/>
            </a:pPr>
            <a:r>
              <a:rPr lang="en" sz="1100" dirty="0">
                <a:solidFill>
                  <a:srgbClr val="1C4587"/>
                </a:solidFill>
                <a:highlight>
                  <a:srgbClr val="FFFFFF"/>
                </a:highlight>
              </a:rPr>
              <a:t>How long ago was that?</a:t>
            </a:r>
            <a:endParaRPr sz="1100" dirty="0">
              <a:solidFill>
                <a:srgbClr val="1C4587"/>
              </a:solidFill>
              <a:highlight>
                <a:srgbClr val="FFFFFF"/>
              </a:highlight>
            </a:endParaRPr>
          </a:p>
          <a:p>
            <a:pPr marL="0" lvl="0" indent="0" algn="ctr" rtl="0">
              <a:spcBef>
                <a:spcPts val="1200"/>
              </a:spcBef>
              <a:spcAft>
                <a:spcPts val="0"/>
              </a:spcAft>
              <a:buNone/>
            </a:pPr>
            <a:r>
              <a:rPr lang="en" sz="1100" dirty="0">
                <a:solidFill>
                  <a:srgbClr val="1C4587"/>
                </a:solidFill>
                <a:highlight>
                  <a:srgbClr val="FFFFFF"/>
                </a:highlight>
              </a:rPr>
              <a:t>The tradition of playing the Star Spangled Banner at sporting events became popular at the 1918 World Series.</a:t>
            </a:r>
            <a:endParaRPr sz="1100" dirty="0">
              <a:solidFill>
                <a:srgbClr val="1C4587"/>
              </a:solidFill>
              <a:highlight>
                <a:srgbClr val="FFFFFF"/>
              </a:highlight>
            </a:endParaRPr>
          </a:p>
          <a:p>
            <a:pPr marL="0" lvl="0" indent="0" algn="ctr" rtl="0">
              <a:spcBef>
                <a:spcPts val="1200"/>
              </a:spcBef>
              <a:spcAft>
                <a:spcPts val="0"/>
              </a:spcAft>
              <a:buNone/>
            </a:pPr>
            <a:r>
              <a:rPr lang="en" sz="1100" dirty="0">
                <a:solidFill>
                  <a:srgbClr val="1C4587"/>
                </a:solidFill>
                <a:highlight>
                  <a:srgbClr val="FFFFFF"/>
                </a:highlight>
              </a:rPr>
              <a:t>How long ago was that?</a:t>
            </a:r>
            <a:endParaRPr sz="1100" dirty="0">
              <a:solidFill>
                <a:srgbClr val="1C4587"/>
              </a:solidFill>
              <a:highlight>
                <a:srgbClr val="FFFFFF"/>
              </a:highlight>
            </a:endParaRPr>
          </a:p>
          <a:p>
            <a:pPr marL="0" lvl="0" indent="0" algn="ctr" rtl="0">
              <a:spcBef>
                <a:spcPts val="1200"/>
              </a:spcBef>
              <a:spcAft>
                <a:spcPts val="0"/>
              </a:spcAft>
              <a:buNone/>
            </a:pPr>
            <a:r>
              <a:rPr lang="en" sz="1100" dirty="0">
                <a:solidFill>
                  <a:srgbClr val="1C4587"/>
                </a:solidFill>
                <a:highlight>
                  <a:srgbClr val="FFFFFF"/>
                </a:highlight>
              </a:rPr>
              <a:t>That was 13 years before it officially became our country’s national anthem. </a:t>
            </a:r>
            <a:endParaRPr sz="1100" dirty="0">
              <a:solidFill>
                <a:srgbClr val="1C4587"/>
              </a:solidFill>
              <a:highlight>
                <a:srgbClr val="FFFFFF"/>
              </a:highlight>
            </a:endParaRPr>
          </a:p>
          <a:p>
            <a:pPr marL="0" lvl="0" indent="0" algn="ctr" rtl="0">
              <a:spcBef>
                <a:spcPts val="1200"/>
              </a:spcBef>
              <a:spcAft>
                <a:spcPts val="0"/>
              </a:spcAft>
              <a:buNone/>
            </a:pPr>
            <a:r>
              <a:rPr lang="en" sz="1100" dirty="0">
                <a:solidFill>
                  <a:srgbClr val="1C4587"/>
                </a:solidFill>
                <a:highlight>
                  <a:srgbClr val="FFFFFF"/>
                </a:highlight>
              </a:rPr>
              <a:t>When did the Star Spangled Banner officially become our national anthem?</a:t>
            </a:r>
            <a:endParaRPr sz="1100" dirty="0">
              <a:solidFill>
                <a:srgbClr val="1C4587"/>
              </a:solidFill>
              <a:highlight>
                <a:srgbClr val="FFFFFF"/>
              </a:highlight>
            </a:endParaRPr>
          </a:p>
          <a:p>
            <a:pPr marL="0" lvl="0" indent="0" algn="l" rtl="0">
              <a:spcBef>
                <a:spcPts val="1200"/>
              </a:spcBef>
              <a:spcAft>
                <a:spcPts val="1200"/>
              </a:spcAft>
              <a:buNone/>
            </a:pPr>
            <a:endParaRPr sz="1200" dirty="0">
              <a:solidFill>
                <a:schemeClr val="dk1"/>
              </a:solidFill>
              <a:highlight>
                <a:srgbClr val="FFFFFF"/>
              </a:highlight>
              <a:latin typeface="Open Sans"/>
              <a:ea typeface="Open Sans"/>
              <a:cs typeface="Open Sans"/>
              <a:sym typeface="Open Sans"/>
            </a:endParaRPr>
          </a:p>
        </p:txBody>
      </p:sp>
      <p:pic>
        <p:nvPicPr>
          <p:cNvPr id="87" name="Google Shape;87;p17"/>
          <p:cNvPicPr preferRelativeResize="0"/>
          <p:nvPr/>
        </p:nvPicPr>
        <p:blipFill>
          <a:blip r:embed="rId3">
            <a:alphaModFix/>
          </a:blip>
          <a:stretch>
            <a:fillRect/>
          </a:stretch>
        </p:blipFill>
        <p:spPr>
          <a:xfrm>
            <a:off x="72800" y="927150"/>
            <a:ext cx="6095924" cy="4063949"/>
          </a:xfrm>
          <a:prstGeom prst="rect">
            <a:avLst/>
          </a:prstGeom>
          <a:noFill/>
          <a:ln>
            <a:noFill/>
          </a:ln>
        </p:spPr>
      </p:pic>
      <p:sp>
        <p:nvSpPr>
          <p:cNvPr id="88" name="Google Shape;88;p17"/>
          <p:cNvSpPr txBox="1"/>
          <p:nvPr/>
        </p:nvSpPr>
        <p:spPr>
          <a:xfrm>
            <a:off x="72800" y="46524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4.OA.A3</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1" end="1"/>
                                            </p:txEl>
                                          </p:spTgt>
                                        </p:tgtEl>
                                        <p:attrNameLst>
                                          <p:attrName>style.visibility</p:attrName>
                                        </p:attrNameLst>
                                      </p:cBhvr>
                                      <p:to>
                                        <p:strVal val="visible"/>
                                      </p:to>
                                    </p:set>
                                    <p:animEffect transition="in" filter="fade">
                                      <p:cBhvr>
                                        <p:cTn id="12" dur="1000"/>
                                        <p:tgtEl>
                                          <p:spTgt spid="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2" end="2"/>
                                            </p:txEl>
                                          </p:spTgt>
                                        </p:tgtEl>
                                        <p:attrNameLst>
                                          <p:attrName>style.visibility</p:attrName>
                                        </p:attrNameLst>
                                      </p:cBhvr>
                                      <p:to>
                                        <p:strVal val="visible"/>
                                      </p:to>
                                    </p:set>
                                    <p:animEffect transition="in" filter="fade">
                                      <p:cBhvr>
                                        <p:cTn id="17" dur="1000"/>
                                        <p:tgtEl>
                                          <p:spTgt spid="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3" end="3"/>
                                            </p:txEl>
                                          </p:spTgt>
                                        </p:tgtEl>
                                        <p:attrNameLst>
                                          <p:attrName>style.visibility</p:attrName>
                                        </p:attrNameLst>
                                      </p:cBhvr>
                                      <p:to>
                                        <p:strVal val="visible"/>
                                      </p:to>
                                    </p:set>
                                    <p:animEffect transition="in" filter="fade">
                                      <p:cBhvr>
                                        <p:cTn id="22" dur="1000"/>
                                        <p:tgtEl>
                                          <p:spTgt spid="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6">
                                            <p:txEl>
                                              <p:pRg st="4" end="4"/>
                                            </p:txEl>
                                          </p:spTgt>
                                        </p:tgtEl>
                                        <p:attrNameLst>
                                          <p:attrName>style.visibility</p:attrName>
                                        </p:attrNameLst>
                                      </p:cBhvr>
                                      <p:to>
                                        <p:strVal val="visible"/>
                                      </p:to>
                                    </p:set>
                                    <p:animEffect transition="in" filter="fade">
                                      <p:cBhvr>
                                        <p:cTn id="27" dur="1000"/>
                                        <p:tgtEl>
                                          <p:spTgt spid="8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
                                            <p:txEl>
                                              <p:pRg st="5" end="5"/>
                                            </p:txEl>
                                          </p:spTgt>
                                        </p:tgtEl>
                                        <p:attrNameLst>
                                          <p:attrName>style.visibility</p:attrName>
                                        </p:attrNameLst>
                                      </p:cBhvr>
                                      <p:to>
                                        <p:strVal val="visible"/>
                                      </p:to>
                                    </p:set>
                                    <p:animEffect transition="in" filter="fade">
                                      <p:cBhvr>
                                        <p:cTn id="32" dur="1000"/>
                                        <p:tgtEl>
                                          <p:spTgt spid="8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6">
                                            <p:txEl>
                                              <p:pRg st="6" end="6"/>
                                            </p:txEl>
                                          </p:spTgt>
                                        </p:tgtEl>
                                        <p:attrNameLst>
                                          <p:attrName>style.visibility</p:attrName>
                                        </p:attrNameLst>
                                      </p:cBhvr>
                                      <p:to>
                                        <p:strVal val="visible"/>
                                      </p:to>
                                    </p:set>
                                    <p:animEffect transition="in" filter="fade">
                                      <p:cBhvr>
                                        <p:cTn id="37" dur="1000"/>
                                        <p:tgtEl>
                                          <p:spTgt spid="8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6">
                                            <p:txEl>
                                              <p:pRg st="7" end="7"/>
                                            </p:txEl>
                                          </p:spTgt>
                                        </p:tgtEl>
                                        <p:attrNameLst>
                                          <p:attrName>style.visibility</p:attrName>
                                        </p:attrNameLst>
                                      </p:cBhvr>
                                      <p:to>
                                        <p:strVal val="visible"/>
                                      </p:to>
                                    </p:set>
                                    <p:animEffect transition="in" filter="fade">
                                      <p:cBhvr>
                                        <p:cTn id="42" dur="1000"/>
                                        <p:tgtEl>
                                          <p:spTgt spid="8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6">
                                            <p:txEl>
                                              <p:pRg st="8" end="8"/>
                                            </p:txEl>
                                          </p:spTgt>
                                        </p:tgtEl>
                                        <p:attrNameLst>
                                          <p:attrName>style.visibility</p:attrName>
                                        </p:attrNameLst>
                                      </p:cBhvr>
                                      <p:to>
                                        <p:strVal val="visible"/>
                                      </p:to>
                                    </p:set>
                                    <p:animEffect transition="in" filter="fade">
                                      <p:cBhvr>
                                        <p:cTn id="47" dur="1000"/>
                                        <p:tgtEl>
                                          <p:spTgt spid="8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body" idx="1"/>
          </p:nvPr>
        </p:nvSpPr>
        <p:spPr>
          <a:xfrm>
            <a:off x="5967800" y="1401275"/>
            <a:ext cx="2864400" cy="31677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350" i="1" dirty="0">
                <a:solidFill>
                  <a:srgbClr val="274E13"/>
                </a:solidFill>
                <a:highlight>
                  <a:srgbClr val="FFFFFF"/>
                </a:highlight>
              </a:rPr>
              <a:t>Ghana, formerly the Gold Coast, is the first country south of the Sahara to gain independence on March 6, 1957. The feat also inspired other African countries to fight for Independence.</a:t>
            </a:r>
            <a:endParaRPr sz="1350" i="1" dirty="0">
              <a:solidFill>
                <a:srgbClr val="274E13"/>
              </a:solidFill>
              <a:highlight>
                <a:srgbClr val="FFFFFF"/>
              </a:highlight>
            </a:endParaRPr>
          </a:p>
          <a:p>
            <a:pPr marL="0" lvl="0" indent="0" algn="ctr" rtl="0">
              <a:spcBef>
                <a:spcPts val="1200"/>
              </a:spcBef>
              <a:spcAft>
                <a:spcPts val="0"/>
              </a:spcAft>
              <a:buNone/>
            </a:pPr>
            <a:endParaRPr sz="1350" i="1" dirty="0">
              <a:solidFill>
                <a:srgbClr val="274E13"/>
              </a:solidFill>
              <a:highlight>
                <a:srgbClr val="FFFFFF"/>
              </a:highlight>
            </a:endParaRPr>
          </a:p>
          <a:p>
            <a:pPr marL="0" lvl="0" indent="0" algn="ctr" rtl="0">
              <a:spcBef>
                <a:spcPts val="1200"/>
              </a:spcBef>
              <a:spcAft>
                <a:spcPts val="0"/>
              </a:spcAft>
              <a:buNone/>
            </a:pPr>
            <a:r>
              <a:rPr lang="en" sz="2050" b="1" dirty="0">
                <a:solidFill>
                  <a:srgbClr val="CC0000"/>
                </a:solidFill>
                <a:highlight>
                  <a:srgbClr val="FFFFFF"/>
                </a:highlight>
              </a:rPr>
              <a:t>What’s going on in this graph?</a:t>
            </a:r>
            <a:endParaRPr sz="2050" b="1" dirty="0">
              <a:solidFill>
                <a:srgbClr val="CC0000"/>
              </a:solidFill>
              <a:highlight>
                <a:srgbClr val="FFFFFF"/>
              </a:highlight>
            </a:endParaRPr>
          </a:p>
          <a:p>
            <a:pPr marL="0" lvl="0" indent="0" algn="ctr" rtl="0">
              <a:spcBef>
                <a:spcPts val="1200"/>
              </a:spcBef>
              <a:spcAft>
                <a:spcPts val="1200"/>
              </a:spcAft>
              <a:buNone/>
            </a:pPr>
            <a:r>
              <a:rPr lang="en" sz="2050" b="1" dirty="0">
                <a:solidFill>
                  <a:srgbClr val="CC0000"/>
                </a:solidFill>
                <a:highlight>
                  <a:srgbClr val="FFFFFF"/>
                </a:highlight>
              </a:rPr>
              <a:t>Why does it matter?</a:t>
            </a:r>
            <a:endParaRPr sz="2050" b="1" dirty="0">
              <a:solidFill>
                <a:srgbClr val="CC0000"/>
              </a:solidFill>
              <a:highlight>
                <a:srgbClr val="FFFFFF"/>
              </a:highlight>
            </a:endParaRPr>
          </a:p>
        </p:txBody>
      </p:sp>
      <p:pic>
        <p:nvPicPr>
          <p:cNvPr id="94" name="Google Shape;94;p18"/>
          <p:cNvPicPr preferRelativeResize="0"/>
          <p:nvPr/>
        </p:nvPicPr>
        <p:blipFill>
          <a:blip r:embed="rId3">
            <a:alphaModFix/>
          </a:blip>
          <a:stretch>
            <a:fillRect/>
          </a:stretch>
        </p:blipFill>
        <p:spPr>
          <a:xfrm>
            <a:off x="11" y="0"/>
            <a:ext cx="5967780" cy="5143501"/>
          </a:xfrm>
          <a:prstGeom prst="rect">
            <a:avLst/>
          </a:prstGeom>
          <a:noFill/>
          <a:ln>
            <a:noFill/>
          </a:ln>
        </p:spPr>
      </p:pic>
      <p:pic>
        <p:nvPicPr>
          <p:cNvPr id="95" name="Google Shape;95;p18"/>
          <p:cNvPicPr preferRelativeResize="0"/>
          <p:nvPr/>
        </p:nvPicPr>
        <p:blipFill>
          <a:blip r:embed="rId4">
            <a:alphaModFix/>
          </a:blip>
          <a:stretch>
            <a:fillRect/>
          </a:stretch>
        </p:blipFill>
        <p:spPr>
          <a:xfrm>
            <a:off x="7521856" y="74374"/>
            <a:ext cx="1555302" cy="1037375"/>
          </a:xfrm>
          <a:prstGeom prst="rect">
            <a:avLst/>
          </a:prstGeom>
          <a:noFill/>
          <a:ln>
            <a:noFill/>
          </a:ln>
        </p:spPr>
      </p:pic>
      <p:sp>
        <p:nvSpPr>
          <p:cNvPr id="96" name="Google Shape;96;p18"/>
          <p:cNvSpPr txBox="1"/>
          <p:nvPr/>
        </p:nvSpPr>
        <p:spPr>
          <a:xfrm>
            <a:off x="5967800" y="106625"/>
            <a:ext cx="15051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rgbClr val="CC0000"/>
                </a:solidFill>
              </a:rPr>
              <a:t>Happy Independence Day Ghana!</a:t>
            </a:r>
            <a:endParaRPr sz="1500" b="1">
              <a:solidFill>
                <a:srgbClr val="CC0000"/>
              </a:solidFill>
            </a:endParaRPr>
          </a:p>
        </p:txBody>
      </p:sp>
      <p:sp>
        <p:nvSpPr>
          <p:cNvPr id="97" name="Google Shape;97;p18"/>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4.SMP.3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1000"/>
                                        <p:tgtEl>
                                          <p:spTgt spid="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xEl>
                                              <p:pRg st="1" end="1"/>
                                            </p:txEl>
                                          </p:spTgt>
                                        </p:tgtEl>
                                        <p:attrNameLst>
                                          <p:attrName>style.visibility</p:attrName>
                                        </p:attrNameLst>
                                      </p:cBhvr>
                                      <p:to>
                                        <p:strVal val="visible"/>
                                      </p:to>
                                    </p:set>
                                    <p:animEffect transition="in" filter="fade">
                                      <p:cBhvr>
                                        <p:cTn id="12" dur="1000"/>
                                        <p:tgtEl>
                                          <p:spTgt spid="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xEl>
                                              <p:pRg st="2" end="2"/>
                                            </p:txEl>
                                          </p:spTgt>
                                        </p:tgtEl>
                                        <p:attrNameLst>
                                          <p:attrName>style.visibility</p:attrName>
                                        </p:attrNameLst>
                                      </p:cBhvr>
                                      <p:to>
                                        <p:strVal val="visible"/>
                                      </p:to>
                                    </p:set>
                                    <p:animEffect transition="in" filter="fade">
                                      <p:cBhvr>
                                        <p:cTn id="17" dur="1000"/>
                                        <p:tgtEl>
                                          <p:spTgt spid="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
                                            <p:txEl>
                                              <p:pRg st="3" end="3"/>
                                            </p:txEl>
                                          </p:spTgt>
                                        </p:tgtEl>
                                        <p:attrNameLst>
                                          <p:attrName>style.visibility</p:attrName>
                                        </p:attrNameLst>
                                      </p:cBhvr>
                                      <p:to>
                                        <p:strVal val="visible"/>
                                      </p:to>
                                    </p:set>
                                    <p:animEffect transition="in" filter="fade">
                                      <p:cBhvr>
                                        <p:cTn id="22" dur="1000"/>
                                        <p:tgtEl>
                                          <p:spTgt spid="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96675" y="123550"/>
            <a:ext cx="586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741B47"/>
                </a:solidFill>
              </a:rPr>
              <a:t>Happy Purim!</a:t>
            </a:r>
            <a:endParaRPr sz="2920" b="1">
              <a:solidFill>
                <a:srgbClr val="741B47"/>
              </a:solidFill>
            </a:endParaRPr>
          </a:p>
        </p:txBody>
      </p:sp>
      <p:sp>
        <p:nvSpPr>
          <p:cNvPr id="103" name="Google Shape;103;p19"/>
          <p:cNvSpPr txBox="1">
            <a:spLocks noGrp="1"/>
          </p:cNvSpPr>
          <p:nvPr>
            <p:ph type="body" idx="1"/>
          </p:nvPr>
        </p:nvSpPr>
        <p:spPr>
          <a:xfrm>
            <a:off x="6043650" y="183300"/>
            <a:ext cx="3014700" cy="4896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dirty="0">
                <a:solidFill>
                  <a:srgbClr val="741B47"/>
                </a:solidFill>
                <a:highlight>
                  <a:srgbClr val="FFFFFF"/>
                </a:highlight>
              </a:rPr>
              <a:t>It’s time to bake the Hamantaschen!</a:t>
            </a:r>
            <a:endParaRPr sz="1900" b="1" dirty="0">
              <a:solidFill>
                <a:srgbClr val="741B47"/>
              </a:solidFill>
              <a:highlight>
                <a:srgbClr val="FFFFFF"/>
              </a:highlight>
            </a:endParaRPr>
          </a:p>
          <a:p>
            <a:pPr marL="0" lvl="0" indent="0" algn="l" rtl="0">
              <a:spcBef>
                <a:spcPts val="0"/>
              </a:spcBef>
              <a:spcAft>
                <a:spcPts val="0"/>
              </a:spcAft>
              <a:buNone/>
            </a:pPr>
            <a:endParaRPr sz="1400" dirty="0">
              <a:solidFill>
                <a:srgbClr val="741B47"/>
              </a:solidFill>
              <a:highlight>
                <a:srgbClr val="FFFFFF"/>
              </a:highlight>
            </a:endParaRPr>
          </a:p>
          <a:p>
            <a:pPr marL="0" lvl="0" indent="0" algn="l" rtl="0">
              <a:spcBef>
                <a:spcPts val="0"/>
              </a:spcBef>
              <a:spcAft>
                <a:spcPts val="0"/>
              </a:spcAft>
              <a:buNone/>
            </a:pPr>
            <a:r>
              <a:rPr lang="en" sz="1500" dirty="0">
                <a:solidFill>
                  <a:srgbClr val="741B47"/>
                </a:solidFill>
                <a:highlight>
                  <a:srgbClr val="FFFFFF"/>
                </a:highlight>
              </a:rPr>
              <a:t>We need to DOUBLE the recipe!</a:t>
            </a:r>
            <a:endParaRPr sz="1500" dirty="0">
              <a:solidFill>
                <a:srgbClr val="741B47"/>
              </a:solidFill>
              <a:highlight>
                <a:srgbClr val="FFFFFF"/>
              </a:highlight>
            </a:endParaRPr>
          </a:p>
          <a:p>
            <a:pPr marL="0" lvl="0" indent="0" algn="l" rtl="0">
              <a:spcBef>
                <a:spcPts val="0"/>
              </a:spcBef>
              <a:spcAft>
                <a:spcPts val="0"/>
              </a:spcAft>
              <a:buNone/>
            </a:pP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2/3 cup confectioners' sugar</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2¼ cups flour</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¾ teaspoon salt</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½ pound unsalted butter</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3 large egg yolks, divided</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¼ cup tablespoons ice cold water</a:t>
            </a:r>
            <a:endParaRPr sz="1500" dirty="0">
              <a:solidFill>
                <a:srgbClr val="741B47"/>
              </a:solidFill>
              <a:highlight>
                <a:srgbClr val="FFFFFF"/>
              </a:highlight>
            </a:endParaRPr>
          </a:p>
          <a:p>
            <a:pPr marL="457200" lvl="0" indent="-323850" algn="l" rtl="0">
              <a:spcBef>
                <a:spcPts val="0"/>
              </a:spcBef>
              <a:spcAft>
                <a:spcPts val="0"/>
              </a:spcAft>
              <a:buClr>
                <a:srgbClr val="741B47"/>
              </a:buClr>
              <a:buSzPts val="1500"/>
              <a:buFont typeface="Arial"/>
              <a:buChar char="●"/>
            </a:pPr>
            <a:r>
              <a:rPr lang="en" sz="1500" dirty="0">
                <a:solidFill>
                  <a:srgbClr val="741B47"/>
                </a:solidFill>
                <a:highlight>
                  <a:srgbClr val="FFFFFF"/>
                </a:highlight>
              </a:rPr>
              <a:t>¾ cup apricot jam</a:t>
            </a:r>
            <a:endParaRPr sz="1500" dirty="0">
              <a:solidFill>
                <a:srgbClr val="741B47"/>
              </a:solidFill>
              <a:highlight>
                <a:srgbClr val="FFFFFF"/>
              </a:highlight>
            </a:endParaRPr>
          </a:p>
          <a:p>
            <a:pPr marL="0" lvl="0" indent="0" algn="l" rtl="0">
              <a:spcBef>
                <a:spcPts val="0"/>
              </a:spcBef>
              <a:spcAft>
                <a:spcPts val="0"/>
              </a:spcAft>
              <a:buNone/>
            </a:pPr>
            <a:endParaRPr sz="1500" dirty="0">
              <a:solidFill>
                <a:srgbClr val="741B47"/>
              </a:solidFill>
              <a:highlight>
                <a:srgbClr val="FFFFFF"/>
              </a:highlight>
            </a:endParaRPr>
          </a:p>
          <a:p>
            <a:pPr marL="0" lvl="0" indent="0" algn="l" rtl="0">
              <a:spcBef>
                <a:spcPts val="0"/>
              </a:spcBef>
              <a:spcAft>
                <a:spcPts val="0"/>
              </a:spcAft>
              <a:buNone/>
            </a:pPr>
            <a:r>
              <a:rPr lang="en" sz="1500" dirty="0">
                <a:solidFill>
                  <a:srgbClr val="741B47"/>
                </a:solidFill>
                <a:highlight>
                  <a:srgbClr val="FFFFFF"/>
                </a:highlight>
              </a:rPr>
              <a:t>How much of each ingredient do we need?</a:t>
            </a:r>
            <a:endParaRPr sz="1500" dirty="0">
              <a:solidFill>
                <a:srgbClr val="741B47"/>
              </a:solidFill>
              <a:highlight>
                <a:srgbClr val="FFFFFF"/>
              </a:highlight>
            </a:endParaRPr>
          </a:p>
        </p:txBody>
      </p:sp>
      <p:pic>
        <p:nvPicPr>
          <p:cNvPr id="104" name="Google Shape;104;p19"/>
          <p:cNvPicPr preferRelativeResize="0"/>
          <p:nvPr/>
        </p:nvPicPr>
        <p:blipFill>
          <a:blip r:embed="rId3">
            <a:alphaModFix/>
          </a:blip>
          <a:stretch>
            <a:fillRect/>
          </a:stretch>
        </p:blipFill>
        <p:spPr>
          <a:xfrm>
            <a:off x="96676" y="785825"/>
            <a:ext cx="5861250" cy="4293374"/>
          </a:xfrm>
          <a:prstGeom prst="rect">
            <a:avLst/>
          </a:prstGeom>
          <a:noFill/>
          <a:ln>
            <a:noFill/>
          </a:ln>
        </p:spPr>
      </p:pic>
      <p:sp>
        <p:nvSpPr>
          <p:cNvPr id="105" name="Google Shape;105;p19"/>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body" idx="1"/>
          </p:nvPr>
        </p:nvSpPr>
        <p:spPr>
          <a:xfrm>
            <a:off x="7936750" y="334225"/>
            <a:ext cx="1150200" cy="47115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300" b="1" dirty="0">
                <a:solidFill>
                  <a:schemeClr val="accent1"/>
                </a:solidFill>
              </a:rPr>
              <a:t>Happy Holi!</a:t>
            </a:r>
            <a:endParaRPr sz="2300" b="1" dirty="0">
              <a:solidFill>
                <a:schemeClr val="accent1"/>
              </a:solidFill>
            </a:endParaRPr>
          </a:p>
          <a:p>
            <a:pPr marL="0" lvl="0" indent="0" algn="ctr" rtl="0">
              <a:lnSpc>
                <a:spcPct val="100000"/>
              </a:lnSpc>
              <a:spcBef>
                <a:spcPts val="1200"/>
              </a:spcBef>
              <a:spcAft>
                <a:spcPts val="0"/>
              </a:spcAft>
              <a:buNone/>
            </a:pPr>
            <a:endParaRPr sz="1300" b="1" dirty="0">
              <a:solidFill>
                <a:schemeClr val="accent1"/>
              </a:solidFill>
            </a:endParaRPr>
          </a:p>
          <a:p>
            <a:pPr marL="0" lvl="0" indent="0" algn="ctr" rtl="0">
              <a:lnSpc>
                <a:spcPct val="100000"/>
              </a:lnSpc>
              <a:spcBef>
                <a:spcPts val="1200"/>
              </a:spcBef>
              <a:spcAft>
                <a:spcPts val="0"/>
              </a:spcAft>
              <a:buNone/>
            </a:pPr>
            <a:r>
              <a:rPr lang="en" sz="1600" b="1" dirty="0">
                <a:solidFill>
                  <a:srgbClr val="FF9900"/>
                </a:solidFill>
              </a:rPr>
              <a:t>Estimate the distance from here to the Temple.</a:t>
            </a:r>
            <a:endParaRPr sz="1600" b="1" dirty="0">
              <a:solidFill>
                <a:srgbClr val="FF9900"/>
              </a:solidFill>
            </a:endParaRPr>
          </a:p>
          <a:p>
            <a:pPr marL="0" lvl="0" indent="0" algn="ctr" rtl="0">
              <a:lnSpc>
                <a:spcPct val="100000"/>
              </a:lnSpc>
              <a:spcBef>
                <a:spcPts val="1200"/>
              </a:spcBef>
              <a:spcAft>
                <a:spcPts val="1200"/>
              </a:spcAft>
              <a:buNone/>
            </a:pPr>
            <a:r>
              <a:rPr lang="en" sz="1600" b="1" dirty="0">
                <a:solidFill>
                  <a:srgbClr val="FF9900"/>
                </a:solidFill>
              </a:rPr>
              <a:t>What strategies can we use to estimate?</a:t>
            </a:r>
            <a:endParaRPr sz="1600" b="1" dirty="0">
              <a:solidFill>
                <a:srgbClr val="FF9900"/>
              </a:solidFill>
            </a:endParaRPr>
          </a:p>
        </p:txBody>
      </p:sp>
      <p:pic>
        <p:nvPicPr>
          <p:cNvPr id="111" name="Google Shape;111;p20"/>
          <p:cNvPicPr preferRelativeResize="0"/>
          <p:nvPr/>
        </p:nvPicPr>
        <p:blipFill>
          <a:blip r:embed="rId3">
            <a:alphaModFix/>
          </a:blip>
          <a:stretch>
            <a:fillRect/>
          </a:stretch>
        </p:blipFill>
        <p:spPr>
          <a:xfrm>
            <a:off x="32325" y="97462"/>
            <a:ext cx="7865301" cy="4948576"/>
          </a:xfrm>
          <a:prstGeom prst="rect">
            <a:avLst/>
          </a:prstGeom>
          <a:noFill/>
          <a:ln>
            <a:noFill/>
          </a:ln>
        </p:spPr>
      </p:pic>
      <p:sp>
        <p:nvSpPr>
          <p:cNvPr id="112" name="Google Shape;112;p20"/>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214350" y="445025"/>
            <a:ext cx="5115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solidFill>
                  <a:srgbClr val="A61C00"/>
                </a:solidFill>
              </a:rPr>
              <a:t>Today is Harriet Tubman Day!</a:t>
            </a:r>
            <a:endParaRPr sz="2920">
              <a:solidFill>
                <a:srgbClr val="A61C00"/>
              </a:solidFill>
            </a:endParaRPr>
          </a:p>
        </p:txBody>
      </p:sp>
      <p:sp>
        <p:nvSpPr>
          <p:cNvPr id="118" name="Google Shape;118;p21"/>
          <p:cNvSpPr txBox="1">
            <a:spLocks noGrp="1"/>
          </p:cNvSpPr>
          <p:nvPr>
            <p:ph type="body" idx="1"/>
          </p:nvPr>
        </p:nvSpPr>
        <p:spPr>
          <a:xfrm>
            <a:off x="311700" y="1270050"/>
            <a:ext cx="4746000" cy="329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dirty="0">
                <a:solidFill>
                  <a:srgbClr val="A61C00"/>
                </a:solidFill>
              </a:rPr>
              <a:t>Harriet Tubman was one amazing woman! </a:t>
            </a:r>
            <a:endParaRPr sz="1900" dirty="0">
              <a:solidFill>
                <a:srgbClr val="A61C00"/>
              </a:solidFill>
            </a:endParaRPr>
          </a:p>
          <a:p>
            <a:pPr marL="0" lvl="0" indent="0" algn="ctr" rtl="0">
              <a:spcBef>
                <a:spcPts val="1200"/>
              </a:spcBef>
              <a:spcAft>
                <a:spcPts val="0"/>
              </a:spcAft>
              <a:buNone/>
            </a:pPr>
            <a:r>
              <a:rPr lang="en" sz="1900" dirty="0">
                <a:solidFill>
                  <a:srgbClr val="A61C00"/>
                </a:solidFill>
              </a:rPr>
              <a:t>It was a 142 miles journey from slavery to freedom. They could only walk at night when the moon was bright and the night was long, covering about 20 miles per night. How many nights per month is that?</a:t>
            </a:r>
            <a:endParaRPr sz="1900" dirty="0">
              <a:solidFill>
                <a:srgbClr val="A61C00"/>
              </a:solidFill>
            </a:endParaRPr>
          </a:p>
          <a:p>
            <a:pPr marL="0" lvl="0" indent="0" algn="ctr" rtl="0">
              <a:spcBef>
                <a:spcPts val="1200"/>
              </a:spcBef>
              <a:spcAft>
                <a:spcPts val="0"/>
              </a:spcAft>
              <a:buNone/>
            </a:pPr>
            <a:r>
              <a:rPr lang="en" sz="1900" i="1" dirty="0">
                <a:solidFill>
                  <a:srgbClr val="A61C00"/>
                </a:solidFill>
              </a:rPr>
              <a:t>About</a:t>
            </a:r>
            <a:r>
              <a:rPr lang="en" sz="1900" dirty="0">
                <a:solidFill>
                  <a:srgbClr val="A61C00"/>
                </a:solidFill>
              </a:rPr>
              <a:t> how many days of travel is that? How long would the journey take?</a:t>
            </a:r>
            <a:endParaRPr sz="1900" dirty="0">
              <a:solidFill>
                <a:srgbClr val="A61C00"/>
              </a:solidFill>
            </a:endParaRPr>
          </a:p>
          <a:p>
            <a:pPr marL="0" lvl="0" indent="0" algn="l" rtl="0">
              <a:spcBef>
                <a:spcPts val="1200"/>
              </a:spcBef>
              <a:spcAft>
                <a:spcPts val="1200"/>
              </a:spcAft>
              <a:buNone/>
            </a:pPr>
            <a:endParaRPr dirty="0"/>
          </a:p>
        </p:txBody>
      </p:sp>
      <p:pic>
        <p:nvPicPr>
          <p:cNvPr id="119" name="Google Shape;119;p21"/>
          <p:cNvPicPr preferRelativeResize="0"/>
          <p:nvPr/>
        </p:nvPicPr>
        <p:blipFill>
          <a:blip r:embed="rId3">
            <a:alphaModFix/>
          </a:blip>
          <a:stretch>
            <a:fillRect/>
          </a:stretch>
        </p:blipFill>
        <p:spPr>
          <a:xfrm>
            <a:off x="5443575" y="0"/>
            <a:ext cx="3700424" cy="5143500"/>
          </a:xfrm>
          <a:prstGeom prst="rect">
            <a:avLst/>
          </a:prstGeom>
          <a:noFill/>
          <a:ln>
            <a:noFill/>
          </a:ln>
        </p:spPr>
      </p:pic>
      <p:sp>
        <p:nvSpPr>
          <p:cNvPr id="120" name="Google Shape;120;p21"/>
          <p:cNvSpPr txBox="1"/>
          <p:nvPr/>
        </p:nvSpPr>
        <p:spPr>
          <a:xfrm>
            <a:off x="3464750" y="4743300"/>
            <a:ext cx="1978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solidFill>
                  <a:srgbClr val="666666"/>
                </a:solidFill>
              </a:rPr>
              <a:t>Vincent Keele “Harriet Moses”</a:t>
            </a:r>
            <a:endParaRPr sz="1000" i="1">
              <a:solidFill>
                <a:srgbClr val="666666"/>
              </a:solidFill>
            </a:endParaRPr>
          </a:p>
        </p:txBody>
      </p:sp>
      <p:sp>
        <p:nvSpPr>
          <p:cNvPr id="121" name="Google Shape;121;p21"/>
          <p:cNvSpPr txBox="1"/>
          <p:nvPr/>
        </p:nvSpPr>
        <p:spPr>
          <a:xfrm>
            <a:off x="0" y="48211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animEffect transition="in" filter="fade">
                                      <p:cBhvr>
                                        <p:cTn id="7" dur="1000"/>
                                        <p:tgtEl>
                                          <p:spTgt spid="1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
                                            <p:txEl>
                                              <p:pRg st="1" end="1"/>
                                            </p:txEl>
                                          </p:spTgt>
                                        </p:tgtEl>
                                        <p:attrNameLst>
                                          <p:attrName>style.visibility</p:attrName>
                                        </p:attrNameLst>
                                      </p:cBhvr>
                                      <p:to>
                                        <p:strVal val="visible"/>
                                      </p:to>
                                    </p:set>
                                    <p:animEffect transition="in" filter="fade">
                                      <p:cBhvr>
                                        <p:cTn id="12" dur="1000"/>
                                        <p:tgtEl>
                                          <p:spTgt spid="1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8">
                                            <p:txEl>
                                              <p:pRg st="2" end="2"/>
                                            </p:txEl>
                                          </p:spTgt>
                                        </p:tgtEl>
                                        <p:attrNameLst>
                                          <p:attrName>style.visibility</p:attrName>
                                        </p:attrNameLst>
                                      </p:cBhvr>
                                      <p:to>
                                        <p:strVal val="visible"/>
                                      </p:to>
                                    </p:set>
                                    <p:animEffect transition="in" filter="fade">
                                      <p:cBhvr>
                                        <p:cTn id="17" dur="1000"/>
                                        <p:tgtEl>
                                          <p:spTgt spid="1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8">
                                            <p:txEl>
                                              <p:pRg st="3" end="3"/>
                                            </p:txEl>
                                          </p:spTgt>
                                        </p:tgtEl>
                                        <p:attrNameLst>
                                          <p:attrName>style.visibility</p:attrName>
                                        </p:attrNameLst>
                                      </p:cBhvr>
                                      <p:to>
                                        <p:strVal val="visible"/>
                                      </p:to>
                                    </p:set>
                                    <p:animEffect transition="in" filter="fade">
                                      <p:cBhvr>
                                        <p:cTn id="22" dur="1000"/>
                                        <p:tgtEl>
                                          <p:spTgt spid="1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5400725" y="119900"/>
            <a:ext cx="3629100" cy="89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0B5394"/>
                </a:solidFill>
              </a:rPr>
              <a:t>Today is Canberra Day in Australia!</a:t>
            </a:r>
            <a:endParaRPr sz="2920" b="1">
              <a:solidFill>
                <a:srgbClr val="0B5394"/>
              </a:solidFill>
            </a:endParaRPr>
          </a:p>
        </p:txBody>
      </p:sp>
      <p:sp>
        <p:nvSpPr>
          <p:cNvPr id="127" name="Google Shape;127;p22"/>
          <p:cNvSpPr txBox="1">
            <a:spLocks noGrp="1"/>
          </p:cNvSpPr>
          <p:nvPr>
            <p:ph type="body" idx="1"/>
          </p:nvPr>
        </p:nvSpPr>
        <p:spPr>
          <a:xfrm>
            <a:off x="5622150" y="1355775"/>
            <a:ext cx="3274500" cy="321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0B5394"/>
                </a:solidFill>
                <a:highlight>
                  <a:srgbClr val="FFFFFF"/>
                </a:highlight>
              </a:rPr>
              <a:t>What do we notice about the architecture here at The John Curtin School of Medical Research in Canberra?</a:t>
            </a:r>
            <a:endParaRPr sz="1700" b="1" dirty="0">
              <a:solidFill>
                <a:srgbClr val="0B5394"/>
              </a:solidFill>
              <a:highlight>
                <a:srgbClr val="FFFFFF"/>
              </a:highlight>
            </a:endParaRPr>
          </a:p>
          <a:p>
            <a:pPr marL="0" lvl="0" indent="0" algn="ctr" rtl="0">
              <a:spcBef>
                <a:spcPts val="1200"/>
              </a:spcBef>
              <a:spcAft>
                <a:spcPts val="0"/>
              </a:spcAft>
              <a:buNone/>
            </a:pPr>
            <a:r>
              <a:rPr lang="en" sz="1700" b="1" dirty="0">
                <a:solidFill>
                  <a:srgbClr val="0B5394"/>
                </a:solidFill>
                <a:highlight>
                  <a:srgbClr val="FFFFFF"/>
                </a:highlight>
              </a:rPr>
              <a:t>What do we wonder?</a:t>
            </a:r>
            <a:endParaRPr sz="1700" b="1" dirty="0">
              <a:solidFill>
                <a:srgbClr val="0B5394"/>
              </a:solidFill>
              <a:highlight>
                <a:srgbClr val="FFFFFF"/>
              </a:highlight>
            </a:endParaRPr>
          </a:p>
          <a:p>
            <a:pPr marL="0" lvl="0" indent="0" algn="ctr" rtl="0">
              <a:spcBef>
                <a:spcPts val="1200"/>
              </a:spcBef>
              <a:spcAft>
                <a:spcPts val="0"/>
              </a:spcAft>
              <a:buNone/>
            </a:pPr>
            <a:r>
              <a:rPr lang="en" sz="1700" b="1" dirty="0">
                <a:solidFill>
                  <a:srgbClr val="0B5394"/>
                </a:solidFill>
                <a:highlight>
                  <a:srgbClr val="FFFFFF"/>
                </a:highlight>
              </a:rPr>
              <a:t>Let’s estimate the sizes of the angles we see.</a:t>
            </a:r>
            <a:endParaRPr sz="1700" b="1" dirty="0">
              <a:solidFill>
                <a:srgbClr val="0B5394"/>
              </a:solidFill>
              <a:highlight>
                <a:srgbClr val="FFFFFF"/>
              </a:highlight>
            </a:endParaRPr>
          </a:p>
          <a:p>
            <a:pPr marL="0" lvl="0" indent="0" algn="ctr" rtl="0">
              <a:spcBef>
                <a:spcPts val="1200"/>
              </a:spcBef>
              <a:spcAft>
                <a:spcPts val="1200"/>
              </a:spcAft>
              <a:buNone/>
            </a:pPr>
            <a:r>
              <a:rPr lang="en" sz="1700" b="1" dirty="0">
                <a:solidFill>
                  <a:srgbClr val="0B5394"/>
                </a:solidFill>
                <a:highlight>
                  <a:srgbClr val="FFFFFF"/>
                </a:highlight>
              </a:rPr>
              <a:t>How can we prove our estimates are reasonable?</a:t>
            </a:r>
            <a:endParaRPr sz="1700" b="1" dirty="0">
              <a:solidFill>
                <a:srgbClr val="0B5394"/>
              </a:solidFill>
              <a:highlight>
                <a:srgbClr val="FFFFFF"/>
              </a:highlight>
            </a:endParaRPr>
          </a:p>
        </p:txBody>
      </p:sp>
      <p:pic>
        <p:nvPicPr>
          <p:cNvPr id="128" name="Google Shape;128;p22"/>
          <p:cNvPicPr preferRelativeResize="0"/>
          <p:nvPr/>
        </p:nvPicPr>
        <p:blipFill>
          <a:blip r:embed="rId3">
            <a:alphaModFix/>
          </a:blip>
          <a:stretch>
            <a:fillRect/>
          </a:stretch>
        </p:blipFill>
        <p:spPr>
          <a:xfrm>
            <a:off x="0" y="0"/>
            <a:ext cx="5336424" cy="5143500"/>
          </a:xfrm>
          <a:prstGeom prst="rect">
            <a:avLst/>
          </a:prstGeom>
          <a:noFill/>
          <a:ln>
            <a:noFill/>
          </a:ln>
        </p:spPr>
      </p:pic>
      <p:sp>
        <p:nvSpPr>
          <p:cNvPr id="129" name="Google Shape;129;p22"/>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4.MD.C6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animEffect transition="in" filter="fade">
                                      <p:cBhvr>
                                        <p:cTn id="7" dur="1000"/>
                                        <p:tgtEl>
                                          <p:spTgt spid="1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7">
                                            <p:txEl>
                                              <p:pRg st="1" end="1"/>
                                            </p:txEl>
                                          </p:spTgt>
                                        </p:tgtEl>
                                        <p:attrNameLst>
                                          <p:attrName>style.visibility</p:attrName>
                                        </p:attrNameLst>
                                      </p:cBhvr>
                                      <p:to>
                                        <p:strVal val="visible"/>
                                      </p:to>
                                    </p:set>
                                    <p:animEffect transition="in" filter="fade">
                                      <p:cBhvr>
                                        <p:cTn id="12" dur="1000"/>
                                        <p:tgtEl>
                                          <p:spTgt spid="1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7">
                                            <p:txEl>
                                              <p:pRg st="2" end="2"/>
                                            </p:txEl>
                                          </p:spTgt>
                                        </p:tgtEl>
                                        <p:attrNameLst>
                                          <p:attrName>style.visibility</p:attrName>
                                        </p:attrNameLst>
                                      </p:cBhvr>
                                      <p:to>
                                        <p:strVal val="visible"/>
                                      </p:to>
                                    </p:set>
                                    <p:animEffect transition="in" filter="fade">
                                      <p:cBhvr>
                                        <p:cTn id="17" dur="1000"/>
                                        <p:tgtEl>
                                          <p:spTgt spid="1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7">
                                            <p:txEl>
                                              <p:pRg st="3" end="3"/>
                                            </p:txEl>
                                          </p:spTgt>
                                        </p:tgtEl>
                                        <p:attrNameLst>
                                          <p:attrName>style.visibility</p:attrName>
                                        </p:attrNameLst>
                                      </p:cBhvr>
                                      <p:to>
                                        <p:strVal val="visible"/>
                                      </p:to>
                                    </p:set>
                                    <p:animEffect transition="in" filter="fade">
                                      <p:cBhvr>
                                        <p:cTn id="22" dur="1000"/>
                                        <p:tgtEl>
                                          <p:spTgt spid="1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11700" y="445025"/>
            <a:ext cx="3453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4125"/>
                </a:solidFill>
              </a:rPr>
              <a:t>Happy Pi Day!</a:t>
            </a:r>
            <a:endParaRPr sz="2920" b="1">
              <a:solidFill>
                <a:srgbClr val="CC4125"/>
              </a:solidFill>
            </a:endParaRPr>
          </a:p>
        </p:txBody>
      </p:sp>
      <p:sp>
        <p:nvSpPr>
          <p:cNvPr id="135" name="Google Shape;135;p23"/>
          <p:cNvSpPr txBox="1">
            <a:spLocks noGrp="1"/>
          </p:cNvSpPr>
          <p:nvPr>
            <p:ph type="body" idx="1"/>
          </p:nvPr>
        </p:nvSpPr>
        <p:spPr>
          <a:xfrm>
            <a:off x="311700" y="1334350"/>
            <a:ext cx="3396000" cy="32346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2300" dirty="0">
                <a:solidFill>
                  <a:srgbClr val="CC4125"/>
                </a:solidFill>
              </a:rPr>
              <a:t>It’s the BEST, most mathematically delicious day of the year!</a:t>
            </a:r>
            <a:endParaRPr sz="2300" dirty="0">
              <a:solidFill>
                <a:srgbClr val="CC4125"/>
              </a:solidFill>
            </a:endParaRPr>
          </a:p>
          <a:p>
            <a:pPr marL="0" lvl="0" indent="0" algn="ctr" rtl="0">
              <a:spcBef>
                <a:spcPts val="1200"/>
              </a:spcBef>
              <a:spcAft>
                <a:spcPts val="0"/>
              </a:spcAft>
              <a:buNone/>
            </a:pPr>
            <a:r>
              <a:rPr lang="en" sz="2300" dirty="0">
                <a:solidFill>
                  <a:srgbClr val="CC4125"/>
                </a:solidFill>
              </a:rPr>
              <a:t>What is pi?</a:t>
            </a:r>
            <a:endParaRPr sz="2300" dirty="0">
              <a:solidFill>
                <a:srgbClr val="CC4125"/>
              </a:solidFill>
            </a:endParaRPr>
          </a:p>
          <a:p>
            <a:pPr marL="0" lvl="0" indent="0" algn="ctr" rtl="0">
              <a:spcBef>
                <a:spcPts val="1200"/>
              </a:spcBef>
              <a:spcAft>
                <a:spcPts val="0"/>
              </a:spcAft>
              <a:buNone/>
            </a:pPr>
            <a:r>
              <a:rPr lang="en" sz="2300" i="1" dirty="0">
                <a:solidFill>
                  <a:srgbClr val="CC4125"/>
                </a:solidFill>
              </a:rPr>
              <a:t>About</a:t>
            </a:r>
            <a:r>
              <a:rPr lang="en" sz="2300" dirty="0">
                <a:solidFill>
                  <a:srgbClr val="CC4125"/>
                </a:solidFill>
              </a:rPr>
              <a:t> what fraction of the pie is covered by numbers?</a:t>
            </a:r>
            <a:endParaRPr sz="2300" dirty="0">
              <a:solidFill>
                <a:srgbClr val="CC4125"/>
              </a:solidFill>
            </a:endParaRPr>
          </a:p>
          <a:p>
            <a:pPr marL="0" lvl="0" indent="0" algn="l" rtl="0">
              <a:spcBef>
                <a:spcPts val="1200"/>
              </a:spcBef>
              <a:spcAft>
                <a:spcPts val="1200"/>
              </a:spcAft>
              <a:buNone/>
            </a:pPr>
            <a:endParaRPr dirty="0"/>
          </a:p>
        </p:txBody>
      </p:sp>
      <p:pic>
        <p:nvPicPr>
          <p:cNvPr id="136" name="Google Shape;136;p23"/>
          <p:cNvPicPr preferRelativeResize="0"/>
          <p:nvPr/>
        </p:nvPicPr>
        <p:blipFill>
          <a:blip r:embed="rId3">
            <a:alphaModFix/>
          </a:blip>
          <a:stretch>
            <a:fillRect/>
          </a:stretch>
        </p:blipFill>
        <p:spPr>
          <a:xfrm>
            <a:off x="4000500" y="0"/>
            <a:ext cx="5143499" cy="5143499"/>
          </a:xfrm>
          <a:prstGeom prst="rect">
            <a:avLst/>
          </a:prstGeom>
          <a:noFill/>
          <a:ln>
            <a:noFill/>
          </a:ln>
        </p:spPr>
      </p:pic>
      <p:sp>
        <p:nvSpPr>
          <p:cNvPr id="137" name="Google Shape;137;p23"/>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animEffect transition="in" filter="fade">
                                      <p:cBhvr>
                                        <p:cTn id="7" dur="1000"/>
                                        <p:tgtEl>
                                          <p:spTgt spid="1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
                                            <p:txEl>
                                              <p:pRg st="1" end="1"/>
                                            </p:txEl>
                                          </p:spTgt>
                                        </p:tgtEl>
                                        <p:attrNameLst>
                                          <p:attrName>style.visibility</p:attrName>
                                        </p:attrNameLst>
                                      </p:cBhvr>
                                      <p:to>
                                        <p:strVal val="visible"/>
                                      </p:to>
                                    </p:set>
                                    <p:animEffect transition="in" filter="fade">
                                      <p:cBhvr>
                                        <p:cTn id="12" dur="1000"/>
                                        <p:tgtEl>
                                          <p:spTgt spid="1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
                                            <p:txEl>
                                              <p:pRg st="2" end="2"/>
                                            </p:txEl>
                                          </p:spTgt>
                                        </p:tgtEl>
                                        <p:attrNameLst>
                                          <p:attrName>style.visibility</p:attrName>
                                        </p:attrNameLst>
                                      </p:cBhvr>
                                      <p:to>
                                        <p:strVal val="visible"/>
                                      </p:to>
                                    </p:set>
                                    <p:animEffect transition="in" filter="fade">
                                      <p:cBhvr>
                                        <p:cTn id="17" dur="1000"/>
                                        <p:tgtEl>
                                          <p:spTgt spid="1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5">
                                            <p:txEl>
                                              <p:pRg st="3" end="3"/>
                                            </p:txEl>
                                          </p:spTgt>
                                        </p:tgtEl>
                                        <p:attrNameLst>
                                          <p:attrName>style.visibility</p:attrName>
                                        </p:attrNameLst>
                                      </p:cBhvr>
                                      <p:to>
                                        <p:strVal val="visible"/>
                                      </p:to>
                                    </p:set>
                                    <p:animEffect transition="in" filter="fade">
                                      <p:cBhvr>
                                        <p:cTn id="22" dur="1000"/>
                                        <p:tgtEl>
                                          <p:spTgt spid="1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body" idx="1"/>
          </p:nvPr>
        </p:nvSpPr>
        <p:spPr>
          <a:xfrm>
            <a:off x="97750" y="268775"/>
            <a:ext cx="2370300" cy="43002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2300" b="1" dirty="0">
                <a:solidFill>
                  <a:srgbClr val="3C78D8"/>
                </a:solidFill>
              </a:rPr>
              <a:t>It’s March Madness Season!</a:t>
            </a:r>
            <a:endParaRPr sz="2300" b="1" dirty="0">
              <a:solidFill>
                <a:srgbClr val="3C78D8"/>
              </a:solidFill>
            </a:endParaRPr>
          </a:p>
          <a:p>
            <a:pPr marL="0" lvl="0" indent="0" algn="ctr" rtl="0">
              <a:spcBef>
                <a:spcPts val="1200"/>
              </a:spcBef>
              <a:spcAft>
                <a:spcPts val="0"/>
              </a:spcAft>
              <a:buNone/>
            </a:pPr>
            <a:r>
              <a:rPr lang="en" sz="1900" b="1" dirty="0">
                <a:solidFill>
                  <a:srgbClr val="3C78D8"/>
                </a:solidFill>
              </a:rPr>
              <a:t>We start with 64 teams from 4 regions.</a:t>
            </a:r>
            <a:endParaRPr sz="1900" b="1" dirty="0">
              <a:solidFill>
                <a:srgbClr val="3C78D8"/>
              </a:solidFill>
            </a:endParaRPr>
          </a:p>
          <a:p>
            <a:pPr marL="0" lvl="0" indent="0" algn="ctr" rtl="0">
              <a:spcBef>
                <a:spcPts val="1200"/>
              </a:spcBef>
              <a:spcAft>
                <a:spcPts val="1200"/>
              </a:spcAft>
              <a:buNone/>
            </a:pPr>
            <a:r>
              <a:rPr lang="en" sz="1900" b="1" dirty="0">
                <a:solidFill>
                  <a:srgbClr val="3C78D8"/>
                </a:solidFill>
              </a:rPr>
              <a:t>How many different number sentences can you write to model the competition from 64 teams down to the final 4?</a:t>
            </a:r>
            <a:endParaRPr sz="1900" b="1" dirty="0">
              <a:solidFill>
                <a:srgbClr val="3C78D8"/>
              </a:solidFill>
            </a:endParaRPr>
          </a:p>
        </p:txBody>
      </p:sp>
      <p:pic>
        <p:nvPicPr>
          <p:cNvPr id="143" name="Google Shape;143;p24"/>
          <p:cNvPicPr preferRelativeResize="0"/>
          <p:nvPr/>
        </p:nvPicPr>
        <p:blipFill>
          <a:blip r:embed="rId3">
            <a:alphaModFix/>
          </a:blip>
          <a:stretch>
            <a:fillRect/>
          </a:stretch>
        </p:blipFill>
        <p:spPr>
          <a:xfrm>
            <a:off x="2419025" y="0"/>
            <a:ext cx="6724975" cy="5143501"/>
          </a:xfrm>
          <a:prstGeom prst="rect">
            <a:avLst/>
          </a:prstGeom>
          <a:noFill/>
          <a:ln>
            <a:noFill/>
          </a:ln>
        </p:spPr>
      </p:pic>
      <p:sp>
        <p:nvSpPr>
          <p:cNvPr id="144" name="Google Shape;144;p24"/>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
        <p:nvSpPr>
          <p:cNvPr id="145" name="Google Shape;145;p24"/>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500100" y="141350"/>
            <a:ext cx="8115300" cy="6285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300" b="1">
                <a:solidFill>
                  <a:srgbClr val="0000FF"/>
                </a:solidFill>
              </a:rPr>
              <a:t>Which one doesn’t belong?</a:t>
            </a:r>
            <a:endParaRPr sz="2300" b="1">
              <a:solidFill>
                <a:srgbClr val="0000FF"/>
              </a:solidFill>
            </a:endParaRPr>
          </a:p>
        </p:txBody>
      </p:sp>
      <p:pic>
        <p:nvPicPr>
          <p:cNvPr id="151" name="Google Shape;151;p25"/>
          <p:cNvPicPr preferRelativeResize="0"/>
          <p:nvPr/>
        </p:nvPicPr>
        <p:blipFill>
          <a:blip r:embed="rId3">
            <a:alphaModFix/>
          </a:blip>
          <a:stretch>
            <a:fillRect/>
          </a:stretch>
        </p:blipFill>
        <p:spPr>
          <a:xfrm>
            <a:off x="435563" y="798551"/>
            <a:ext cx="8272875" cy="4305275"/>
          </a:xfrm>
          <a:prstGeom prst="rect">
            <a:avLst/>
          </a:prstGeom>
          <a:noFill/>
          <a:ln>
            <a:noFill/>
          </a:ln>
        </p:spPr>
      </p:pic>
      <p:sp>
        <p:nvSpPr>
          <p:cNvPr id="152" name="Google Shape;152;p25"/>
          <p:cNvSpPr txBox="1"/>
          <p:nvPr/>
        </p:nvSpPr>
        <p:spPr>
          <a:xfrm>
            <a:off x="8579675" y="4804800"/>
            <a:ext cx="56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4NF.C</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64225" y="0"/>
            <a:ext cx="1607400" cy="97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8761D"/>
                </a:solidFill>
              </a:rPr>
              <a:t>Happy St. Patrick’s Day</a:t>
            </a:r>
            <a:r>
              <a:rPr lang="en" sz="1900">
                <a:solidFill>
                  <a:srgbClr val="38761D"/>
                </a:solidFill>
              </a:rPr>
              <a:t>!</a:t>
            </a:r>
            <a:endParaRPr sz="1900">
              <a:solidFill>
                <a:srgbClr val="38761D"/>
              </a:solidFill>
            </a:endParaRPr>
          </a:p>
        </p:txBody>
      </p:sp>
      <p:sp>
        <p:nvSpPr>
          <p:cNvPr id="158" name="Google Shape;158;p26"/>
          <p:cNvSpPr txBox="1">
            <a:spLocks noGrp="1"/>
          </p:cNvSpPr>
          <p:nvPr>
            <p:ph type="body" idx="1"/>
          </p:nvPr>
        </p:nvSpPr>
        <p:spPr>
          <a:xfrm>
            <a:off x="0" y="1034300"/>
            <a:ext cx="1743000" cy="40377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 dirty="0">
                <a:solidFill>
                  <a:srgbClr val="38761D"/>
                </a:solidFill>
              </a:rPr>
              <a:t>The Plumber’s Union in Chicago dyes their river green every St. Patrick’s Day.</a:t>
            </a:r>
            <a:endParaRPr dirty="0">
              <a:solidFill>
                <a:srgbClr val="38761D"/>
              </a:solidFill>
            </a:endParaRPr>
          </a:p>
          <a:p>
            <a:pPr marL="0" lvl="0" indent="0" algn="ctr" rtl="0">
              <a:spcBef>
                <a:spcPts val="1200"/>
              </a:spcBef>
              <a:spcAft>
                <a:spcPts val="0"/>
              </a:spcAft>
              <a:buNone/>
            </a:pPr>
            <a:r>
              <a:rPr lang="en" b="1" dirty="0">
                <a:solidFill>
                  <a:srgbClr val="38761D"/>
                </a:solidFill>
              </a:rPr>
              <a:t>25 pounds</a:t>
            </a:r>
            <a:r>
              <a:rPr lang="en" dirty="0">
                <a:solidFill>
                  <a:srgbClr val="38761D"/>
                </a:solidFill>
              </a:rPr>
              <a:t> of vegetable-based dye colors the river for </a:t>
            </a:r>
            <a:r>
              <a:rPr lang="en" b="1" dirty="0">
                <a:solidFill>
                  <a:srgbClr val="38761D"/>
                </a:solidFill>
              </a:rPr>
              <a:t>5 hours.</a:t>
            </a:r>
            <a:endParaRPr b="1" dirty="0">
              <a:solidFill>
                <a:srgbClr val="38761D"/>
              </a:solidFill>
            </a:endParaRPr>
          </a:p>
          <a:p>
            <a:pPr marL="0" lvl="0" indent="0" algn="ctr" rtl="0">
              <a:spcBef>
                <a:spcPts val="1200"/>
              </a:spcBef>
              <a:spcAft>
                <a:spcPts val="0"/>
              </a:spcAft>
              <a:buNone/>
            </a:pPr>
            <a:r>
              <a:rPr lang="en" dirty="0">
                <a:solidFill>
                  <a:srgbClr val="38761D"/>
                </a:solidFill>
              </a:rPr>
              <a:t>How much dye do they need to color the river for whole day?</a:t>
            </a:r>
            <a:endParaRPr dirty="0">
              <a:solidFill>
                <a:srgbClr val="38761D"/>
              </a:solidFill>
            </a:endParaRPr>
          </a:p>
          <a:p>
            <a:pPr marL="0" lvl="0" indent="0" algn="ctr" rtl="0">
              <a:spcBef>
                <a:spcPts val="1200"/>
              </a:spcBef>
              <a:spcAft>
                <a:spcPts val="0"/>
              </a:spcAft>
              <a:buNone/>
            </a:pPr>
            <a:r>
              <a:rPr lang="en" dirty="0">
                <a:solidFill>
                  <a:srgbClr val="38761D"/>
                </a:solidFill>
              </a:rPr>
              <a:t>2 days?</a:t>
            </a:r>
            <a:endParaRPr dirty="0">
              <a:solidFill>
                <a:srgbClr val="38761D"/>
              </a:solidFill>
            </a:endParaRPr>
          </a:p>
          <a:p>
            <a:pPr marL="0" lvl="0" indent="0" algn="ctr" rtl="0">
              <a:spcBef>
                <a:spcPts val="1200"/>
              </a:spcBef>
              <a:spcAft>
                <a:spcPts val="1200"/>
              </a:spcAft>
              <a:buNone/>
            </a:pPr>
            <a:r>
              <a:rPr lang="en" dirty="0">
                <a:solidFill>
                  <a:srgbClr val="38761D"/>
                </a:solidFill>
              </a:rPr>
              <a:t>3 days? 4 days?</a:t>
            </a:r>
            <a:endParaRPr sz="1400" i="1" dirty="0"/>
          </a:p>
        </p:txBody>
      </p:sp>
      <p:sp>
        <p:nvSpPr>
          <p:cNvPr id="159" name="Google Shape;159;p26"/>
          <p:cNvSpPr txBox="1"/>
          <p:nvPr/>
        </p:nvSpPr>
        <p:spPr>
          <a:xfrm>
            <a:off x="0" y="4804800"/>
            <a:ext cx="75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3.OA.D8</a:t>
            </a:r>
            <a:endParaRPr sz="1000">
              <a:solidFill>
                <a:schemeClr val="lt1"/>
              </a:solidFill>
            </a:endParaRPr>
          </a:p>
        </p:txBody>
      </p:sp>
      <p:pic>
        <p:nvPicPr>
          <p:cNvPr id="160" name="Google Shape;160;p26"/>
          <p:cNvPicPr preferRelativeResize="0"/>
          <p:nvPr/>
        </p:nvPicPr>
        <p:blipFill>
          <a:blip r:embed="rId3">
            <a:alphaModFix/>
          </a:blip>
          <a:stretch>
            <a:fillRect/>
          </a:stretch>
        </p:blipFill>
        <p:spPr>
          <a:xfrm>
            <a:off x="1707275" y="184225"/>
            <a:ext cx="7384326" cy="4457700"/>
          </a:xfrm>
          <a:prstGeom prst="rect">
            <a:avLst/>
          </a:prstGeom>
          <a:noFill/>
          <a:ln>
            <a:noFill/>
          </a:ln>
        </p:spPr>
      </p:pic>
      <p:sp>
        <p:nvSpPr>
          <p:cNvPr id="161" name="Google Shape;161;p26"/>
          <p:cNvSpPr txBox="1"/>
          <p:nvPr/>
        </p:nvSpPr>
        <p:spPr>
          <a:xfrm>
            <a:off x="4024325" y="4671800"/>
            <a:ext cx="3000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i="1" u="sng">
                <a:solidFill>
                  <a:schemeClr val="accent5"/>
                </a:solidFill>
                <a:hlinkClick r:id="rId4">
                  <a:extLst>
                    <a:ext uri="{A12FA001-AC4F-418D-AE19-62706E023703}">
                      <ahyp:hlinkClr xmlns:ahyp="http://schemas.microsoft.com/office/drawing/2018/hyperlinkcolor" val="tx"/>
                    </a:ext>
                  </a:extLst>
                </a:hlinkClick>
              </a:rPr>
              <a:t>Check out this 1 minute video!</a:t>
            </a:r>
            <a:endParaRPr i="1">
              <a:solidFill>
                <a:schemeClr val="dk2"/>
              </a:solidFill>
            </a:endParaRPr>
          </a:p>
        </p:txBody>
      </p:sp>
      <p:sp>
        <p:nvSpPr>
          <p:cNvPr id="162" name="Google Shape;162;p26"/>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8">
                                            <p:txEl>
                                              <p:pRg st="3" end="3"/>
                                            </p:txEl>
                                          </p:spTgt>
                                        </p:tgtEl>
                                        <p:attrNameLst>
                                          <p:attrName>style.visibility</p:attrName>
                                        </p:attrNameLst>
                                      </p:cBhvr>
                                      <p:to>
                                        <p:strVal val="visible"/>
                                      </p:to>
                                    </p:set>
                                    <p:animEffect transition="in" filter="fade">
                                      <p:cBhvr>
                                        <p:cTn id="22" dur="1000"/>
                                        <p:tgtEl>
                                          <p:spTgt spid="1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8">
                                            <p:txEl>
                                              <p:pRg st="4" end="4"/>
                                            </p:txEl>
                                          </p:spTgt>
                                        </p:tgtEl>
                                        <p:attrNameLst>
                                          <p:attrName>style.visibility</p:attrName>
                                        </p:attrNameLst>
                                      </p:cBhvr>
                                      <p:to>
                                        <p:strVal val="visible"/>
                                      </p:to>
                                    </p:set>
                                    <p:animEffect transition="in" filter="fade">
                                      <p:cBhvr>
                                        <p:cTn id="27" dur="1000"/>
                                        <p:tgtEl>
                                          <p:spTgt spid="1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7"/>
          <p:cNvSpPr txBox="1">
            <a:spLocks noGrp="1"/>
          </p:cNvSpPr>
          <p:nvPr>
            <p:ph type="title"/>
          </p:nvPr>
        </p:nvSpPr>
        <p:spPr>
          <a:xfrm>
            <a:off x="100050" y="169925"/>
            <a:ext cx="4114800" cy="84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A64D79"/>
                </a:solidFill>
              </a:rPr>
              <a:t>Happy International Day of Happiness!</a:t>
            </a:r>
            <a:endParaRPr sz="2920" b="1">
              <a:solidFill>
                <a:srgbClr val="A64D79"/>
              </a:solidFill>
            </a:endParaRPr>
          </a:p>
        </p:txBody>
      </p:sp>
      <p:sp>
        <p:nvSpPr>
          <p:cNvPr id="168" name="Google Shape;168;p27"/>
          <p:cNvSpPr txBox="1">
            <a:spLocks noGrp="1"/>
          </p:cNvSpPr>
          <p:nvPr>
            <p:ph type="body" idx="1"/>
          </p:nvPr>
        </p:nvSpPr>
        <p:spPr>
          <a:xfrm>
            <a:off x="100050" y="1312925"/>
            <a:ext cx="4071900" cy="32559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sz="1900" dirty="0">
                <a:solidFill>
                  <a:srgbClr val="A64D79"/>
                </a:solidFill>
                <a:highlight>
                  <a:srgbClr val="FFFFFF"/>
                </a:highlight>
              </a:rPr>
              <a:t>Research shows that </a:t>
            </a:r>
            <a:r>
              <a:rPr lang="en" sz="1900" b="1" dirty="0">
                <a:solidFill>
                  <a:srgbClr val="A64D79"/>
                </a:solidFill>
                <a:highlight>
                  <a:srgbClr val="FFFFFF"/>
                </a:highlight>
              </a:rPr>
              <a:t>children smile an average of 400 times per day</a:t>
            </a:r>
            <a:r>
              <a:rPr lang="en" sz="1900" dirty="0">
                <a:solidFill>
                  <a:srgbClr val="A64D79"/>
                </a:solidFill>
                <a:highlight>
                  <a:srgbClr val="FFFFFF"/>
                </a:highlight>
              </a:rPr>
              <a:t>, compared to the typical adult who smiles only </a:t>
            </a:r>
            <a:r>
              <a:rPr lang="en" sz="1900" b="1" dirty="0">
                <a:solidFill>
                  <a:srgbClr val="A64D79"/>
                </a:solidFill>
                <a:highlight>
                  <a:srgbClr val="FFFFFF"/>
                </a:highlight>
              </a:rPr>
              <a:t>20 times per day</a:t>
            </a:r>
            <a:r>
              <a:rPr lang="en" sz="1900" dirty="0">
                <a:solidFill>
                  <a:srgbClr val="A64D79"/>
                </a:solidFill>
                <a:highlight>
                  <a:srgbClr val="FFFFFF"/>
                </a:highlight>
              </a:rPr>
              <a:t>.</a:t>
            </a:r>
            <a:endParaRPr sz="1900" dirty="0">
              <a:solidFill>
                <a:srgbClr val="A64D79"/>
              </a:solidFill>
              <a:highlight>
                <a:srgbClr val="FFFFFF"/>
              </a:highlight>
            </a:endParaRPr>
          </a:p>
          <a:p>
            <a:pPr marL="0" lvl="0" indent="0" algn="ctr" rtl="0">
              <a:spcBef>
                <a:spcPts val="1200"/>
              </a:spcBef>
              <a:spcAft>
                <a:spcPts val="0"/>
              </a:spcAft>
              <a:buNone/>
            </a:pPr>
            <a:r>
              <a:rPr lang="en" sz="1900" dirty="0">
                <a:solidFill>
                  <a:srgbClr val="A64D79"/>
                </a:solidFill>
                <a:highlight>
                  <a:srgbClr val="FFFFFF"/>
                </a:highlight>
              </a:rPr>
              <a:t>How many </a:t>
            </a:r>
            <a:r>
              <a:rPr lang="en" sz="1900" b="1" dirty="0">
                <a:solidFill>
                  <a:srgbClr val="A64D79"/>
                </a:solidFill>
                <a:highlight>
                  <a:srgbClr val="FFFFFF"/>
                </a:highlight>
              </a:rPr>
              <a:t>times</a:t>
            </a:r>
            <a:r>
              <a:rPr lang="en" sz="1900" dirty="0">
                <a:solidFill>
                  <a:srgbClr val="A64D79"/>
                </a:solidFill>
                <a:highlight>
                  <a:srgbClr val="FFFFFF"/>
                </a:highlight>
              </a:rPr>
              <a:t> GREATER is          </a:t>
            </a:r>
            <a:r>
              <a:rPr lang="en" sz="1900" b="1" dirty="0">
                <a:solidFill>
                  <a:srgbClr val="A64D79"/>
                </a:solidFill>
                <a:highlight>
                  <a:srgbClr val="FFFFFF"/>
                </a:highlight>
              </a:rPr>
              <a:t>400 than 20</a:t>
            </a:r>
            <a:r>
              <a:rPr lang="en" sz="1900" dirty="0">
                <a:solidFill>
                  <a:srgbClr val="A64D79"/>
                </a:solidFill>
                <a:highlight>
                  <a:srgbClr val="FFFFFF"/>
                </a:highlight>
              </a:rPr>
              <a:t>?</a:t>
            </a:r>
            <a:endParaRPr sz="1900" dirty="0">
              <a:solidFill>
                <a:srgbClr val="A64D79"/>
              </a:solidFill>
              <a:highlight>
                <a:srgbClr val="FFFFFF"/>
              </a:highlight>
            </a:endParaRPr>
          </a:p>
          <a:p>
            <a:pPr marL="0" lvl="0" indent="0" algn="ctr" rtl="0">
              <a:spcBef>
                <a:spcPts val="1200"/>
              </a:spcBef>
              <a:spcAft>
                <a:spcPts val="0"/>
              </a:spcAft>
              <a:buNone/>
            </a:pPr>
            <a:r>
              <a:rPr lang="en" sz="1900" dirty="0">
                <a:solidFill>
                  <a:srgbClr val="A64D79"/>
                </a:solidFill>
                <a:highlight>
                  <a:srgbClr val="FFFFFF"/>
                </a:highlight>
              </a:rPr>
              <a:t>What are some </a:t>
            </a:r>
            <a:r>
              <a:rPr lang="en" sz="1900" b="1" dirty="0">
                <a:solidFill>
                  <a:srgbClr val="A64D79"/>
                </a:solidFill>
                <a:highlight>
                  <a:srgbClr val="FFFFFF"/>
                </a:highlight>
              </a:rPr>
              <a:t>FACTOR pairs of 400</a:t>
            </a:r>
            <a:r>
              <a:rPr lang="en" sz="1900" dirty="0">
                <a:solidFill>
                  <a:srgbClr val="A64D79"/>
                </a:solidFill>
                <a:highlight>
                  <a:srgbClr val="FFFFFF"/>
                </a:highlight>
              </a:rPr>
              <a:t>?</a:t>
            </a:r>
            <a:endParaRPr sz="1900" dirty="0">
              <a:solidFill>
                <a:srgbClr val="A64D79"/>
              </a:solidFill>
              <a:highlight>
                <a:srgbClr val="FFFFFF"/>
              </a:highlight>
            </a:endParaRPr>
          </a:p>
          <a:p>
            <a:pPr marL="0" lvl="0" indent="0" algn="ctr" rtl="0">
              <a:spcBef>
                <a:spcPts val="1200"/>
              </a:spcBef>
              <a:spcAft>
                <a:spcPts val="1200"/>
              </a:spcAft>
              <a:buNone/>
            </a:pPr>
            <a:r>
              <a:rPr lang="en" sz="1900" dirty="0">
                <a:solidFill>
                  <a:srgbClr val="A64D79"/>
                </a:solidFill>
                <a:highlight>
                  <a:srgbClr val="FFFFFF"/>
                </a:highlight>
              </a:rPr>
              <a:t>How will we know when we have them all?</a:t>
            </a:r>
            <a:endParaRPr sz="1900" dirty="0">
              <a:solidFill>
                <a:srgbClr val="A64D79"/>
              </a:solidFill>
              <a:highlight>
                <a:srgbClr val="FFFFFF"/>
              </a:highlight>
            </a:endParaRPr>
          </a:p>
        </p:txBody>
      </p:sp>
      <p:sp>
        <p:nvSpPr>
          <p:cNvPr id="169" name="Google Shape;169;p27"/>
          <p:cNvSpPr txBox="1"/>
          <p:nvPr/>
        </p:nvSpPr>
        <p:spPr>
          <a:xfrm>
            <a:off x="5789650" y="4838650"/>
            <a:ext cx="243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i="1">
                <a:solidFill>
                  <a:srgbClr val="999999"/>
                </a:solidFill>
              </a:rPr>
              <a:t>Tish Jones “Black Lines Matter”</a:t>
            </a:r>
            <a:endParaRPr sz="900" i="1">
              <a:solidFill>
                <a:srgbClr val="999999"/>
              </a:solidFill>
            </a:endParaRPr>
          </a:p>
        </p:txBody>
      </p:sp>
      <p:sp>
        <p:nvSpPr>
          <p:cNvPr id="170" name="Google Shape;170;p27"/>
          <p:cNvSpPr txBox="1"/>
          <p:nvPr/>
        </p:nvSpPr>
        <p:spPr>
          <a:xfrm>
            <a:off x="0" y="4804800"/>
            <a:ext cx="75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4.NBT.A1</a:t>
            </a:r>
            <a:endParaRPr sz="1000"/>
          </a:p>
        </p:txBody>
      </p:sp>
      <p:pic>
        <p:nvPicPr>
          <p:cNvPr id="171" name="Google Shape;171;p27"/>
          <p:cNvPicPr preferRelativeResize="0"/>
          <p:nvPr/>
        </p:nvPicPr>
        <p:blipFill>
          <a:blip r:embed="rId3">
            <a:alphaModFix/>
          </a:blip>
          <a:stretch>
            <a:fillRect/>
          </a:stretch>
        </p:blipFill>
        <p:spPr>
          <a:xfrm>
            <a:off x="4272000" y="52375"/>
            <a:ext cx="4786275" cy="4786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
                                            <p:txEl>
                                              <p:pRg st="3" end="3"/>
                                            </p:txEl>
                                          </p:spTgt>
                                        </p:tgtEl>
                                        <p:attrNameLst>
                                          <p:attrName>style.visibility</p:attrName>
                                        </p:attrNameLst>
                                      </p:cBhvr>
                                      <p:to>
                                        <p:strVal val="visible"/>
                                      </p:to>
                                    </p:set>
                                    <p:animEffect transition="in" filter="fade">
                                      <p:cBhvr>
                                        <p:cTn id="22" dur="1000"/>
                                        <p:tgtEl>
                                          <p:spTgt spid="1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body" idx="1"/>
          </p:nvPr>
        </p:nvSpPr>
        <p:spPr>
          <a:xfrm>
            <a:off x="7772450" y="69900"/>
            <a:ext cx="1328700" cy="44991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900" b="1" dirty="0">
                <a:solidFill>
                  <a:srgbClr val="1A73E8"/>
                </a:solidFill>
              </a:rPr>
              <a:t>What do we notice?</a:t>
            </a:r>
            <a:endParaRPr sz="1900" b="1" dirty="0">
              <a:solidFill>
                <a:srgbClr val="1A73E8"/>
              </a:solidFill>
            </a:endParaRPr>
          </a:p>
          <a:p>
            <a:pPr marL="0" lvl="0" indent="0" algn="ctr" rtl="0">
              <a:spcBef>
                <a:spcPts val="1200"/>
              </a:spcBef>
              <a:spcAft>
                <a:spcPts val="0"/>
              </a:spcAft>
              <a:buNone/>
            </a:pPr>
            <a:r>
              <a:rPr lang="en" sz="1900" b="1" dirty="0">
                <a:solidFill>
                  <a:srgbClr val="1A73E8"/>
                </a:solidFill>
              </a:rPr>
              <a:t>What do we wonder?</a:t>
            </a:r>
            <a:endParaRPr sz="1900" b="1" dirty="0">
              <a:solidFill>
                <a:srgbClr val="1A73E8"/>
              </a:solidFill>
            </a:endParaRPr>
          </a:p>
          <a:p>
            <a:pPr marL="0" lvl="0" indent="0" algn="ctr" rtl="0">
              <a:spcBef>
                <a:spcPts val="1200"/>
              </a:spcBef>
              <a:spcAft>
                <a:spcPts val="0"/>
              </a:spcAft>
              <a:buNone/>
            </a:pPr>
            <a:r>
              <a:rPr lang="en" sz="1900" b="1" dirty="0">
                <a:solidFill>
                  <a:srgbClr val="1A73E8"/>
                </a:solidFill>
              </a:rPr>
              <a:t>How many bricks?</a:t>
            </a:r>
            <a:endParaRPr sz="1900" b="1" dirty="0">
              <a:solidFill>
                <a:srgbClr val="1A73E8"/>
              </a:solidFill>
            </a:endParaRPr>
          </a:p>
          <a:p>
            <a:pPr marL="0" lvl="0" indent="0" algn="ctr" rtl="0">
              <a:spcBef>
                <a:spcPts val="1200"/>
              </a:spcBef>
              <a:spcAft>
                <a:spcPts val="1200"/>
              </a:spcAft>
              <a:buNone/>
            </a:pPr>
            <a:r>
              <a:rPr lang="en" sz="1900" b="1" dirty="0">
                <a:solidFill>
                  <a:srgbClr val="1A73E8"/>
                </a:solidFill>
              </a:rPr>
              <a:t>How can we come close?</a:t>
            </a:r>
            <a:endParaRPr sz="1900" b="1" dirty="0">
              <a:solidFill>
                <a:srgbClr val="1A73E8"/>
              </a:solidFill>
            </a:endParaRPr>
          </a:p>
        </p:txBody>
      </p:sp>
      <p:pic>
        <p:nvPicPr>
          <p:cNvPr id="177" name="Google Shape;177;p28"/>
          <p:cNvPicPr preferRelativeResize="0"/>
          <p:nvPr/>
        </p:nvPicPr>
        <p:blipFill>
          <a:blip r:embed="rId3">
            <a:alphaModFix/>
          </a:blip>
          <a:stretch>
            <a:fillRect/>
          </a:stretch>
        </p:blipFill>
        <p:spPr>
          <a:xfrm>
            <a:off x="-3" y="0"/>
            <a:ext cx="7718008" cy="5143501"/>
          </a:xfrm>
          <a:prstGeom prst="rect">
            <a:avLst/>
          </a:prstGeom>
          <a:noFill/>
          <a:ln>
            <a:noFill/>
          </a:ln>
        </p:spPr>
      </p:pic>
      <p:sp>
        <p:nvSpPr>
          <p:cNvPr id="178" name="Google Shape;178;p28"/>
          <p:cNvSpPr txBox="1"/>
          <p:nvPr/>
        </p:nvSpPr>
        <p:spPr>
          <a:xfrm>
            <a:off x="7718000" y="4635600"/>
            <a:ext cx="13716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i="1">
                <a:solidFill>
                  <a:srgbClr val="555555"/>
                </a:solidFill>
                <a:latin typeface="Verdana"/>
                <a:ea typeface="Verdana"/>
                <a:cs typeface="Verdana"/>
                <a:sym typeface="Verdana"/>
              </a:rPr>
              <a:t>Taj Francis</a:t>
            </a:r>
            <a:endParaRPr sz="1000" i="1">
              <a:solidFill>
                <a:srgbClr val="555555"/>
              </a:solidFill>
              <a:latin typeface="Verdana"/>
              <a:ea typeface="Verdana"/>
              <a:cs typeface="Verdana"/>
              <a:sym typeface="Verdana"/>
            </a:endParaRPr>
          </a:p>
          <a:p>
            <a:pPr marL="0" lvl="0" indent="0" algn="ctr" rtl="0">
              <a:spcBef>
                <a:spcPts val="0"/>
              </a:spcBef>
              <a:spcAft>
                <a:spcPts val="0"/>
              </a:spcAft>
              <a:buNone/>
            </a:pPr>
            <a:r>
              <a:rPr lang="en" sz="1000" i="1">
                <a:solidFill>
                  <a:srgbClr val="555555"/>
                </a:solidFill>
                <a:latin typeface="Verdana"/>
                <a:ea typeface="Verdana"/>
                <a:cs typeface="Verdana"/>
                <a:sym typeface="Verdana"/>
              </a:rPr>
              <a:t>“Guiding Giants”</a:t>
            </a:r>
            <a:endParaRPr sz="1000" i="1">
              <a:solidFill>
                <a:srgbClr val="555555"/>
              </a:solidFill>
              <a:latin typeface="Verdana"/>
              <a:ea typeface="Verdana"/>
              <a:cs typeface="Verdana"/>
              <a:sym typeface="Verdana"/>
            </a:endParaRPr>
          </a:p>
        </p:txBody>
      </p:sp>
      <p:sp>
        <p:nvSpPr>
          <p:cNvPr id="179" name="Google Shape;179;p28"/>
          <p:cNvSpPr txBox="1"/>
          <p:nvPr/>
        </p:nvSpPr>
        <p:spPr>
          <a:xfrm>
            <a:off x="-1" y="4812964"/>
            <a:ext cx="832757"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4.NBT.B5</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xEl>
                                              <p:pRg st="0" end="0"/>
                                            </p:txEl>
                                          </p:spTgt>
                                        </p:tgtEl>
                                        <p:attrNameLst>
                                          <p:attrName>style.visibility</p:attrName>
                                        </p:attrNameLst>
                                      </p:cBhvr>
                                      <p:to>
                                        <p:strVal val="visible"/>
                                      </p:to>
                                    </p:set>
                                    <p:animEffect transition="in" filter="fade">
                                      <p:cBhvr>
                                        <p:cTn id="7" dur="1000"/>
                                        <p:tgtEl>
                                          <p:spTgt spid="1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6">
                                            <p:txEl>
                                              <p:pRg st="1" end="1"/>
                                            </p:txEl>
                                          </p:spTgt>
                                        </p:tgtEl>
                                        <p:attrNameLst>
                                          <p:attrName>style.visibility</p:attrName>
                                        </p:attrNameLst>
                                      </p:cBhvr>
                                      <p:to>
                                        <p:strVal val="visible"/>
                                      </p:to>
                                    </p:set>
                                    <p:animEffect transition="in" filter="fade">
                                      <p:cBhvr>
                                        <p:cTn id="12" dur="1000"/>
                                        <p:tgtEl>
                                          <p:spTgt spid="1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6">
                                            <p:txEl>
                                              <p:pRg st="2" end="2"/>
                                            </p:txEl>
                                          </p:spTgt>
                                        </p:tgtEl>
                                        <p:attrNameLst>
                                          <p:attrName>style.visibility</p:attrName>
                                        </p:attrNameLst>
                                      </p:cBhvr>
                                      <p:to>
                                        <p:strVal val="visible"/>
                                      </p:to>
                                    </p:set>
                                    <p:animEffect transition="in" filter="fade">
                                      <p:cBhvr>
                                        <p:cTn id="17" dur="1000"/>
                                        <p:tgtEl>
                                          <p:spTgt spid="1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6">
                                            <p:txEl>
                                              <p:pRg st="3" end="3"/>
                                            </p:txEl>
                                          </p:spTgt>
                                        </p:tgtEl>
                                        <p:attrNameLst>
                                          <p:attrName>style.visibility</p:attrName>
                                        </p:attrNameLst>
                                      </p:cBhvr>
                                      <p:to>
                                        <p:strVal val="visible"/>
                                      </p:to>
                                    </p:set>
                                    <p:animEffect transition="in" filter="fade">
                                      <p:cBhvr>
                                        <p:cTn id="22" dur="1000"/>
                                        <p:tgtEl>
                                          <p:spTgt spid="1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9"/>
          <p:cNvSpPr txBox="1">
            <a:spLocks noGrp="1"/>
          </p:cNvSpPr>
          <p:nvPr>
            <p:ph type="body" idx="1"/>
          </p:nvPr>
        </p:nvSpPr>
        <p:spPr>
          <a:xfrm>
            <a:off x="6999175" y="477100"/>
            <a:ext cx="2007900" cy="4091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dirty="0">
                <a:solidFill>
                  <a:srgbClr val="741B47"/>
                </a:solidFill>
              </a:rPr>
              <a:t>What do we notice?</a:t>
            </a:r>
            <a:endParaRPr sz="1900" dirty="0">
              <a:solidFill>
                <a:srgbClr val="741B47"/>
              </a:solidFill>
            </a:endParaRPr>
          </a:p>
          <a:p>
            <a:pPr marL="0" lvl="0" indent="0" algn="ctr" rtl="0">
              <a:spcBef>
                <a:spcPts val="1200"/>
              </a:spcBef>
              <a:spcAft>
                <a:spcPts val="0"/>
              </a:spcAft>
              <a:buNone/>
            </a:pPr>
            <a:r>
              <a:rPr lang="en" sz="1900" dirty="0">
                <a:solidFill>
                  <a:srgbClr val="741B47"/>
                </a:solidFill>
              </a:rPr>
              <a:t>What do we wonder?</a:t>
            </a:r>
            <a:endParaRPr sz="1900" dirty="0">
              <a:solidFill>
                <a:srgbClr val="741B47"/>
              </a:solidFill>
            </a:endParaRPr>
          </a:p>
          <a:p>
            <a:pPr marL="0" lvl="0" indent="0" algn="ctr" rtl="0">
              <a:spcBef>
                <a:spcPts val="1200"/>
              </a:spcBef>
              <a:spcAft>
                <a:spcPts val="1200"/>
              </a:spcAft>
              <a:buNone/>
            </a:pPr>
            <a:r>
              <a:rPr lang="en" sz="1900" dirty="0">
                <a:solidFill>
                  <a:srgbClr val="741B47"/>
                </a:solidFill>
              </a:rPr>
              <a:t>Can we represent this photo as a multiplication sentence?</a:t>
            </a:r>
            <a:endParaRPr sz="1900" dirty="0">
              <a:solidFill>
                <a:srgbClr val="741B47"/>
              </a:solidFill>
            </a:endParaRPr>
          </a:p>
        </p:txBody>
      </p:sp>
      <p:pic>
        <p:nvPicPr>
          <p:cNvPr id="185" name="Google Shape;185;p29"/>
          <p:cNvPicPr preferRelativeResize="0"/>
          <p:nvPr/>
        </p:nvPicPr>
        <p:blipFill>
          <a:blip r:embed="rId3">
            <a:alphaModFix/>
          </a:blip>
          <a:stretch>
            <a:fillRect/>
          </a:stretch>
        </p:blipFill>
        <p:spPr>
          <a:xfrm>
            <a:off x="0" y="0"/>
            <a:ext cx="6857999" cy="5143500"/>
          </a:xfrm>
          <a:prstGeom prst="rect">
            <a:avLst/>
          </a:prstGeom>
          <a:noFill/>
          <a:ln>
            <a:noFill/>
          </a:ln>
        </p:spPr>
      </p:pic>
      <p:sp>
        <p:nvSpPr>
          <p:cNvPr id="186" name="Google Shape;186;p29"/>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animEffect transition="in" filter="fade">
                                      <p:cBhvr>
                                        <p:cTn id="7" dur="1000"/>
                                        <p:tgtEl>
                                          <p:spTgt spid="1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
                                            <p:txEl>
                                              <p:pRg st="1" end="1"/>
                                            </p:txEl>
                                          </p:spTgt>
                                        </p:tgtEl>
                                        <p:attrNameLst>
                                          <p:attrName>style.visibility</p:attrName>
                                        </p:attrNameLst>
                                      </p:cBhvr>
                                      <p:to>
                                        <p:strVal val="visible"/>
                                      </p:to>
                                    </p:set>
                                    <p:animEffect transition="in" filter="fade">
                                      <p:cBhvr>
                                        <p:cTn id="12" dur="1000"/>
                                        <p:tgtEl>
                                          <p:spTgt spid="1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4">
                                            <p:txEl>
                                              <p:pRg st="2" end="2"/>
                                            </p:txEl>
                                          </p:spTgt>
                                        </p:tgtEl>
                                        <p:attrNameLst>
                                          <p:attrName>style.visibility</p:attrName>
                                        </p:attrNameLst>
                                      </p:cBhvr>
                                      <p:to>
                                        <p:strVal val="visible"/>
                                      </p:to>
                                    </p:set>
                                    <p:animEffect transition="in" filter="fade">
                                      <p:cBhvr>
                                        <p:cTn id="17" dur="1000"/>
                                        <p:tgtEl>
                                          <p:spTgt spid="18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0"/>
          <p:cNvSpPr txBox="1">
            <a:spLocks noGrp="1"/>
          </p:cNvSpPr>
          <p:nvPr>
            <p:ph type="title"/>
          </p:nvPr>
        </p:nvSpPr>
        <p:spPr>
          <a:xfrm>
            <a:off x="97400" y="123550"/>
            <a:ext cx="6648000" cy="572700"/>
          </a:xfrm>
          <a:prstGeom prst="rect">
            <a:avLst/>
          </a:prstGeom>
        </p:spPr>
        <p:txBody>
          <a:bodyPr spcFirstLastPara="1" wrap="square" lIns="91425" tIns="91425" rIns="91425" bIns="91425" anchor="t" anchorCtr="0">
            <a:normAutofit fontScale="90000"/>
          </a:bodyPr>
          <a:lstStyle/>
          <a:p>
            <a:pPr marL="0" lvl="0" indent="0" algn="ctr" rtl="0">
              <a:lnSpc>
                <a:spcPct val="115000"/>
              </a:lnSpc>
              <a:spcBef>
                <a:spcPts val="0"/>
              </a:spcBef>
              <a:spcAft>
                <a:spcPts val="400"/>
              </a:spcAft>
              <a:buNone/>
            </a:pPr>
            <a:r>
              <a:rPr lang="en" dirty="0">
                <a:solidFill>
                  <a:srgbClr val="BF9000"/>
                </a:solidFill>
              </a:rPr>
              <a:t>Ramadan Kareem   </a:t>
            </a:r>
            <a:r>
              <a:rPr lang="en" sz="1800" dirty="0" err="1">
                <a:solidFill>
                  <a:srgbClr val="BF9000"/>
                </a:solidFill>
                <a:latin typeface="+mj-lt"/>
                <a:ea typeface="Helvetica Neue"/>
                <a:cs typeface="Helvetica Neue"/>
                <a:sym typeface="Helvetica Neue"/>
              </a:rPr>
              <a:t>رمضان</a:t>
            </a:r>
            <a:r>
              <a:rPr lang="en" sz="1800" dirty="0">
                <a:solidFill>
                  <a:srgbClr val="BF9000"/>
                </a:solidFill>
                <a:latin typeface="+mj-lt"/>
                <a:ea typeface="Helvetica Neue"/>
                <a:cs typeface="Helvetica Neue"/>
                <a:sym typeface="Helvetica Neue"/>
              </a:rPr>
              <a:t> </a:t>
            </a:r>
            <a:r>
              <a:rPr lang="en" sz="1800" dirty="0" err="1">
                <a:solidFill>
                  <a:srgbClr val="BF9000"/>
                </a:solidFill>
                <a:latin typeface="+mj-lt"/>
                <a:ea typeface="Helvetica Neue"/>
                <a:cs typeface="Helvetica Neue"/>
                <a:sym typeface="Helvetica Neue"/>
              </a:rPr>
              <a:t>كريم</a:t>
            </a:r>
            <a:r>
              <a:rPr lang="en" sz="1800" dirty="0">
                <a:solidFill>
                  <a:srgbClr val="BF9000"/>
                </a:solidFill>
                <a:latin typeface="+mj-lt"/>
                <a:ea typeface="Helvetica Neue"/>
                <a:cs typeface="Helvetica Neue"/>
                <a:sym typeface="Helvetica Neue"/>
              </a:rPr>
              <a:t>/</a:t>
            </a:r>
            <a:r>
              <a:rPr lang="en" sz="1800" dirty="0" err="1">
                <a:solidFill>
                  <a:srgbClr val="BF9000"/>
                </a:solidFill>
                <a:latin typeface="+mj-lt"/>
                <a:ea typeface="Helvetica Neue"/>
                <a:cs typeface="Helvetica Neue"/>
                <a:sym typeface="Helvetica Neue"/>
              </a:rPr>
              <a:t>مبارك</a:t>
            </a:r>
            <a:endParaRPr dirty="0"/>
          </a:p>
        </p:txBody>
      </p:sp>
      <p:sp>
        <p:nvSpPr>
          <p:cNvPr id="192" name="Google Shape;192;p30"/>
          <p:cNvSpPr txBox="1">
            <a:spLocks noGrp="1"/>
          </p:cNvSpPr>
          <p:nvPr>
            <p:ph type="body" idx="1"/>
          </p:nvPr>
        </p:nvSpPr>
        <p:spPr>
          <a:xfrm>
            <a:off x="6872325" y="812850"/>
            <a:ext cx="2150400" cy="37560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700" b="1" dirty="0">
                <a:solidFill>
                  <a:srgbClr val="BF9000"/>
                </a:solidFill>
                <a:highlight>
                  <a:srgbClr val="FFFFFF"/>
                </a:highlight>
                <a:latin typeface="Roboto"/>
                <a:ea typeface="Roboto"/>
                <a:cs typeface="Roboto"/>
                <a:sym typeface="Roboto"/>
              </a:rPr>
              <a:t>The month of Ramadan begins the Evening of March 22, 2023 - and ends the Evening of April 21, 2023.</a:t>
            </a:r>
            <a:endParaRPr sz="1700" b="1" dirty="0">
              <a:solidFill>
                <a:srgbClr val="BF9000"/>
              </a:solidFill>
              <a:highlight>
                <a:srgbClr val="FFFFFF"/>
              </a:highlight>
              <a:latin typeface="Roboto"/>
              <a:ea typeface="Roboto"/>
              <a:cs typeface="Roboto"/>
              <a:sym typeface="Roboto"/>
            </a:endParaRPr>
          </a:p>
          <a:p>
            <a:pPr marL="0" lvl="0" indent="0" algn="ctr" rtl="0">
              <a:spcBef>
                <a:spcPts val="1200"/>
              </a:spcBef>
              <a:spcAft>
                <a:spcPts val="0"/>
              </a:spcAft>
              <a:buNone/>
            </a:pPr>
            <a:r>
              <a:rPr lang="en" sz="1700" b="1" dirty="0">
                <a:solidFill>
                  <a:srgbClr val="BF9000"/>
                </a:solidFill>
                <a:highlight>
                  <a:srgbClr val="FFFFFF"/>
                </a:highlight>
                <a:latin typeface="Roboto"/>
                <a:ea typeface="Roboto"/>
                <a:cs typeface="Roboto"/>
                <a:sym typeface="Roboto"/>
              </a:rPr>
              <a:t>How many days is that?</a:t>
            </a:r>
            <a:endParaRPr sz="1700" b="1" dirty="0">
              <a:solidFill>
                <a:srgbClr val="BF9000"/>
              </a:solidFill>
              <a:highlight>
                <a:srgbClr val="FFFFFF"/>
              </a:highlight>
              <a:latin typeface="Roboto"/>
              <a:ea typeface="Roboto"/>
              <a:cs typeface="Roboto"/>
              <a:sym typeface="Roboto"/>
            </a:endParaRPr>
          </a:p>
          <a:p>
            <a:pPr marL="0" lvl="0" indent="0" algn="ctr" rtl="0">
              <a:spcBef>
                <a:spcPts val="1200"/>
              </a:spcBef>
              <a:spcAft>
                <a:spcPts val="0"/>
              </a:spcAft>
              <a:buNone/>
            </a:pPr>
            <a:r>
              <a:rPr lang="en" sz="1700" b="1" dirty="0">
                <a:solidFill>
                  <a:srgbClr val="BF9000"/>
                </a:solidFill>
                <a:highlight>
                  <a:srgbClr val="FFFFFF"/>
                </a:highlight>
                <a:latin typeface="Roboto"/>
                <a:ea typeface="Roboto"/>
                <a:cs typeface="Roboto"/>
                <a:sym typeface="Roboto"/>
              </a:rPr>
              <a:t>How many hours?</a:t>
            </a:r>
            <a:endParaRPr sz="1700" b="1" dirty="0">
              <a:solidFill>
                <a:srgbClr val="BF9000"/>
              </a:solidFill>
              <a:highlight>
                <a:srgbClr val="FFFFFF"/>
              </a:highlight>
              <a:latin typeface="Roboto"/>
              <a:ea typeface="Roboto"/>
              <a:cs typeface="Roboto"/>
              <a:sym typeface="Roboto"/>
            </a:endParaRPr>
          </a:p>
          <a:p>
            <a:pPr marL="0" lvl="0" indent="0" algn="ctr" rtl="0">
              <a:spcBef>
                <a:spcPts val="1200"/>
              </a:spcBef>
              <a:spcAft>
                <a:spcPts val="1200"/>
              </a:spcAft>
              <a:buNone/>
            </a:pPr>
            <a:r>
              <a:rPr lang="en" sz="1700" b="1" dirty="0">
                <a:solidFill>
                  <a:srgbClr val="BF9000"/>
                </a:solidFill>
                <a:highlight>
                  <a:srgbClr val="FFFFFF"/>
                </a:highlight>
                <a:latin typeface="Roboto"/>
                <a:ea typeface="Roboto"/>
                <a:cs typeface="Roboto"/>
                <a:sym typeface="Roboto"/>
              </a:rPr>
              <a:t>How many minutes?</a:t>
            </a:r>
            <a:endParaRPr sz="1700" b="1" dirty="0">
              <a:solidFill>
                <a:srgbClr val="BF9000"/>
              </a:solidFill>
              <a:highlight>
                <a:srgbClr val="FFFFFF"/>
              </a:highlight>
              <a:latin typeface="Roboto"/>
              <a:ea typeface="Roboto"/>
              <a:cs typeface="Roboto"/>
              <a:sym typeface="Roboto"/>
            </a:endParaRPr>
          </a:p>
        </p:txBody>
      </p:sp>
      <p:pic>
        <p:nvPicPr>
          <p:cNvPr id="193" name="Google Shape;193;p30"/>
          <p:cNvPicPr preferRelativeResize="0"/>
          <p:nvPr/>
        </p:nvPicPr>
        <p:blipFill>
          <a:blip r:embed="rId3">
            <a:alphaModFix/>
          </a:blip>
          <a:stretch>
            <a:fillRect/>
          </a:stretch>
        </p:blipFill>
        <p:spPr>
          <a:xfrm>
            <a:off x="220473" y="657275"/>
            <a:ext cx="6525025" cy="4348951"/>
          </a:xfrm>
          <a:prstGeom prst="rect">
            <a:avLst/>
          </a:prstGeom>
          <a:noFill/>
          <a:ln>
            <a:noFill/>
          </a:ln>
        </p:spPr>
      </p:pic>
      <p:sp>
        <p:nvSpPr>
          <p:cNvPr id="194" name="Google Shape;194;p30"/>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xEl>
                                              <p:pRg st="0" end="0"/>
                                            </p:txEl>
                                          </p:spTgt>
                                        </p:tgtEl>
                                        <p:attrNameLst>
                                          <p:attrName>style.visibility</p:attrName>
                                        </p:attrNameLst>
                                      </p:cBhvr>
                                      <p:to>
                                        <p:strVal val="visible"/>
                                      </p:to>
                                    </p:set>
                                    <p:animEffect transition="in" filter="fade">
                                      <p:cBhvr>
                                        <p:cTn id="7" dur="1000"/>
                                        <p:tgtEl>
                                          <p:spTgt spid="1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2">
                                            <p:txEl>
                                              <p:pRg st="1" end="1"/>
                                            </p:txEl>
                                          </p:spTgt>
                                        </p:tgtEl>
                                        <p:attrNameLst>
                                          <p:attrName>style.visibility</p:attrName>
                                        </p:attrNameLst>
                                      </p:cBhvr>
                                      <p:to>
                                        <p:strVal val="visible"/>
                                      </p:to>
                                    </p:set>
                                    <p:animEffect transition="in" filter="fade">
                                      <p:cBhvr>
                                        <p:cTn id="12" dur="1000"/>
                                        <p:tgtEl>
                                          <p:spTgt spid="1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2">
                                            <p:txEl>
                                              <p:pRg st="2" end="2"/>
                                            </p:txEl>
                                          </p:spTgt>
                                        </p:tgtEl>
                                        <p:attrNameLst>
                                          <p:attrName>style.visibility</p:attrName>
                                        </p:attrNameLst>
                                      </p:cBhvr>
                                      <p:to>
                                        <p:strVal val="visible"/>
                                      </p:to>
                                    </p:set>
                                    <p:animEffect transition="in" filter="fade">
                                      <p:cBhvr>
                                        <p:cTn id="17" dur="1000"/>
                                        <p:tgtEl>
                                          <p:spTgt spid="1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2">
                                            <p:txEl>
                                              <p:pRg st="3" end="3"/>
                                            </p:txEl>
                                          </p:spTgt>
                                        </p:tgtEl>
                                        <p:attrNameLst>
                                          <p:attrName>style.visibility</p:attrName>
                                        </p:attrNameLst>
                                      </p:cBhvr>
                                      <p:to>
                                        <p:strVal val="visible"/>
                                      </p:to>
                                    </p:set>
                                    <p:animEffect transition="in" filter="fade">
                                      <p:cBhvr>
                                        <p:cTn id="22" dur="1000"/>
                                        <p:tgtEl>
                                          <p:spTgt spid="1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body" idx="1"/>
          </p:nvPr>
        </p:nvSpPr>
        <p:spPr>
          <a:xfrm>
            <a:off x="311700" y="741425"/>
            <a:ext cx="2524500" cy="3827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38761D"/>
                </a:solidFill>
              </a:rPr>
              <a:t>How many different ways can we EQUALLY share this box of 120 lollipops?</a:t>
            </a:r>
            <a:endParaRPr sz="1900" b="1">
              <a:solidFill>
                <a:srgbClr val="38761D"/>
              </a:solidFill>
            </a:endParaRPr>
          </a:p>
          <a:p>
            <a:pPr marL="0" lvl="0" indent="0" algn="ctr" rtl="0">
              <a:spcBef>
                <a:spcPts val="1200"/>
              </a:spcBef>
              <a:spcAft>
                <a:spcPts val="1200"/>
              </a:spcAft>
              <a:buNone/>
            </a:pPr>
            <a:r>
              <a:rPr lang="en" sz="1900" b="1">
                <a:solidFill>
                  <a:srgbClr val="38761D"/>
                </a:solidFill>
              </a:rPr>
              <a:t>How will we know when we have all of the possibilities?</a:t>
            </a:r>
            <a:endParaRPr sz="1900" b="1">
              <a:solidFill>
                <a:srgbClr val="38761D"/>
              </a:solidFill>
            </a:endParaRPr>
          </a:p>
        </p:txBody>
      </p:sp>
      <p:pic>
        <p:nvPicPr>
          <p:cNvPr id="200" name="Google Shape;200;p31"/>
          <p:cNvPicPr preferRelativeResize="0"/>
          <p:nvPr/>
        </p:nvPicPr>
        <p:blipFill>
          <a:blip r:embed="rId3">
            <a:alphaModFix/>
          </a:blip>
          <a:stretch>
            <a:fillRect/>
          </a:stretch>
        </p:blipFill>
        <p:spPr>
          <a:xfrm>
            <a:off x="3007261" y="0"/>
            <a:ext cx="6136729" cy="5143501"/>
          </a:xfrm>
          <a:prstGeom prst="rect">
            <a:avLst/>
          </a:prstGeom>
          <a:noFill/>
          <a:ln>
            <a:noFill/>
          </a:ln>
        </p:spPr>
      </p:pic>
      <p:sp>
        <p:nvSpPr>
          <p:cNvPr id="201" name="Google Shape;201;p31"/>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2"/>
          <p:cNvSpPr txBox="1">
            <a:spLocks noGrp="1"/>
          </p:cNvSpPr>
          <p:nvPr>
            <p:ph type="body" idx="1"/>
          </p:nvPr>
        </p:nvSpPr>
        <p:spPr>
          <a:xfrm>
            <a:off x="7720075" y="0"/>
            <a:ext cx="1423800" cy="5143500"/>
          </a:xfrm>
          <a:prstGeom prst="rect">
            <a:avLst/>
          </a:prstGeom>
          <a:solidFill>
            <a:srgbClr val="9E9E9E"/>
          </a:solidFill>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chemeClr val="lt1"/>
                </a:solidFill>
              </a:rPr>
              <a:t>Would you rather get…</a:t>
            </a:r>
            <a:endParaRPr sz="1900" b="1">
              <a:solidFill>
                <a:schemeClr val="lt1"/>
              </a:solidFill>
            </a:endParaRPr>
          </a:p>
          <a:p>
            <a:pPr marL="0" lvl="0" indent="0" algn="ctr" rtl="0">
              <a:spcBef>
                <a:spcPts val="1200"/>
              </a:spcBef>
              <a:spcAft>
                <a:spcPts val="0"/>
              </a:spcAft>
              <a:buNone/>
            </a:pPr>
            <a:r>
              <a:rPr lang="en" sz="1900" b="1">
                <a:solidFill>
                  <a:schemeClr val="lt1"/>
                </a:solidFill>
              </a:rPr>
              <a:t>75¢ every day for the rest of your life</a:t>
            </a:r>
            <a:endParaRPr sz="1900" b="1">
              <a:solidFill>
                <a:schemeClr val="lt1"/>
              </a:solidFill>
            </a:endParaRPr>
          </a:p>
          <a:p>
            <a:pPr marL="0" lvl="0" indent="0" algn="ctr" rtl="0">
              <a:spcBef>
                <a:spcPts val="1200"/>
              </a:spcBef>
              <a:spcAft>
                <a:spcPts val="0"/>
              </a:spcAft>
              <a:buNone/>
            </a:pPr>
            <a:r>
              <a:rPr lang="en" sz="1900" b="1">
                <a:solidFill>
                  <a:schemeClr val="lt1"/>
                </a:solidFill>
              </a:rPr>
              <a:t>or</a:t>
            </a:r>
            <a:endParaRPr sz="1900" b="1">
              <a:solidFill>
                <a:schemeClr val="lt1"/>
              </a:solidFill>
            </a:endParaRPr>
          </a:p>
          <a:p>
            <a:pPr marL="0" lvl="0" indent="0" algn="ctr" rtl="0">
              <a:spcBef>
                <a:spcPts val="1200"/>
              </a:spcBef>
              <a:spcAft>
                <a:spcPts val="1200"/>
              </a:spcAft>
              <a:buNone/>
            </a:pPr>
            <a:r>
              <a:rPr lang="en" sz="1900" b="1">
                <a:solidFill>
                  <a:schemeClr val="lt1"/>
                </a:solidFill>
              </a:rPr>
              <a:t>$5.00 a week for the rest of your life?</a:t>
            </a:r>
            <a:endParaRPr sz="1900" b="1">
              <a:solidFill>
                <a:schemeClr val="lt1"/>
              </a:solidFill>
            </a:endParaRPr>
          </a:p>
        </p:txBody>
      </p:sp>
      <p:pic>
        <p:nvPicPr>
          <p:cNvPr id="207" name="Google Shape;207;p32"/>
          <p:cNvPicPr preferRelativeResize="0"/>
          <p:nvPr/>
        </p:nvPicPr>
        <p:blipFill>
          <a:blip r:embed="rId3">
            <a:alphaModFix/>
          </a:blip>
          <a:stretch>
            <a:fillRect/>
          </a:stretch>
        </p:blipFill>
        <p:spPr>
          <a:xfrm>
            <a:off x="0" y="0"/>
            <a:ext cx="7720076" cy="5143501"/>
          </a:xfrm>
          <a:prstGeom prst="rect">
            <a:avLst/>
          </a:prstGeom>
          <a:noFill/>
          <a:ln>
            <a:noFill/>
          </a:ln>
        </p:spPr>
      </p:pic>
      <p:sp>
        <p:nvSpPr>
          <p:cNvPr id="208" name="Google Shape;208;p32"/>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3"/>
          <p:cNvSpPr txBox="1">
            <a:spLocks noGrp="1"/>
          </p:cNvSpPr>
          <p:nvPr>
            <p:ph type="title"/>
          </p:nvPr>
        </p:nvSpPr>
        <p:spPr>
          <a:xfrm>
            <a:off x="5393700" y="398525"/>
            <a:ext cx="3438600" cy="39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E06666"/>
                </a:solidFill>
              </a:rPr>
              <a:t>Happy Black Forest Cake Day!</a:t>
            </a:r>
            <a:endParaRPr sz="2920" b="1">
              <a:solidFill>
                <a:srgbClr val="E06666"/>
              </a:solidFill>
            </a:endParaRPr>
          </a:p>
        </p:txBody>
      </p:sp>
      <p:sp>
        <p:nvSpPr>
          <p:cNvPr id="214" name="Google Shape;214;p33"/>
          <p:cNvSpPr txBox="1">
            <a:spLocks noGrp="1"/>
          </p:cNvSpPr>
          <p:nvPr>
            <p:ph type="body" idx="1"/>
          </p:nvPr>
        </p:nvSpPr>
        <p:spPr>
          <a:xfrm>
            <a:off x="5393700" y="1841550"/>
            <a:ext cx="3438600" cy="27273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i="1">
                <a:solidFill>
                  <a:srgbClr val="CC4125"/>
                </a:solidFill>
              </a:rPr>
              <a:t>About</a:t>
            </a:r>
            <a:r>
              <a:rPr lang="en" sz="1900">
                <a:solidFill>
                  <a:srgbClr val="CC4125"/>
                </a:solidFill>
              </a:rPr>
              <a:t> what fraction of the cake is missing?</a:t>
            </a:r>
            <a:endParaRPr sz="1900">
              <a:solidFill>
                <a:srgbClr val="CC4125"/>
              </a:solidFill>
            </a:endParaRPr>
          </a:p>
          <a:p>
            <a:pPr marL="0" lvl="0" indent="0" algn="ctr" rtl="0">
              <a:spcBef>
                <a:spcPts val="1200"/>
              </a:spcBef>
              <a:spcAft>
                <a:spcPts val="0"/>
              </a:spcAft>
              <a:buNone/>
            </a:pPr>
            <a:r>
              <a:rPr lang="en" sz="1900" i="1">
                <a:solidFill>
                  <a:srgbClr val="CC4125"/>
                </a:solidFill>
              </a:rPr>
              <a:t>Approximately </a:t>
            </a:r>
            <a:r>
              <a:rPr lang="en" sz="1900">
                <a:solidFill>
                  <a:srgbClr val="CC4125"/>
                </a:solidFill>
              </a:rPr>
              <a:t>what fraction of the cake remains?</a:t>
            </a:r>
            <a:endParaRPr sz="1900">
              <a:solidFill>
                <a:srgbClr val="CC4125"/>
              </a:solidFill>
            </a:endParaRPr>
          </a:p>
          <a:p>
            <a:pPr marL="0" lvl="0" indent="0" algn="ctr" rtl="0">
              <a:spcBef>
                <a:spcPts val="1200"/>
              </a:spcBef>
              <a:spcAft>
                <a:spcPts val="1200"/>
              </a:spcAft>
              <a:buNone/>
            </a:pPr>
            <a:r>
              <a:rPr lang="en" sz="1900">
                <a:solidFill>
                  <a:srgbClr val="CC4125"/>
                </a:solidFill>
              </a:rPr>
              <a:t>How do you know?</a:t>
            </a:r>
            <a:endParaRPr sz="1900">
              <a:solidFill>
                <a:srgbClr val="CC4125"/>
              </a:solidFill>
            </a:endParaRPr>
          </a:p>
        </p:txBody>
      </p:sp>
      <p:pic>
        <p:nvPicPr>
          <p:cNvPr id="215" name="Google Shape;215;p33"/>
          <p:cNvPicPr preferRelativeResize="0"/>
          <p:nvPr/>
        </p:nvPicPr>
        <p:blipFill>
          <a:blip r:embed="rId3">
            <a:alphaModFix/>
          </a:blip>
          <a:stretch>
            <a:fillRect/>
          </a:stretch>
        </p:blipFill>
        <p:spPr>
          <a:xfrm>
            <a:off x="0" y="0"/>
            <a:ext cx="5143501" cy="5143501"/>
          </a:xfrm>
          <a:prstGeom prst="rect">
            <a:avLst/>
          </a:prstGeom>
          <a:noFill/>
          <a:ln>
            <a:noFill/>
          </a:ln>
        </p:spPr>
      </p:pic>
      <p:sp>
        <p:nvSpPr>
          <p:cNvPr id="216" name="Google Shape;216;p33"/>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
                                            <p:txEl>
                                              <p:pRg st="0" end="0"/>
                                            </p:txEl>
                                          </p:spTgt>
                                        </p:tgtEl>
                                        <p:attrNameLst>
                                          <p:attrName>style.visibility</p:attrName>
                                        </p:attrNameLst>
                                      </p:cBhvr>
                                      <p:to>
                                        <p:strVal val="visible"/>
                                      </p:to>
                                    </p:set>
                                    <p:animEffect transition="in" filter="fade">
                                      <p:cBhvr>
                                        <p:cTn id="7" dur="1000"/>
                                        <p:tgtEl>
                                          <p:spTgt spid="2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
                                            <p:txEl>
                                              <p:pRg st="1" end="1"/>
                                            </p:txEl>
                                          </p:spTgt>
                                        </p:tgtEl>
                                        <p:attrNameLst>
                                          <p:attrName>style.visibility</p:attrName>
                                        </p:attrNameLst>
                                      </p:cBhvr>
                                      <p:to>
                                        <p:strVal val="visible"/>
                                      </p:to>
                                    </p:set>
                                    <p:animEffect transition="in" filter="fade">
                                      <p:cBhvr>
                                        <p:cTn id="12" dur="1000"/>
                                        <p:tgtEl>
                                          <p:spTgt spid="2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4">
                                            <p:txEl>
                                              <p:pRg st="2" end="2"/>
                                            </p:txEl>
                                          </p:spTgt>
                                        </p:tgtEl>
                                        <p:attrNameLst>
                                          <p:attrName>style.visibility</p:attrName>
                                        </p:attrNameLst>
                                      </p:cBhvr>
                                      <p:to>
                                        <p:strVal val="visible"/>
                                      </p:to>
                                    </p:set>
                                    <p:animEffect transition="in" filter="fade">
                                      <p:cBhvr>
                                        <p:cTn id="17" dur="1000"/>
                                        <p:tgtEl>
                                          <p:spTgt spid="2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4"/>
          <p:cNvSpPr txBox="1">
            <a:spLocks noGrp="1"/>
          </p:cNvSpPr>
          <p:nvPr>
            <p:ph type="ctrTitle"/>
          </p:nvPr>
        </p:nvSpPr>
        <p:spPr>
          <a:xfrm>
            <a:off x="116050" y="406150"/>
            <a:ext cx="2042400" cy="435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900" b="1">
                <a:solidFill>
                  <a:srgbClr val="FF9900"/>
                </a:solidFill>
              </a:rPr>
              <a:t>Each one of these jars of jam takes 2 ½ cups of peaches to make.</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How many cups of peaches did we use?</a:t>
            </a:r>
            <a:endParaRPr sz="1900" b="1">
              <a:solidFill>
                <a:srgbClr val="FF9900"/>
              </a:solidFill>
            </a:endParaRPr>
          </a:p>
          <a:p>
            <a:pPr marL="0" lvl="0" indent="0" algn="ctr" rtl="0">
              <a:spcBef>
                <a:spcPts val="0"/>
              </a:spcBef>
              <a:spcAft>
                <a:spcPts val="0"/>
              </a:spcAft>
              <a:buNone/>
            </a:pPr>
            <a:endParaRPr sz="1900" b="1">
              <a:solidFill>
                <a:srgbClr val="FF9900"/>
              </a:solidFill>
            </a:endParaRPr>
          </a:p>
          <a:p>
            <a:pPr marL="0" lvl="0" indent="0" algn="ctr" rtl="0">
              <a:spcBef>
                <a:spcPts val="0"/>
              </a:spcBef>
              <a:spcAft>
                <a:spcPts val="0"/>
              </a:spcAft>
              <a:buNone/>
            </a:pPr>
            <a:r>
              <a:rPr lang="en" sz="1900" b="1">
                <a:solidFill>
                  <a:srgbClr val="FF9900"/>
                </a:solidFill>
              </a:rPr>
              <a:t>How many quarts? Gallons?</a:t>
            </a:r>
            <a:endParaRPr sz="1900" b="1">
              <a:solidFill>
                <a:srgbClr val="FF9900"/>
              </a:solidFill>
            </a:endParaRPr>
          </a:p>
          <a:p>
            <a:pPr marL="0" lvl="0" indent="0" algn="ctr" rtl="0">
              <a:spcBef>
                <a:spcPts val="0"/>
              </a:spcBef>
              <a:spcAft>
                <a:spcPts val="0"/>
              </a:spcAft>
              <a:buNone/>
            </a:pPr>
            <a:endParaRPr sz="2300"/>
          </a:p>
        </p:txBody>
      </p:sp>
      <p:pic>
        <p:nvPicPr>
          <p:cNvPr id="222" name="Google Shape;222;p34"/>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223" name="Google Shape;223;p34"/>
          <p:cNvSpPr/>
          <p:nvPr/>
        </p:nvSpPr>
        <p:spPr>
          <a:xfrm>
            <a:off x="6753575" y="3481225"/>
            <a:ext cx="2320800" cy="1276500"/>
          </a:xfrm>
          <a:prstGeom prst="wedgeEllipseCallout">
            <a:avLst>
              <a:gd name="adj1" fmla="val -55989"/>
              <a:gd name="adj2" fmla="val 29585"/>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t>4 cups = 1 quart</a:t>
            </a:r>
            <a:endParaRPr sz="1200" b="1"/>
          </a:p>
          <a:p>
            <a:pPr marL="0" lvl="0" indent="0" algn="l" rtl="0">
              <a:spcBef>
                <a:spcPts val="0"/>
              </a:spcBef>
              <a:spcAft>
                <a:spcPts val="0"/>
              </a:spcAft>
              <a:buNone/>
            </a:pPr>
            <a:r>
              <a:rPr lang="en" sz="1200" b="1"/>
              <a:t>8 cups = half gallon</a:t>
            </a:r>
            <a:endParaRPr sz="1200" b="1"/>
          </a:p>
          <a:p>
            <a:pPr marL="0" lvl="0" indent="0" algn="l" rtl="0">
              <a:spcBef>
                <a:spcPts val="0"/>
              </a:spcBef>
              <a:spcAft>
                <a:spcPts val="0"/>
              </a:spcAft>
              <a:buNone/>
            </a:pPr>
            <a:r>
              <a:rPr lang="en" sz="1200" b="1"/>
              <a:t>16 cups = 1 gallon</a:t>
            </a:r>
            <a:endParaRPr sz="1200" b="1"/>
          </a:p>
        </p:txBody>
      </p:sp>
      <p:sp>
        <p:nvSpPr>
          <p:cNvPr id="224" name="Google Shape;224;p34"/>
          <p:cNvSpPr txBox="1"/>
          <p:nvPr/>
        </p:nvSpPr>
        <p:spPr>
          <a:xfrm>
            <a:off x="0" y="4804800"/>
            <a:ext cx="1206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4.NF.B4, 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1">
                                            <p:txEl>
                                              <p:pRg st="0" end="0"/>
                                            </p:txEl>
                                          </p:spTgt>
                                        </p:tgtEl>
                                        <p:attrNameLst>
                                          <p:attrName>style.visibility</p:attrName>
                                        </p:attrNameLst>
                                      </p:cBhvr>
                                      <p:to>
                                        <p:strVal val="visible"/>
                                      </p:to>
                                    </p:set>
                                    <p:animEffect transition="in" filter="fade">
                                      <p:cBhvr>
                                        <p:cTn id="7" dur="1000"/>
                                        <p:tgtEl>
                                          <p:spTgt spid="2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xEl>
                                              <p:pRg st="1" end="1"/>
                                            </p:txEl>
                                          </p:spTgt>
                                        </p:tgtEl>
                                        <p:attrNameLst>
                                          <p:attrName>style.visibility</p:attrName>
                                        </p:attrNameLst>
                                      </p:cBhvr>
                                      <p:to>
                                        <p:strVal val="visible"/>
                                      </p:to>
                                    </p:set>
                                    <p:animEffect transition="in" filter="fade">
                                      <p:cBhvr>
                                        <p:cTn id="12" dur="1000"/>
                                        <p:tgtEl>
                                          <p:spTgt spid="2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1">
                                            <p:txEl>
                                              <p:pRg st="2" end="2"/>
                                            </p:txEl>
                                          </p:spTgt>
                                        </p:tgtEl>
                                        <p:attrNameLst>
                                          <p:attrName>style.visibility</p:attrName>
                                        </p:attrNameLst>
                                      </p:cBhvr>
                                      <p:to>
                                        <p:strVal val="visible"/>
                                      </p:to>
                                    </p:set>
                                    <p:animEffect transition="in" filter="fade">
                                      <p:cBhvr>
                                        <p:cTn id="17" dur="1000"/>
                                        <p:tgtEl>
                                          <p:spTgt spid="2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1">
                                            <p:txEl>
                                              <p:pRg st="3" end="3"/>
                                            </p:txEl>
                                          </p:spTgt>
                                        </p:tgtEl>
                                        <p:attrNameLst>
                                          <p:attrName>style.visibility</p:attrName>
                                        </p:attrNameLst>
                                      </p:cBhvr>
                                      <p:to>
                                        <p:strVal val="visible"/>
                                      </p:to>
                                    </p:set>
                                    <p:animEffect transition="in" filter="fade">
                                      <p:cBhvr>
                                        <p:cTn id="22" dur="1000"/>
                                        <p:tgtEl>
                                          <p:spTgt spid="2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1">
                                            <p:txEl>
                                              <p:pRg st="4" end="4"/>
                                            </p:txEl>
                                          </p:spTgt>
                                        </p:tgtEl>
                                        <p:attrNameLst>
                                          <p:attrName>style.visibility</p:attrName>
                                        </p:attrNameLst>
                                      </p:cBhvr>
                                      <p:to>
                                        <p:strVal val="visible"/>
                                      </p:to>
                                    </p:set>
                                    <p:animEffect transition="in" filter="fade">
                                      <p:cBhvr>
                                        <p:cTn id="27" dur="1000"/>
                                        <p:tgtEl>
                                          <p:spTgt spid="2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1">
                                            <p:txEl>
                                              <p:pRg st="5" end="5"/>
                                            </p:txEl>
                                          </p:spTgt>
                                        </p:tgtEl>
                                        <p:attrNameLst>
                                          <p:attrName>style.visibility</p:attrName>
                                        </p:attrNameLst>
                                      </p:cBhvr>
                                      <p:to>
                                        <p:strVal val="visible"/>
                                      </p:to>
                                    </p:set>
                                    <p:animEffect transition="in" filter="fade">
                                      <p:cBhvr>
                                        <p:cTn id="32" dur="1000"/>
                                        <p:tgtEl>
                                          <p:spTgt spid="2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10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5"/>
          <p:cNvSpPr txBox="1">
            <a:spLocks noGrp="1"/>
          </p:cNvSpPr>
          <p:nvPr>
            <p:ph type="title"/>
          </p:nvPr>
        </p:nvSpPr>
        <p:spPr>
          <a:xfrm>
            <a:off x="7722425" y="1523275"/>
            <a:ext cx="1421700" cy="341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500" b="1">
                <a:solidFill>
                  <a:srgbClr val="4C1130"/>
                </a:solidFill>
              </a:rPr>
              <a:t>There are 230 strings in a grand piano.</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Each string holds around 168 pounds of tension.</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How much tension is that altogether?</a:t>
            </a:r>
            <a:endParaRPr sz="1500" b="1">
              <a:solidFill>
                <a:srgbClr val="4C1130"/>
              </a:solidFill>
            </a:endParaRPr>
          </a:p>
        </p:txBody>
      </p:sp>
      <p:pic>
        <p:nvPicPr>
          <p:cNvPr id="230" name="Google Shape;230;p35"/>
          <p:cNvPicPr preferRelativeResize="0"/>
          <p:nvPr/>
        </p:nvPicPr>
        <p:blipFill>
          <a:blip r:embed="rId3">
            <a:alphaModFix/>
          </a:blip>
          <a:stretch>
            <a:fillRect/>
          </a:stretch>
        </p:blipFill>
        <p:spPr>
          <a:xfrm>
            <a:off x="78575" y="1563964"/>
            <a:ext cx="7579150" cy="3419475"/>
          </a:xfrm>
          <a:prstGeom prst="rect">
            <a:avLst/>
          </a:prstGeom>
          <a:noFill/>
          <a:ln>
            <a:noFill/>
          </a:ln>
        </p:spPr>
      </p:pic>
      <p:sp>
        <p:nvSpPr>
          <p:cNvPr id="231" name="Google Shape;231;p35"/>
          <p:cNvSpPr txBox="1"/>
          <p:nvPr/>
        </p:nvSpPr>
        <p:spPr>
          <a:xfrm>
            <a:off x="152400" y="277075"/>
            <a:ext cx="7505400" cy="1003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20" b="1">
                <a:solidFill>
                  <a:srgbClr val="4C1130"/>
                </a:solidFill>
              </a:rPr>
              <a:t>Today is World Piano Day!</a:t>
            </a:r>
            <a:endParaRPr sz="2320" b="1">
              <a:solidFill>
                <a:srgbClr val="4C1130"/>
              </a:solidFill>
            </a:endParaRPr>
          </a:p>
          <a:p>
            <a:pPr marL="0" lvl="0" indent="0" algn="ctr" rtl="0">
              <a:spcBef>
                <a:spcPts val="0"/>
              </a:spcBef>
              <a:spcAft>
                <a:spcPts val="0"/>
              </a:spcAft>
              <a:buNone/>
            </a:pPr>
            <a:endParaRPr sz="1500" b="1">
              <a:solidFill>
                <a:srgbClr val="4C1130"/>
              </a:solidFill>
            </a:endParaRPr>
          </a:p>
          <a:p>
            <a:pPr marL="0" lvl="0" indent="0" algn="ctr" rtl="0">
              <a:spcBef>
                <a:spcPts val="0"/>
              </a:spcBef>
              <a:spcAft>
                <a:spcPts val="0"/>
              </a:spcAft>
              <a:buNone/>
            </a:pPr>
            <a:r>
              <a:rPr lang="en" sz="1500" b="1">
                <a:solidFill>
                  <a:srgbClr val="4C1130"/>
                </a:solidFill>
              </a:rPr>
              <a:t>The piano can be considered both a string and a percussion instrument.</a:t>
            </a:r>
            <a:endParaRPr sz="2320" b="1">
              <a:solidFill>
                <a:srgbClr val="4C1130"/>
              </a:solidFill>
            </a:endParaRPr>
          </a:p>
        </p:txBody>
      </p:sp>
      <p:sp>
        <p:nvSpPr>
          <p:cNvPr id="232" name="Google Shape;232;p35"/>
          <p:cNvSpPr txBox="1"/>
          <p:nvPr/>
        </p:nvSpPr>
        <p:spPr>
          <a:xfrm>
            <a:off x="78575" y="4636575"/>
            <a:ext cx="860318"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4.NBT.B5</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animEffect transition="in" filter="fade">
                                      <p:cBhvr>
                                        <p:cTn id="7" dur="1000"/>
                                        <p:tgtEl>
                                          <p:spTgt spid="2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9">
                                            <p:txEl>
                                              <p:pRg st="1" end="1"/>
                                            </p:txEl>
                                          </p:spTgt>
                                        </p:tgtEl>
                                        <p:attrNameLst>
                                          <p:attrName>style.visibility</p:attrName>
                                        </p:attrNameLst>
                                      </p:cBhvr>
                                      <p:to>
                                        <p:strVal val="visible"/>
                                      </p:to>
                                    </p:set>
                                    <p:animEffect transition="in" filter="fade">
                                      <p:cBhvr>
                                        <p:cTn id="12" dur="1000"/>
                                        <p:tgtEl>
                                          <p:spTgt spid="2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9">
                                            <p:txEl>
                                              <p:pRg st="2" end="2"/>
                                            </p:txEl>
                                          </p:spTgt>
                                        </p:tgtEl>
                                        <p:attrNameLst>
                                          <p:attrName>style.visibility</p:attrName>
                                        </p:attrNameLst>
                                      </p:cBhvr>
                                      <p:to>
                                        <p:strVal val="visible"/>
                                      </p:to>
                                    </p:set>
                                    <p:animEffect transition="in" filter="fade">
                                      <p:cBhvr>
                                        <p:cTn id="17" dur="1000"/>
                                        <p:tgtEl>
                                          <p:spTgt spid="2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9">
                                            <p:txEl>
                                              <p:pRg st="3" end="3"/>
                                            </p:txEl>
                                          </p:spTgt>
                                        </p:tgtEl>
                                        <p:attrNameLst>
                                          <p:attrName>style.visibility</p:attrName>
                                        </p:attrNameLst>
                                      </p:cBhvr>
                                      <p:to>
                                        <p:strVal val="visible"/>
                                      </p:to>
                                    </p:set>
                                    <p:animEffect transition="in" filter="fade">
                                      <p:cBhvr>
                                        <p:cTn id="22" dur="1000"/>
                                        <p:tgtEl>
                                          <p:spTgt spid="22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9">
                                            <p:txEl>
                                              <p:pRg st="4" end="4"/>
                                            </p:txEl>
                                          </p:spTgt>
                                        </p:tgtEl>
                                        <p:attrNameLst>
                                          <p:attrName>style.visibility</p:attrName>
                                        </p:attrNameLst>
                                      </p:cBhvr>
                                      <p:to>
                                        <p:strVal val="visible"/>
                                      </p:to>
                                    </p:set>
                                    <p:animEffect transition="in" filter="fade">
                                      <p:cBhvr>
                                        <p:cTn id="27" dur="1000"/>
                                        <p:tgtEl>
                                          <p:spTgt spid="2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6"/>
          <p:cNvSpPr txBox="1">
            <a:spLocks noGrp="1"/>
          </p:cNvSpPr>
          <p:nvPr>
            <p:ph type="title"/>
          </p:nvPr>
        </p:nvSpPr>
        <p:spPr>
          <a:xfrm>
            <a:off x="4079125" y="445025"/>
            <a:ext cx="4753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dirty="0">
                <a:solidFill>
                  <a:srgbClr val="674EA7"/>
                </a:solidFill>
              </a:rPr>
              <a:t>It’s Crayola Crayon Day!</a:t>
            </a:r>
            <a:endParaRPr sz="2920" b="1" dirty="0">
              <a:solidFill>
                <a:srgbClr val="674EA7"/>
              </a:solidFill>
            </a:endParaRPr>
          </a:p>
        </p:txBody>
      </p:sp>
      <p:sp>
        <p:nvSpPr>
          <p:cNvPr id="238" name="Google Shape;238;p36"/>
          <p:cNvSpPr txBox="1">
            <a:spLocks noGrp="1"/>
          </p:cNvSpPr>
          <p:nvPr>
            <p:ph type="body" idx="1"/>
          </p:nvPr>
        </p:nvSpPr>
        <p:spPr>
          <a:xfrm>
            <a:off x="4129125" y="1305775"/>
            <a:ext cx="4703100" cy="32631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Clr>
                <a:schemeClr val="dk1"/>
              </a:buClr>
              <a:buSzPts val="1100"/>
              <a:buFont typeface="Arial"/>
              <a:buNone/>
            </a:pPr>
            <a:r>
              <a:rPr lang="en" sz="2300" dirty="0">
                <a:solidFill>
                  <a:srgbClr val="674EA7"/>
                </a:solidFill>
                <a:latin typeface="Roboto"/>
                <a:ea typeface="Roboto"/>
                <a:cs typeface="Roboto"/>
                <a:sym typeface="Roboto"/>
              </a:rPr>
              <a:t>The average student uses up </a:t>
            </a:r>
            <a:r>
              <a:rPr lang="en" sz="2300" b="1" dirty="0">
                <a:solidFill>
                  <a:srgbClr val="674EA7"/>
                </a:solidFill>
                <a:latin typeface="Roboto"/>
                <a:ea typeface="Roboto"/>
                <a:cs typeface="Roboto"/>
                <a:sym typeface="Roboto"/>
              </a:rPr>
              <a:t>730</a:t>
            </a:r>
            <a:r>
              <a:rPr lang="en" sz="2300" dirty="0">
                <a:solidFill>
                  <a:srgbClr val="674EA7"/>
                </a:solidFill>
                <a:latin typeface="Roboto"/>
                <a:ea typeface="Roboto"/>
                <a:cs typeface="Roboto"/>
                <a:sym typeface="Roboto"/>
              </a:rPr>
              <a:t> crayons by age 10 and spends an average of </a:t>
            </a:r>
            <a:r>
              <a:rPr lang="en" sz="2300" b="1" dirty="0">
                <a:solidFill>
                  <a:srgbClr val="674EA7"/>
                </a:solidFill>
                <a:latin typeface="Roboto"/>
                <a:ea typeface="Roboto"/>
                <a:cs typeface="Roboto"/>
                <a:sym typeface="Roboto"/>
              </a:rPr>
              <a:t>30 minutes</a:t>
            </a:r>
            <a:r>
              <a:rPr lang="en" sz="2300" dirty="0">
                <a:solidFill>
                  <a:srgbClr val="674EA7"/>
                </a:solidFill>
                <a:latin typeface="Roboto"/>
                <a:ea typeface="Roboto"/>
                <a:cs typeface="Roboto"/>
                <a:sym typeface="Roboto"/>
              </a:rPr>
              <a:t> a day coloring!</a:t>
            </a:r>
            <a:endParaRPr sz="2300" dirty="0">
              <a:solidFill>
                <a:srgbClr val="674EA7"/>
              </a:solidFill>
              <a:latin typeface="Roboto"/>
              <a:ea typeface="Roboto"/>
              <a:cs typeface="Roboto"/>
              <a:sym typeface="Roboto"/>
            </a:endParaRPr>
          </a:p>
          <a:p>
            <a:pPr marL="0" lvl="0" indent="0" algn="ctr" rtl="0">
              <a:spcBef>
                <a:spcPts val="1200"/>
              </a:spcBef>
              <a:spcAft>
                <a:spcPts val="0"/>
              </a:spcAft>
              <a:buNone/>
            </a:pPr>
            <a:r>
              <a:rPr lang="en" sz="2300" dirty="0">
                <a:solidFill>
                  <a:srgbClr val="674EA7"/>
                </a:solidFill>
                <a:latin typeface="Roboto"/>
                <a:ea typeface="Roboto"/>
                <a:cs typeface="Roboto"/>
                <a:sym typeface="Roboto"/>
              </a:rPr>
              <a:t>How many minutes is that in a year? </a:t>
            </a:r>
            <a:endParaRPr sz="2300" dirty="0">
              <a:solidFill>
                <a:srgbClr val="674EA7"/>
              </a:solidFill>
              <a:latin typeface="Roboto"/>
              <a:ea typeface="Roboto"/>
              <a:cs typeface="Roboto"/>
              <a:sym typeface="Roboto"/>
            </a:endParaRPr>
          </a:p>
          <a:p>
            <a:pPr marL="0" lvl="0" indent="0" algn="ctr" rtl="0">
              <a:spcBef>
                <a:spcPts val="1200"/>
              </a:spcBef>
              <a:spcAft>
                <a:spcPts val="0"/>
              </a:spcAft>
              <a:buClr>
                <a:schemeClr val="dk1"/>
              </a:buClr>
              <a:buSzPts val="1100"/>
              <a:buFont typeface="Arial"/>
              <a:buNone/>
            </a:pPr>
            <a:r>
              <a:rPr lang="en" sz="2300" dirty="0">
                <a:solidFill>
                  <a:srgbClr val="674EA7"/>
                </a:solidFill>
                <a:latin typeface="Roboto"/>
                <a:ea typeface="Roboto"/>
                <a:cs typeface="Roboto"/>
                <a:sym typeface="Roboto"/>
              </a:rPr>
              <a:t>How many hours is that?</a:t>
            </a:r>
            <a:endParaRPr sz="2300" dirty="0">
              <a:solidFill>
                <a:srgbClr val="674EA7"/>
              </a:solidFill>
              <a:latin typeface="Roboto"/>
              <a:ea typeface="Roboto"/>
              <a:cs typeface="Roboto"/>
              <a:sym typeface="Roboto"/>
            </a:endParaRPr>
          </a:p>
          <a:p>
            <a:pPr marL="0" lvl="0" indent="0" algn="l" rtl="0">
              <a:spcBef>
                <a:spcPts val="1200"/>
              </a:spcBef>
              <a:spcAft>
                <a:spcPts val="1200"/>
              </a:spcAft>
              <a:buNone/>
            </a:pPr>
            <a:endParaRPr dirty="0"/>
          </a:p>
        </p:txBody>
      </p:sp>
      <p:pic>
        <p:nvPicPr>
          <p:cNvPr id="239" name="Google Shape;239;p36"/>
          <p:cNvPicPr preferRelativeResize="0"/>
          <p:nvPr/>
        </p:nvPicPr>
        <p:blipFill>
          <a:blip r:embed="rId3">
            <a:alphaModFix/>
          </a:blip>
          <a:stretch>
            <a:fillRect/>
          </a:stretch>
        </p:blipFill>
        <p:spPr>
          <a:xfrm>
            <a:off x="0" y="0"/>
            <a:ext cx="3836225" cy="5143500"/>
          </a:xfrm>
          <a:prstGeom prst="rect">
            <a:avLst/>
          </a:prstGeom>
          <a:noFill/>
          <a:ln>
            <a:noFill/>
          </a:ln>
        </p:spPr>
      </p:pic>
      <p:sp>
        <p:nvSpPr>
          <p:cNvPr id="240" name="Google Shape;240;p36"/>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
                                            <p:txEl>
                                              <p:pRg st="0" end="0"/>
                                            </p:txEl>
                                          </p:spTgt>
                                        </p:tgtEl>
                                        <p:attrNameLst>
                                          <p:attrName>style.visibility</p:attrName>
                                        </p:attrNameLst>
                                      </p:cBhvr>
                                      <p:to>
                                        <p:strVal val="visible"/>
                                      </p:to>
                                    </p:set>
                                    <p:animEffect transition="in" filter="fade">
                                      <p:cBhvr>
                                        <p:cTn id="7" dur="1000"/>
                                        <p:tgtEl>
                                          <p:spTgt spid="2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8">
                                            <p:txEl>
                                              <p:pRg st="1" end="1"/>
                                            </p:txEl>
                                          </p:spTgt>
                                        </p:tgtEl>
                                        <p:attrNameLst>
                                          <p:attrName>style.visibility</p:attrName>
                                        </p:attrNameLst>
                                      </p:cBhvr>
                                      <p:to>
                                        <p:strVal val="visible"/>
                                      </p:to>
                                    </p:set>
                                    <p:animEffect transition="in" filter="fade">
                                      <p:cBhvr>
                                        <p:cTn id="12" dur="1000"/>
                                        <p:tgtEl>
                                          <p:spTgt spid="2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8">
                                            <p:txEl>
                                              <p:pRg st="2" end="2"/>
                                            </p:txEl>
                                          </p:spTgt>
                                        </p:tgtEl>
                                        <p:attrNameLst>
                                          <p:attrName>style.visibility</p:attrName>
                                        </p:attrNameLst>
                                      </p:cBhvr>
                                      <p:to>
                                        <p:strVal val="visible"/>
                                      </p:to>
                                    </p:set>
                                    <p:animEffect transition="in" filter="fade">
                                      <p:cBhvr>
                                        <p:cTn id="17" dur="1000"/>
                                        <p:tgtEl>
                                          <p:spTgt spid="2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8">
                                            <p:txEl>
                                              <p:pRg st="3" end="3"/>
                                            </p:txEl>
                                          </p:spTgt>
                                        </p:tgtEl>
                                        <p:attrNameLst>
                                          <p:attrName>style.visibility</p:attrName>
                                        </p:attrNameLst>
                                      </p:cBhvr>
                                      <p:to>
                                        <p:strVal val="visible"/>
                                      </p:to>
                                    </p:set>
                                    <p:animEffect transition="in" filter="fade">
                                      <p:cBhvr>
                                        <p:cTn id="22" dur="1000"/>
                                        <p:tgtEl>
                                          <p:spTgt spid="2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1206</Words>
  <Application>Microsoft Macintosh PowerPoint</Application>
  <PresentationFormat>On-screen Show (16:9)</PresentationFormat>
  <Paragraphs>172</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Open Sans</vt:lpstr>
      <vt:lpstr>Roboto</vt:lpstr>
      <vt:lpstr>Verdana</vt:lpstr>
      <vt:lpstr>Simple Light</vt:lpstr>
      <vt:lpstr>Would you rather …</vt:lpstr>
      <vt:lpstr>PowerPoint Presentation</vt:lpstr>
      <vt:lpstr>March is Dolphin Awareness Month!</vt:lpstr>
      <vt:lpstr>March is also National Veggie Month!</vt:lpstr>
      <vt:lpstr>Today is National Anthem Day!</vt:lpstr>
      <vt:lpstr>PowerPoint Presentation</vt:lpstr>
      <vt:lpstr>Happy Purim!</vt:lpstr>
      <vt:lpstr>PowerPoint Presentation</vt:lpstr>
      <vt:lpstr>Today is Harriet Tubman Day!</vt:lpstr>
      <vt:lpstr>Today is Canberra Day in Australia!</vt:lpstr>
      <vt:lpstr>Happy Pi Day!</vt:lpstr>
      <vt:lpstr>PowerPoint Presentation</vt:lpstr>
      <vt:lpstr>PowerPoint Presentation</vt:lpstr>
      <vt:lpstr>Happy St. Patrick’s Day!</vt:lpstr>
      <vt:lpstr>Happy International Day of Happiness!</vt:lpstr>
      <vt:lpstr>PowerPoint Presentation</vt:lpstr>
      <vt:lpstr>PowerPoint Presentation</vt:lpstr>
      <vt:lpstr>Ramadan Kareem   رمضان كريم/مبارك</vt:lpstr>
      <vt:lpstr>PowerPoint Presentation</vt:lpstr>
      <vt:lpstr>PowerPoint Presentation</vt:lpstr>
      <vt:lpstr>Happy Black Forest Cake Day!</vt:lpstr>
      <vt:lpstr>Each one of these jars of jam takes 2 ½ cups of peaches to make.  How many cups of peaches did we use?  How many quarts? Gallons? </vt:lpstr>
      <vt:lpstr>There are 230 strings in a grand piano.  Each string holds around 168 pounds of tension.  How much tension is that altogether?</vt:lpstr>
      <vt:lpstr>It’s Crayola Crayon 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Would you rather …</dc:title>
  <cp:lastModifiedBy>Manousaridis, Tracy</cp:lastModifiedBy>
  <cp:revision>1</cp:revision>
  <dcterms:modified xsi:type="dcterms:W3CDTF">2023-03-03T13:31:19Z</dcterms:modified>
</cp:coreProperties>
</file>