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Montserrat" pitchFamily="2" charset="77"/>
      <p:regular r:id="rId27"/>
      <p:bold r:id="rId28"/>
      <p:italic r:id="rId29"/>
      <p:boldItalic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9"/>
  </p:normalViewPr>
  <p:slideViewPr>
    <p:cSldViewPr snapToGrid="0">
      <p:cViewPr varScale="1">
        <p:scale>
          <a:sx n="136" d="100"/>
          <a:sy n="136" d="100"/>
        </p:scale>
        <p:origin x="9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0dcc81d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10dcc81d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27,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Dominican Republic Independence Day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10dcc81d6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10dcc81d6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10dcc81d63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10dcc81d63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10dcc81d6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10dcc81d6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0dcc81d6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10dcc81d6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10dcc81d6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10dcc81d6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6, 2023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10dcc81d6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10dcc81d6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7,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Purim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10dcc81d6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10dcc81d6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8, 2023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10dcc81d6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10dcc81d6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10dcc81d6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10dcc81d6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13,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Canberra Day in Australia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10dcc81d63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10dcc81d63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14,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 Day!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10dcc81d6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10dcc81d6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10dcc81d6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10dcc81d6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10dcc81d6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10dcc81d6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10dcc81d6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10dcc81d6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20,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International Day of Happiness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10dcc81d63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10dcc81d63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10dcc81d63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10dcc81d63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10dcc81d63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10dcc81d63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23, 2023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Ramadan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10dcc81d63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10dcc81d63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10dcc81d63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10dcc81d63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March 27, 2023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10dcc81d63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10dcc81d63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10dcc81d63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10dcc81d63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10dcc81d63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10dcc81d63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10dcc81d63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10dcc81d63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7016800" y="109425"/>
            <a:ext cx="1968600" cy="9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0000FF"/>
                </a:solidFill>
              </a:rPr>
              <a:t>Happy Independence Day to the Dominican Republic!</a:t>
            </a:r>
            <a:endParaRPr sz="1920" b="1">
              <a:solidFill>
                <a:srgbClr val="0000F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016700" y="1950925"/>
            <a:ext cx="1968600" cy="26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0000"/>
                </a:solidFill>
                <a:highlight>
                  <a:srgbClr val="FFFFFF"/>
                </a:highlight>
              </a:rPr>
              <a:t>The Dominican War of Independence made the Dominican Republic a state on </a:t>
            </a:r>
            <a:r>
              <a:rPr lang="en" sz="1300" b="1">
                <a:solidFill>
                  <a:srgbClr val="FF0000"/>
                </a:solidFill>
                <a:highlight>
                  <a:srgbClr val="FFFFFF"/>
                </a:highlight>
              </a:rPr>
              <a:t>February 27, 1844</a:t>
            </a:r>
            <a:r>
              <a:rPr lang="en" sz="1300">
                <a:solidFill>
                  <a:srgbClr val="FF0000"/>
                </a:solidFill>
                <a:highlight>
                  <a:srgbClr val="FFFFFF"/>
                </a:highlight>
              </a:rPr>
              <a:t>.</a:t>
            </a:r>
            <a:endParaRPr sz="13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 i="1">
                <a:solidFill>
                  <a:srgbClr val="FF0000"/>
                </a:solidFill>
                <a:highlight>
                  <a:srgbClr val="FFFFFF"/>
                </a:highlight>
              </a:rPr>
              <a:t>About</a:t>
            </a:r>
            <a:r>
              <a:rPr lang="en" sz="1300">
                <a:solidFill>
                  <a:srgbClr val="FF0000"/>
                </a:solidFill>
                <a:highlight>
                  <a:srgbClr val="FFFFFF"/>
                </a:highlight>
              </a:rPr>
              <a:t> how long ago was that?</a:t>
            </a:r>
            <a:endParaRPr sz="13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FF0000"/>
                </a:solidFill>
                <a:highlight>
                  <a:srgbClr val="FFFFFF"/>
                </a:highlight>
              </a:rPr>
              <a:t>How can we figure out exactly how long ago </a:t>
            </a:r>
            <a:r>
              <a:rPr lang="en" sz="1300" b="1">
                <a:solidFill>
                  <a:srgbClr val="FF0000"/>
                </a:solidFill>
                <a:highlight>
                  <a:srgbClr val="FFFFFF"/>
                </a:highlight>
              </a:rPr>
              <a:t>1844</a:t>
            </a:r>
            <a:r>
              <a:rPr lang="en" sz="1300">
                <a:solidFill>
                  <a:srgbClr val="FF0000"/>
                </a:solidFill>
                <a:highlight>
                  <a:srgbClr val="FFFFFF"/>
                </a:highlight>
              </a:rPr>
              <a:t> was? What strategies can we use?</a:t>
            </a:r>
            <a:endParaRPr sz="130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2.NBT.A7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310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666666"/>
                </a:solidFill>
              </a:rPr>
              <a:t>Which one does not belong?</a:t>
            </a:r>
            <a:endParaRPr sz="2320" b="1">
              <a:solidFill>
                <a:srgbClr val="666666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37180"/>
            <a:ext cx="9144000" cy="396344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486195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79375" y="87325"/>
            <a:ext cx="155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42672"/>
              <a:buNone/>
            </a:pPr>
            <a:r>
              <a:rPr lang="en" sz="2320" b="1">
                <a:solidFill>
                  <a:srgbClr val="073763"/>
                </a:solidFill>
              </a:rPr>
              <a:t>March is Dolphin Month!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128575" y="1293600"/>
            <a:ext cx="1380900" cy="3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700">
                <a:solidFill>
                  <a:srgbClr val="1C4587"/>
                </a:solidFill>
              </a:rPr>
              <a:t>There are </a:t>
            </a:r>
            <a:r>
              <a:rPr lang="en" sz="1900" b="1">
                <a:solidFill>
                  <a:srgbClr val="1C4587"/>
                </a:solidFill>
              </a:rPr>
              <a:t>38</a:t>
            </a:r>
            <a:r>
              <a:rPr lang="en" sz="1700">
                <a:solidFill>
                  <a:srgbClr val="1C4587"/>
                </a:solidFill>
              </a:rPr>
              <a:t> different species of dolphins!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700">
                <a:solidFill>
                  <a:srgbClr val="1C4587"/>
                </a:solidFill>
              </a:rPr>
              <a:t>How many different expressions can we create that equal </a:t>
            </a:r>
            <a:r>
              <a:rPr lang="en" sz="1900" b="1">
                <a:solidFill>
                  <a:srgbClr val="1C4587"/>
                </a:solidFill>
              </a:rPr>
              <a:t>38</a:t>
            </a:r>
            <a:r>
              <a:rPr lang="en" sz="1700">
                <a:solidFill>
                  <a:srgbClr val="1C4587"/>
                </a:solidFill>
              </a:rPr>
              <a:t>?</a:t>
            </a:r>
            <a:endParaRPr sz="1700">
              <a:solidFill>
                <a:srgbClr val="1C4587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6675" y="257250"/>
            <a:ext cx="7428749" cy="4495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5334050" y="212600"/>
            <a:ext cx="3627300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Happy </a:t>
            </a:r>
            <a:endParaRPr sz="292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Veggie Month!</a:t>
            </a:r>
            <a:endParaRPr sz="2920" b="1">
              <a:solidFill>
                <a:srgbClr val="6AA84F"/>
              </a:solidFill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5445175" y="1395300"/>
            <a:ext cx="3387000" cy="34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What do we notice?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What do we wonder?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different ways do we see the quantity?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can we see “groups of?”</a:t>
            </a:r>
            <a:endParaRPr sz="2300" b="1">
              <a:solidFill>
                <a:srgbClr val="BF9000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823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8393100" y="48006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47625" y="206900"/>
            <a:ext cx="762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C343D"/>
                </a:solidFill>
              </a:rPr>
              <a:t>It’s National Anthem Day!</a:t>
            </a:r>
            <a:endParaRPr sz="2920" b="1">
              <a:solidFill>
                <a:srgbClr val="0C343D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7675725" y="958725"/>
            <a:ext cx="1468200" cy="41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C343D"/>
                </a:solidFill>
              </a:rPr>
              <a:t>On March 3, 1931, President Herbert Hoover signed a congressional order into law making “The Star-Spangled Banner” America’s national anthem!</a:t>
            </a:r>
            <a:endParaRPr sz="13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C343D"/>
                </a:solidFill>
              </a:rPr>
              <a:t>How long ago was that?</a:t>
            </a:r>
            <a:endParaRPr sz="13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0C343D"/>
                </a:solidFill>
              </a:rPr>
              <a:t>How can we solve this?</a:t>
            </a:r>
            <a:endParaRPr sz="1300">
              <a:solidFill>
                <a:srgbClr val="0C343D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25" y="1017727"/>
            <a:ext cx="7628001" cy="40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47700" y="48150"/>
            <a:ext cx="652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274E13"/>
                </a:solidFill>
              </a:rPr>
              <a:t>Happy Independence Day to Ghana!</a:t>
            </a:r>
            <a:endParaRPr sz="2320" b="1">
              <a:solidFill>
                <a:srgbClr val="274E13"/>
              </a:solidFill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6715175" y="676775"/>
            <a:ext cx="2365500" cy="38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  <a:highlight>
                  <a:srgbClr val="FFFFFF"/>
                </a:highlight>
              </a:rPr>
              <a:t>Ghana, formerly the Gold Coast, is the first country south of the Sahara to gain Independence </a:t>
            </a:r>
            <a:r>
              <a:rPr lang="en" sz="1900" b="1">
                <a:solidFill>
                  <a:srgbClr val="274E13"/>
                </a:solidFill>
                <a:highlight>
                  <a:srgbClr val="FFFFFF"/>
                </a:highlight>
              </a:rPr>
              <a:t>66 years ago.</a:t>
            </a:r>
            <a:endParaRPr sz="19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  <a:highlight>
                  <a:srgbClr val="FFFFFF"/>
                </a:highlight>
              </a:rPr>
              <a:t>What year was that?</a:t>
            </a:r>
            <a:endParaRPr sz="190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  <a:highlight>
                  <a:srgbClr val="FFFFFF"/>
                </a:highlight>
              </a:rPr>
              <a:t>What strategies can we use to solve this?</a:t>
            </a:r>
            <a:endParaRPr sz="1900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 l="-1460" r="1460"/>
          <a:stretch/>
        </p:blipFill>
        <p:spPr>
          <a:xfrm>
            <a:off x="47749" y="676775"/>
            <a:ext cx="6524600" cy="43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157150" y="47559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2.OA.B7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63550" y="90525"/>
            <a:ext cx="1301700" cy="9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41B47"/>
                </a:solidFill>
              </a:rPr>
              <a:t>Happy Purim!</a:t>
            </a:r>
            <a:endParaRPr sz="2320" b="1">
              <a:solidFill>
                <a:srgbClr val="741B47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23875" y="1017825"/>
            <a:ext cx="13017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What are some different shapes we can make with triangles?</a:t>
            </a:r>
            <a:endParaRPr sz="17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741B47"/>
                </a:solidFill>
              </a:rPr>
              <a:t>What can we make if we </a:t>
            </a:r>
            <a:r>
              <a:rPr lang="en" sz="1700" b="1" i="1">
                <a:solidFill>
                  <a:srgbClr val="741B47"/>
                </a:solidFill>
              </a:rPr>
              <a:t>partition</a:t>
            </a:r>
            <a:r>
              <a:rPr lang="en" sz="1700" b="1">
                <a:solidFill>
                  <a:srgbClr val="741B47"/>
                </a:solidFill>
              </a:rPr>
              <a:t> triangles?</a:t>
            </a:r>
            <a:endParaRPr sz="1700" b="1">
              <a:solidFill>
                <a:srgbClr val="741B47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8522525" y="4804800"/>
            <a:ext cx="69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2.G.A3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206400" y="96525"/>
            <a:ext cx="87312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155CC"/>
                </a:solidFill>
              </a:rPr>
              <a:t>Happy Holi!</a:t>
            </a:r>
            <a:endParaRPr sz="232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1155CC"/>
                </a:solidFill>
              </a:rPr>
              <a:t>How many different equations can we create to match this photo?</a:t>
            </a:r>
            <a:endParaRPr sz="2320">
              <a:solidFill>
                <a:srgbClr val="1155CC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088" y="1010575"/>
            <a:ext cx="8097816" cy="401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8543975" y="4769075"/>
            <a:ext cx="67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7770875" y="0"/>
            <a:ext cx="1325400" cy="10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274E13"/>
                </a:solidFill>
              </a:rPr>
              <a:t>Today is American Paddlefish Day!</a:t>
            </a:r>
            <a:endParaRPr sz="1720" b="1">
              <a:solidFill>
                <a:srgbClr val="274E13"/>
              </a:solidFill>
            </a:endParaRPr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7717150" y="1173050"/>
            <a:ext cx="1426800" cy="38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The American paddlefish is a 125-million year-old prehistoric species of freshwater fish.</a:t>
            </a:r>
            <a:endParaRPr sz="12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The average length of a paddlefish is 8 feet long.</a:t>
            </a:r>
            <a:endParaRPr sz="12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How long is that?</a:t>
            </a:r>
            <a:endParaRPr sz="12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What else is about 8 feet long?</a:t>
            </a:r>
            <a:endParaRPr sz="12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200">
              <a:solidFill>
                <a:srgbClr val="33244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2.MD.A3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87375" y="109425"/>
            <a:ext cx="2127300" cy="9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4A86E8"/>
                </a:solidFill>
              </a:rPr>
              <a:t>Happy Canberra Day!</a:t>
            </a:r>
            <a:endParaRPr sz="2320" b="1">
              <a:solidFill>
                <a:srgbClr val="4A86E8"/>
              </a:solidFill>
            </a:endParaRPr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87375" y="1450850"/>
            <a:ext cx="2127300" cy="31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March 12, 1913</a:t>
            </a:r>
            <a:r>
              <a:rPr lang="en" sz="1300" b="1">
                <a:solidFill>
                  <a:srgbClr val="1C4587"/>
                </a:solidFill>
              </a:rPr>
              <a:t> </a:t>
            </a:r>
            <a:r>
              <a:rPr lang="en" sz="1300" b="1">
                <a:solidFill>
                  <a:srgbClr val="4A86E8"/>
                </a:solidFill>
              </a:rPr>
              <a:t>Lady Gertrude Mary Denman, wife of then Governor-General Lord Denman, announced the official name of the city with the proclamation,  “I name the capital of Australia, Canberra.”</a:t>
            </a:r>
            <a:endParaRPr sz="1300" b="1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A86E8"/>
                </a:solidFill>
              </a:rPr>
              <a:t>How long ago was that?</a:t>
            </a:r>
            <a:endParaRPr sz="1300" b="1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b="1">
                <a:solidFill>
                  <a:srgbClr val="4A86E8"/>
                </a:solidFill>
              </a:rPr>
              <a:t>What strategies can we use to solve this?</a:t>
            </a:r>
            <a:endParaRPr sz="1300" b="1">
              <a:solidFill>
                <a:srgbClr val="4A86E8"/>
              </a:solidFill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5262600" y="159275"/>
            <a:ext cx="3569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4125"/>
                </a:solidFill>
              </a:rPr>
              <a:t>Happy Pi Day!</a:t>
            </a:r>
            <a:endParaRPr sz="2920" b="1">
              <a:solidFill>
                <a:srgbClr val="CC4125"/>
              </a:solidFill>
            </a:endParaRPr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5383798" y="889150"/>
            <a:ext cx="3569701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What do we notice about this pie?</a:t>
            </a: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What do we wonder?</a:t>
            </a: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CC4125"/>
                </a:solidFill>
              </a:rPr>
              <a:t>How many different ways can we </a:t>
            </a:r>
            <a:r>
              <a:rPr lang="en" sz="2300" b="1" i="1">
                <a:solidFill>
                  <a:srgbClr val="CC4125"/>
                </a:solidFill>
              </a:rPr>
              <a:t>partition</a:t>
            </a:r>
            <a:r>
              <a:rPr lang="en" sz="2300" b="1">
                <a:solidFill>
                  <a:srgbClr val="CC4125"/>
                </a:solidFill>
              </a:rPr>
              <a:t> a circle into EQUAL pieces?</a:t>
            </a:r>
            <a:endParaRPr sz="2300" b="1">
              <a:solidFill>
                <a:srgbClr val="CC4125"/>
              </a:solidFill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00"/>
            <a:ext cx="5262600" cy="514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8522525" y="4804800"/>
            <a:ext cx="621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7024700" y="379300"/>
            <a:ext cx="1960500" cy="41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What do we notice?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What do we wonder?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124D"/>
                </a:solidFill>
              </a:rPr>
              <a:t>Where’s the math?</a:t>
            </a:r>
            <a:endParaRPr sz="2300" b="1">
              <a:solidFill>
                <a:srgbClr val="20124D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2.OA.A4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119125" y="458675"/>
            <a:ext cx="2301900" cy="41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Let’s investigate the shapes we see in “Txai” by Napoleon Jones-Henderson.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Pick a shape and partition it!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What do you have now?</a:t>
            </a:r>
            <a:endParaRPr sz="1900" b="1">
              <a:solidFill>
                <a:srgbClr val="3D85C6"/>
              </a:solidFill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9609" y="0"/>
            <a:ext cx="665438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4127550" y="445025"/>
            <a:ext cx="4704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Happy St. Patrick’s Day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1"/>
          </p:nvPr>
        </p:nvSpPr>
        <p:spPr>
          <a:xfrm>
            <a:off x="4016425" y="1323850"/>
            <a:ext cx="4815900" cy="32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Here is 1 batch of cookies!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How many would there be in 2 batches of cookies?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3 batches?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Do we see any patterns?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021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6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7786750" y="77675"/>
            <a:ext cx="1317600" cy="9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>
                <a:solidFill>
                  <a:srgbClr val="674EA7"/>
                </a:solidFill>
              </a:rPr>
              <a:t>Today is International Day of Happiness!</a:t>
            </a:r>
            <a:endParaRPr sz="1620">
              <a:solidFill>
                <a:srgbClr val="674EA7"/>
              </a:solidFill>
            </a:endParaRPr>
          </a:p>
        </p:txBody>
      </p:sp>
      <p:sp>
        <p:nvSpPr>
          <p:cNvPr id="163" name="Google Shape;163;p27"/>
          <p:cNvSpPr txBox="1">
            <a:spLocks noGrp="1"/>
          </p:cNvSpPr>
          <p:nvPr>
            <p:ph type="body" idx="1"/>
          </p:nvPr>
        </p:nvSpPr>
        <p:spPr>
          <a:xfrm>
            <a:off x="7786750" y="1228600"/>
            <a:ext cx="12780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74EA7"/>
                </a:solidFill>
                <a:highlight>
                  <a:srgbClr val="FFFFFF"/>
                </a:highlight>
              </a:rPr>
              <a:t>Research shows that </a:t>
            </a:r>
            <a:r>
              <a:rPr lang="en" sz="1300" b="1">
                <a:solidFill>
                  <a:srgbClr val="674EA7"/>
                </a:solidFill>
                <a:highlight>
                  <a:srgbClr val="FFFFFF"/>
                </a:highlight>
              </a:rPr>
              <a:t>children smile an average of 400 times per day.</a:t>
            </a:r>
            <a:endParaRPr sz="1300" b="1">
              <a:solidFill>
                <a:srgbClr val="674EA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74EA7"/>
                </a:solidFill>
                <a:highlight>
                  <a:srgbClr val="FFFFFF"/>
                </a:highlight>
              </a:rPr>
              <a:t>How many times do children smile in one week?</a:t>
            </a:r>
            <a:endParaRPr sz="1300">
              <a:solidFill>
                <a:srgbClr val="674EA7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674EA7"/>
                </a:solidFill>
                <a:highlight>
                  <a:srgbClr val="FFFFFF"/>
                </a:highlight>
              </a:rPr>
              <a:t>One month?</a:t>
            </a:r>
            <a:endParaRPr sz="1300">
              <a:solidFill>
                <a:srgbClr val="674EA7"/>
              </a:solidFill>
              <a:highlight>
                <a:srgbClr val="FFFFFF"/>
              </a:highlight>
            </a:endParaRPr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771079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7710800" y="4743300"/>
            <a:ext cx="1433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</a:rPr>
              <a:t>GO SUGA </a:t>
            </a:r>
            <a:endParaRPr sz="8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</a:rPr>
              <a:t>“Way to Happiness”</a:t>
            </a:r>
            <a:endParaRPr sz="800">
              <a:solidFill>
                <a:srgbClr val="666666"/>
              </a:solidFill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2.NBT.B8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71500" y="609475"/>
            <a:ext cx="1309800" cy="31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20" b="1">
                <a:solidFill>
                  <a:srgbClr val="274E13"/>
                </a:solidFill>
              </a:rPr>
              <a:t>How many different quadrilaterals do we see here?</a:t>
            </a:r>
            <a:endParaRPr sz="132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32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20" b="1">
                <a:solidFill>
                  <a:srgbClr val="274E13"/>
                </a:solidFill>
              </a:rPr>
              <a:t>Can we name them?</a:t>
            </a:r>
            <a:endParaRPr sz="132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32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20" b="1">
                <a:solidFill>
                  <a:srgbClr val="274E13"/>
                </a:solidFill>
              </a:rPr>
              <a:t>How many windows are here?</a:t>
            </a:r>
            <a:endParaRPr sz="132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32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320" b="1">
                <a:solidFill>
                  <a:srgbClr val="274E13"/>
                </a:solidFill>
              </a:rPr>
              <a:t>How do we know?</a:t>
            </a:r>
            <a:endParaRPr sz="1320" b="1">
              <a:solidFill>
                <a:srgbClr val="274E13"/>
              </a:solidFill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793" y="0"/>
            <a:ext cx="770321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498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155CC"/>
                </a:solidFill>
              </a:rPr>
              <a:t>500 - 70  &lt;  400 + 30</a:t>
            </a:r>
            <a:endParaRPr sz="2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155CC"/>
                </a:solidFill>
              </a:rPr>
              <a:t>523 + 100  &gt;  620</a:t>
            </a:r>
            <a:endParaRPr sz="2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7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1155CC"/>
                </a:solidFill>
              </a:rPr>
              <a:t>750 - 100  &lt;  600 </a:t>
            </a:r>
            <a:endParaRPr sz="2900" b="1">
              <a:solidFill>
                <a:srgbClr val="1155CC"/>
              </a:solidFill>
            </a:endParaRPr>
          </a:p>
        </p:txBody>
      </p:sp>
      <p:pic>
        <p:nvPicPr>
          <p:cNvPr id="179" name="Google Shape;17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0250" y="6"/>
            <a:ext cx="3333750" cy="230028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149050" y="445025"/>
            <a:ext cx="351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5"/>
                </a:solidFill>
                <a:highlight>
                  <a:srgbClr val="FFFFFF"/>
                </a:highlight>
              </a:rPr>
              <a:t>Ramadan Kareem</a:t>
            </a:r>
            <a:endParaRPr sz="3900">
              <a:solidFill>
                <a:schemeClr val="accent5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204925" y="1385400"/>
            <a:ext cx="3389400" cy="31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5"/>
                </a:solidFill>
              </a:rPr>
              <a:t>How many </a:t>
            </a:r>
            <a:r>
              <a:rPr lang="en" sz="2300">
                <a:solidFill>
                  <a:schemeClr val="accent5"/>
                </a:solidFill>
                <a:highlight>
                  <a:srgbClr val="FFFFFF"/>
                </a:highlight>
              </a:rPr>
              <a:t>Qatayef Asafiri do we see here?</a:t>
            </a:r>
            <a:endParaRPr sz="2300">
              <a:solidFill>
                <a:schemeClr val="accent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chemeClr val="accent5"/>
                </a:solidFill>
                <a:highlight>
                  <a:srgbClr val="FFFFFF"/>
                </a:highlight>
              </a:rPr>
              <a:t>Let’s write a number sentence to match this photo.</a:t>
            </a:r>
            <a:endParaRPr sz="2300">
              <a:solidFill>
                <a:schemeClr val="accent5"/>
              </a:solidFill>
              <a:highlight>
                <a:srgbClr val="FFFFFF"/>
              </a:highlight>
            </a:endParaRPr>
          </a:p>
        </p:txBody>
      </p:sp>
      <p:pic>
        <p:nvPicPr>
          <p:cNvPr id="187" name="Google Shape;1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9200" y="0"/>
            <a:ext cx="53447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0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423075" y="445025"/>
            <a:ext cx="311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44" b="1"/>
              <a:t>Would you rather …</a:t>
            </a:r>
            <a:endParaRPr sz="3244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</a:rPr>
              <a:t>5-gallon jug of pennies</a:t>
            </a:r>
            <a:endParaRPr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</a:rPr>
              <a:t>OR</a:t>
            </a:r>
            <a:endParaRPr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</a:rPr>
              <a:t>1-gallon jug of mixed coins?</a:t>
            </a:r>
            <a:endParaRPr b="1">
              <a:solidFill>
                <a:srgbClr val="7F6000"/>
              </a:solidFill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4875" y="515550"/>
            <a:ext cx="4627950" cy="462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82575" y="2297925"/>
            <a:ext cx="1449725" cy="237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0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0B5394"/>
                </a:solidFill>
              </a:rPr>
              <a:t>Today is </a:t>
            </a:r>
            <a:r>
              <a:rPr lang="en" sz="1300" b="1" dirty="0">
                <a:solidFill>
                  <a:srgbClr val="0B5394"/>
                </a:solidFill>
              </a:rPr>
              <a:t>Seward’s Day</a:t>
            </a:r>
            <a:r>
              <a:rPr lang="en" sz="1300" dirty="0">
                <a:solidFill>
                  <a:srgbClr val="0B5394"/>
                </a:solidFill>
              </a:rPr>
              <a:t> in Alaska, it c</a:t>
            </a:r>
            <a:r>
              <a:rPr lang="en" sz="1300" dirty="0">
                <a:solidFill>
                  <a:srgbClr val="0B539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ommemorates the signing of the Alaska Purchase treaty on March 30, </a:t>
            </a:r>
            <a:r>
              <a:rPr lang="en" sz="1300" b="1" dirty="0">
                <a:solidFill>
                  <a:srgbClr val="0B539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1867</a:t>
            </a:r>
            <a:r>
              <a:rPr lang="en" sz="1300" dirty="0">
                <a:solidFill>
                  <a:srgbClr val="0B539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!</a:t>
            </a:r>
            <a:endParaRPr sz="1300" dirty="0">
              <a:solidFill>
                <a:srgbClr val="0B539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0B539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long ago was that? How do we know?</a:t>
            </a:r>
            <a:endParaRPr sz="1300" dirty="0">
              <a:solidFill>
                <a:srgbClr val="0B539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3" name="Google Shape;20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63407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2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2.NBT.B7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6490275" y="1208475"/>
            <a:ext cx="23421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B45F06"/>
                </a:solidFill>
              </a:rPr>
              <a:t>Which one doesn’t belong?</a:t>
            </a:r>
            <a:endParaRPr sz="2920" b="1">
              <a:solidFill>
                <a:srgbClr val="B45F06"/>
              </a:solidFill>
            </a:endParaRPr>
          </a:p>
        </p:txBody>
      </p:sp>
      <p:pic>
        <p:nvPicPr>
          <p:cNvPr id="210" name="Google Shape;21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0"/>
            <a:ext cx="577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3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2.MD.B8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91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5B0F00"/>
                </a:solidFill>
              </a:rPr>
              <a:t>Today is World Piano Day!</a:t>
            </a:r>
            <a:endParaRPr sz="2320" b="1">
              <a:solidFill>
                <a:srgbClr val="5B0F00"/>
              </a:solidFill>
            </a:endParaRPr>
          </a:p>
        </p:txBody>
      </p:sp>
      <p:sp>
        <p:nvSpPr>
          <p:cNvPr id="217" name="Google Shape;217;p34"/>
          <p:cNvSpPr txBox="1">
            <a:spLocks noGrp="1"/>
          </p:cNvSpPr>
          <p:nvPr>
            <p:ph type="body" idx="1"/>
          </p:nvPr>
        </p:nvSpPr>
        <p:spPr>
          <a:xfrm>
            <a:off x="311700" y="1236400"/>
            <a:ext cx="3738900" cy="33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World Piano Day is celebrated on the 88th day of the year!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Do you wonder why?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There are 88 keys on a piano?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There are </a:t>
            </a:r>
            <a:r>
              <a:rPr lang="en" sz="1900" b="1">
                <a:solidFill>
                  <a:srgbClr val="5B0F00"/>
                </a:solidFill>
              </a:rPr>
              <a:t>16 more</a:t>
            </a:r>
            <a:r>
              <a:rPr lang="en" sz="1900">
                <a:solidFill>
                  <a:srgbClr val="5B0F00"/>
                </a:solidFill>
              </a:rPr>
              <a:t> white keys than black keys.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Can we figure out how many there are of each?</a:t>
            </a:r>
            <a:endParaRPr sz="1900">
              <a:solidFill>
                <a:srgbClr val="5B0F00"/>
              </a:solidFill>
            </a:endParaRPr>
          </a:p>
        </p:txBody>
      </p:sp>
      <p:pic>
        <p:nvPicPr>
          <p:cNvPr id="218" name="Google Shape;2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7912" y="0"/>
            <a:ext cx="514607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4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 txBox="1">
            <a:spLocks noGrp="1"/>
          </p:cNvSpPr>
          <p:nvPr>
            <p:ph type="title"/>
          </p:nvPr>
        </p:nvSpPr>
        <p:spPr>
          <a:xfrm>
            <a:off x="183400" y="187875"/>
            <a:ext cx="665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It’s National Pencil Day!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225" name="Google Shape;225;p35"/>
          <p:cNvSpPr txBox="1">
            <a:spLocks noGrp="1"/>
          </p:cNvSpPr>
          <p:nvPr>
            <p:ph type="body" idx="1"/>
          </p:nvPr>
        </p:nvSpPr>
        <p:spPr>
          <a:xfrm>
            <a:off x="7129475" y="920000"/>
            <a:ext cx="1702800" cy="36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many pencils are here altogether?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strategies can we share to figure this out?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226" name="Google Shape;22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250" y="888125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4550" y="888125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2850" y="888125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150" y="888125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175" y="1314400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2300" y="1314400"/>
            <a:ext cx="1649692" cy="382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013" y="1314400"/>
            <a:ext cx="1649692" cy="382910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5"/>
          <p:cNvSpPr txBox="1"/>
          <p:nvPr/>
        </p:nvSpPr>
        <p:spPr>
          <a:xfrm>
            <a:off x="839310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>
            <a:spLocks noGrp="1"/>
          </p:cNvSpPr>
          <p:nvPr>
            <p:ph type="title"/>
          </p:nvPr>
        </p:nvSpPr>
        <p:spPr>
          <a:xfrm>
            <a:off x="6936600" y="-37250"/>
            <a:ext cx="2136000" cy="8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FF9900"/>
                </a:solidFill>
              </a:rPr>
              <a:t>Happy Crayola Crayon Day!</a:t>
            </a:r>
            <a:endParaRPr sz="2320" b="1">
              <a:solidFill>
                <a:srgbClr val="FF9900"/>
              </a:solidFill>
            </a:endParaRPr>
          </a:p>
        </p:txBody>
      </p:sp>
      <p:sp>
        <p:nvSpPr>
          <p:cNvPr id="239" name="Google Shape;239;p36"/>
          <p:cNvSpPr txBox="1">
            <a:spLocks noGrp="1"/>
          </p:cNvSpPr>
          <p:nvPr>
            <p:ph type="body" idx="1"/>
          </p:nvPr>
        </p:nvSpPr>
        <p:spPr>
          <a:xfrm>
            <a:off x="6893725" y="1212900"/>
            <a:ext cx="2214600" cy="377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9900"/>
                </a:solidFill>
              </a:rPr>
              <a:t>There are currently 120 different Crayola Crayon colors!</a:t>
            </a:r>
            <a:endParaRPr sz="17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9900"/>
                </a:solidFill>
              </a:rPr>
              <a:t>How many different ways can we COUNT to 120?</a:t>
            </a:r>
            <a:endParaRPr sz="17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9900"/>
                </a:solidFill>
              </a:rPr>
              <a:t>How many different expressions can we create that equal 120?</a:t>
            </a:r>
            <a:endParaRPr sz="1700" b="1">
              <a:solidFill>
                <a:srgbClr val="FF99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40" name="Google Shape;24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6"/>
          <p:cNvSpPr txBox="1"/>
          <p:nvPr/>
        </p:nvSpPr>
        <p:spPr>
          <a:xfrm>
            <a:off x="0" y="4804800"/>
            <a:ext cx="75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885</Words>
  <Application>Microsoft Macintosh PowerPoint</Application>
  <PresentationFormat>On-screen Show (16:9)</PresentationFormat>
  <Paragraphs>135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Roboto</vt:lpstr>
      <vt:lpstr>Arial</vt:lpstr>
      <vt:lpstr>Montserrat</vt:lpstr>
      <vt:lpstr>Simple Light</vt:lpstr>
      <vt:lpstr>Happy Independence Day to the Dominican Republic!</vt:lpstr>
      <vt:lpstr>Which one does not belong?</vt:lpstr>
      <vt:lpstr>March is Dolphin Month!</vt:lpstr>
      <vt:lpstr>Happy  Veggie Month!</vt:lpstr>
      <vt:lpstr>It’s National Anthem Day!</vt:lpstr>
      <vt:lpstr>Happy Independence Day to Ghana!</vt:lpstr>
      <vt:lpstr>Happy Purim!</vt:lpstr>
      <vt:lpstr>Happy Holi! How many different equations can we create to match this photo?</vt:lpstr>
      <vt:lpstr>Today is American Paddlefish Day!</vt:lpstr>
      <vt:lpstr>Happy Canberra Day!</vt:lpstr>
      <vt:lpstr>Happy Pi Day!</vt:lpstr>
      <vt:lpstr>PowerPoint Presentation</vt:lpstr>
      <vt:lpstr>PowerPoint Presentation</vt:lpstr>
      <vt:lpstr>Happy St. Patrick’s Day</vt:lpstr>
      <vt:lpstr>Today is International Day of Happiness!</vt:lpstr>
      <vt:lpstr>How many different quadrilaterals do we see here?  Can we name them?  How many windows are here?  How do we know?</vt:lpstr>
      <vt:lpstr>PowerPoint Presentation</vt:lpstr>
      <vt:lpstr>Ramadan Kareem</vt:lpstr>
      <vt:lpstr>Would you rather …  5-gallon jug of pennies  OR  1-gallon jug of mixed coins?</vt:lpstr>
      <vt:lpstr>Today is Seward’s Day in Alaska, it commemorates the signing of the Alaska Purchase treaty on March 30, 1867! How long ago was that? How do we know?</vt:lpstr>
      <vt:lpstr>Which one doesn’t belong?</vt:lpstr>
      <vt:lpstr>Today is World Piano Day!</vt:lpstr>
      <vt:lpstr>It’s National Pencil Day!</vt:lpstr>
      <vt:lpstr>Happy Crayola Crayon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Independence Day to the Dominican Republic!</dc:title>
  <cp:lastModifiedBy>Manousaridis, Tracy</cp:lastModifiedBy>
  <cp:revision>1</cp:revision>
  <dcterms:modified xsi:type="dcterms:W3CDTF">2023-03-01T00:20:25Z</dcterms:modified>
</cp:coreProperties>
</file>