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Merriweather" pitchFamily="2" charset="77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F25B708-8F5A-4451-83CA-9214486BE037}">
  <a:tblStyle styleId="{1F25B708-8F5A-4451-83CA-9214486BE0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9"/>
  </p:normalViewPr>
  <p:slideViewPr>
    <p:cSldViewPr snapToGrid="0">
      <p:cViewPr varScale="1">
        <p:scale>
          <a:sx n="136" d="100"/>
          <a:sy n="136" d="100"/>
        </p:scale>
        <p:origin x="9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12b62e2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12b62e2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dd18d3609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dd18d36099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dd18d360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dd18d360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dd18d3609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dd18d3609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dd18d3609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dd18d3609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dd18d3609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dd18d36099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6,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Ghana Independence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9b50e33d6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29b50e33d6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7,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Purim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dd18d3609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dd18d3609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7,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Holi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dd18d36099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dd18d36099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9,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Harriet Tubman 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29b50e33d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29b50e33d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13, 2023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dd18d3609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dd18d36099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dd18d36099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dd18d36099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dd18d36099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dd18d36099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16,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 Panda Day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dd18d36099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dd18d36099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dd18d36099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dd18d36099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20,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Happiness Day!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dd18d36099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dd18d36099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dd18d36099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dd18d36099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dd18d36099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dd18d36099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23,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Ramadan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dd18d36099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dd18d36099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dd18d36099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dd18d36099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27, 2023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dd18d36099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dd18d36099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dd18d36099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1dd18d36099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dd18d36099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dd18d36099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29b50e33d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29b50e33d6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98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25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399996" flipH="1">
            <a:off x="2478813" y="3603963"/>
            <a:ext cx="441325" cy="17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725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8750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9250" y="4249000"/>
            <a:ext cx="370700" cy="4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9950" y="4249000"/>
            <a:ext cx="370700" cy="4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5525" y="4249000"/>
            <a:ext cx="370700" cy="4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0350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0500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9100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4875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4575" y="1748675"/>
            <a:ext cx="464525" cy="29059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/>
          <p:nvPr/>
        </p:nvSpPr>
        <p:spPr>
          <a:xfrm>
            <a:off x="3528467" y="4249000"/>
            <a:ext cx="182700" cy="10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/>
          </p:nvPr>
        </p:nvSpPr>
        <p:spPr>
          <a:xfrm>
            <a:off x="5764775" y="561700"/>
            <a:ext cx="298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different?</a:t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1.NBT.B2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405575" y="552975"/>
            <a:ext cx="25797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you rather…</a:t>
            </a:r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6405575" y="1815975"/>
            <a:ext cx="2426700" cy="27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Have THREE 15-minute recesses each day, 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or ONE recess for 1 hour every day?</a:t>
            </a:r>
            <a:endParaRPr sz="1900" b="1">
              <a:solidFill>
                <a:srgbClr val="20124D"/>
              </a:solidFill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75" y="552975"/>
            <a:ext cx="6056324" cy="403754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1.MD.B3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It’s National Celery Month!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>
            <a:off x="1468450" y="2017675"/>
            <a:ext cx="2214600" cy="18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stalks of celery do you think are here?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9</a:t>
            </a:r>
            <a:r>
              <a:rPr lang="en" sz="2900"/>
              <a:t> </a:t>
            </a:r>
            <a:endParaRPr sz="2900"/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2017670"/>
            <a:ext cx="1069450" cy="189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5474" y="1993858"/>
            <a:ext cx="1069450" cy="189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7349" y="1773183"/>
            <a:ext cx="1069450" cy="189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0699" y="2017683"/>
            <a:ext cx="1069450" cy="189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2924" y="1773183"/>
            <a:ext cx="1069450" cy="189382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4494225" y="4030550"/>
            <a:ext cx="3927600" cy="7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are here?</a:t>
            </a:r>
            <a:endParaRPr sz="2900"/>
          </a:p>
        </p:txBody>
      </p:sp>
      <p:sp>
        <p:nvSpPr>
          <p:cNvPr id="90" name="Google Shape;90;p15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79375" y="87325"/>
            <a:ext cx="768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Happy Dolphin Month!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7762975" y="784100"/>
            <a:ext cx="1380900" cy="3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700">
                <a:solidFill>
                  <a:srgbClr val="1C4587"/>
                </a:solidFill>
              </a:rPr>
              <a:t>There are </a:t>
            </a:r>
            <a:r>
              <a:rPr lang="en" sz="1900" b="1">
                <a:solidFill>
                  <a:srgbClr val="1C4587"/>
                </a:solidFill>
              </a:rPr>
              <a:t>38</a:t>
            </a:r>
            <a:r>
              <a:rPr lang="en" sz="1700">
                <a:solidFill>
                  <a:srgbClr val="1C4587"/>
                </a:solidFill>
              </a:rPr>
              <a:t> different species of dolphins!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700">
                <a:solidFill>
                  <a:srgbClr val="1C4587"/>
                </a:solidFill>
              </a:rPr>
              <a:t>How many different expressions can we create that equal </a:t>
            </a:r>
            <a:r>
              <a:rPr lang="en" sz="1900" b="1">
                <a:solidFill>
                  <a:srgbClr val="1C4587"/>
                </a:solidFill>
              </a:rPr>
              <a:t>38</a:t>
            </a:r>
            <a:r>
              <a:rPr lang="en" sz="1700">
                <a:solidFill>
                  <a:srgbClr val="1C4587"/>
                </a:solidFill>
              </a:rPr>
              <a:t>?</a:t>
            </a:r>
            <a:endParaRPr sz="1700">
              <a:solidFill>
                <a:srgbClr val="1C4587"/>
              </a:solidFill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75" y="699688"/>
            <a:ext cx="7683499" cy="432197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5024"/>
            <a:ext cx="9144001" cy="471340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330450" y="0"/>
            <a:ext cx="8483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How many rectangles do we see in this photo of the Yawkey Boys &amp; Girls Club?</a:t>
            </a:r>
            <a:endParaRPr sz="1700" b="1">
              <a:solidFill>
                <a:srgbClr val="38761D"/>
              </a:solidFill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0" y="125300"/>
            <a:ext cx="14289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20" b="1">
                <a:solidFill>
                  <a:srgbClr val="CC0000"/>
                </a:solidFill>
              </a:rPr>
              <a:t>Happy Independence Day Ghana!</a:t>
            </a:r>
            <a:endParaRPr sz="1320" b="1">
              <a:solidFill>
                <a:srgbClr val="CC0000"/>
              </a:solidFill>
            </a:endParaRPr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63500" y="1339725"/>
            <a:ext cx="1293900" cy="3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CC0000"/>
                </a:solidFill>
              </a:rPr>
              <a:t>Let’s talk about the shapes we see in the flag of Ghana.</a:t>
            </a:r>
            <a:endParaRPr sz="1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b="1">
                <a:solidFill>
                  <a:srgbClr val="CC0000"/>
                </a:solidFill>
              </a:rPr>
              <a:t>What would happen if we partitioned some of the shapes?</a:t>
            </a:r>
            <a:endParaRPr sz="1300" b="1">
              <a:solidFill>
                <a:srgbClr val="CC0000"/>
              </a:solidFill>
            </a:endParaRPr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ctrTitle"/>
          </p:nvPr>
        </p:nvSpPr>
        <p:spPr>
          <a:xfrm>
            <a:off x="6937375" y="208575"/>
            <a:ext cx="2143200" cy="63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Happy Purim!</a:t>
            </a:r>
            <a:endParaRPr sz="2300" b="1">
              <a:solidFill>
                <a:srgbClr val="E06666"/>
              </a:solidFill>
            </a:endParaRPr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1"/>
          </p:nvPr>
        </p:nvSpPr>
        <p:spPr>
          <a:xfrm>
            <a:off x="6985000" y="1061875"/>
            <a:ext cx="2047800" cy="3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06666"/>
                </a:solidFill>
              </a:rPr>
              <a:t>How many hamantaschen are here?</a:t>
            </a: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06666"/>
                </a:solidFill>
              </a:rPr>
              <a:t>What is a good estimate?</a:t>
            </a: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06666"/>
                </a:solidFill>
              </a:rPr>
              <a:t>Do we think there are more than 20 or less than 20?</a:t>
            </a:r>
            <a:endParaRPr sz="19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111125" y="79900"/>
            <a:ext cx="757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00FF"/>
                </a:solidFill>
              </a:rPr>
              <a:t>Happy Holi!</a:t>
            </a:r>
            <a:endParaRPr sz="2920" b="1">
              <a:solidFill>
                <a:srgbClr val="FF00FF"/>
              </a:solidFill>
            </a:endParaRPr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7723200" y="768250"/>
            <a:ext cx="1341300" cy="38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How many hands are here?</a:t>
            </a:r>
            <a:endParaRPr sz="230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How many fingers?</a:t>
            </a:r>
            <a:endParaRPr sz="2300" b="1">
              <a:solidFill>
                <a:srgbClr val="FF00FF"/>
              </a:solidFill>
            </a:endParaRPr>
          </a:p>
        </p:txBody>
      </p:sp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125" y="696800"/>
            <a:ext cx="7570724" cy="425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166700" y="180850"/>
            <a:ext cx="3540000" cy="8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55CC"/>
                </a:solidFill>
              </a:rPr>
              <a:t>Celebrate Harriet Tubman Day!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238125" y="1323850"/>
            <a:ext cx="3468600" cy="32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What different shapes can we find in this painting by Anne Skok?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Sketch one of the shapes.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Now sketch a shape that is DIFFERENT than your shape in 2 ways!</a:t>
            </a:r>
            <a:endParaRPr sz="1900" b="1">
              <a:solidFill>
                <a:srgbClr val="1155CC"/>
              </a:solidFill>
            </a:endParaRPr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3400" y="0"/>
            <a:ext cx="53106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title"/>
          </p:nvPr>
        </p:nvSpPr>
        <p:spPr>
          <a:xfrm>
            <a:off x="311700" y="817050"/>
            <a:ext cx="2898900" cy="30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rgbClr val="3D85C6"/>
                </a:solidFill>
              </a:rPr>
              <a:t>Which one doesn’t belong?</a:t>
            </a:r>
            <a:endParaRPr sz="4300" b="1">
              <a:solidFill>
                <a:srgbClr val="3D85C6"/>
              </a:solidFill>
            </a:endParaRPr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8797" y="0"/>
            <a:ext cx="57552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1.MD.D5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83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What is the same?</a:t>
            </a:r>
            <a:endParaRPr sz="2920" b="1">
              <a:solidFill>
                <a:srgbClr val="783F04"/>
              </a:solidFill>
            </a:endParaRPr>
          </a:p>
        </p:txBody>
      </p:sp>
      <p:pic>
        <p:nvPicPr>
          <p:cNvPr id="152" name="Google Shape;15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1423" y="809675"/>
            <a:ext cx="4470875" cy="375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93650"/>
            <a:ext cx="3654549" cy="365454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 txBox="1"/>
          <p:nvPr/>
        </p:nvSpPr>
        <p:spPr>
          <a:xfrm>
            <a:off x="4065600" y="4010025"/>
            <a:ext cx="4872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What is different?</a:t>
            </a:r>
            <a:endParaRPr sz="1500" b="1">
              <a:solidFill>
                <a:srgbClr val="783F04"/>
              </a:solidFill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599732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4"/>
          <p:cNvSpPr/>
          <p:nvPr/>
        </p:nvSpPr>
        <p:spPr>
          <a:xfrm>
            <a:off x="6612000" y="276075"/>
            <a:ext cx="2293800" cy="10794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this graph could talk what would it say?</a:t>
            </a:r>
            <a:endParaRPr sz="1700"/>
          </a:p>
        </p:txBody>
      </p:sp>
      <p:sp>
        <p:nvSpPr>
          <p:cNvPr id="162" name="Google Shape;162;p24"/>
          <p:cNvSpPr/>
          <p:nvPr/>
        </p:nvSpPr>
        <p:spPr>
          <a:xfrm>
            <a:off x="6612000" y="3000225"/>
            <a:ext cx="2293800" cy="1079400"/>
          </a:xfrm>
          <a:prstGeom prst="wedgeEllipseCallout">
            <a:avLst>
              <a:gd name="adj1" fmla="val -55883"/>
              <a:gd name="adj2" fmla="val -26614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number statements can we make?</a:t>
            </a:r>
            <a:endParaRPr sz="1700"/>
          </a:p>
        </p:txBody>
      </p:sp>
      <p:sp>
        <p:nvSpPr>
          <p:cNvPr id="163" name="Google Shape;163;p2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1.MD.C4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71500" y="101475"/>
            <a:ext cx="1309800" cy="9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5B0F00"/>
                </a:solidFill>
              </a:rPr>
              <a:t>Happy National Panda Day!</a:t>
            </a:r>
            <a:endParaRPr sz="2320">
              <a:solidFill>
                <a:srgbClr val="5B0F00"/>
              </a:solidFill>
            </a:endParaRPr>
          </a:p>
        </p:txBody>
      </p:sp>
      <p:sp>
        <p:nvSpPr>
          <p:cNvPr id="169" name="Google Shape;169;p25"/>
          <p:cNvSpPr txBox="1">
            <a:spLocks noGrp="1"/>
          </p:cNvSpPr>
          <p:nvPr>
            <p:ph type="body" idx="1"/>
          </p:nvPr>
        </p:nvSpPr>
        <p:spPr>
          <a:xfrm>
            <a:off x="71500" y="1768350"/>
            <a:ext cx="1269900" cy="280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These twin pandas weigh 35 pounds together.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What is possible?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>
            <a:spLocks noGrp="1"/>
          </p:cNvSpPr>
          <p:nvPr>
            <p:ph type="body" idx="1"/>
          </p:nvPr>
        </p:nvSpPr>
        <p:spPr>
          <a:xfrm>
            <a:off x="6231000" y="593600"/>
            <a:ext cx="2601300" cy="39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is the same?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is different?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Which one doesn’t belong?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77" name="Google Shape;1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50" y="71750"/>
            <a:ext cx="5437252" cy="50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6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1.SMP.3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0" y="13573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9144000" cy="478631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 txBox="1"/>
          <p:nvPr/>
        </p:nvSpPr>
        <p:spPr>
          <a:xfrm>
            <a:off x="-47625" y="4786300"/>
            <a:ext cx="93108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b="1">
                <a:solidFill>
                  <a:srgbClr val="0000FF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It’s INTERNATIONAL HAPPINESS DAY! Let’s find some interesting shapes in this happy painting by Romero Britto.</a:t>
            </a:r>
            <a:endParaRPr sz="1200" b="1">
              <a:solidFill>
                <a:srgbClr val="0000FF"/>
              </a:solidFill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8536825" y="0"/>
            <a:ext cx="606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1.G.A1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body" idx="1"/>
          </p:nvPr>
        </p:nvSpPr>
        <p:spPr>
          <a:xfrm>
            <a:off x="3524300" y="1276225"/>
            <a:ext cx="5307900" cy="32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34 + 50 = 30 + 54</a:t>
            </a:r>
            <a:endParaRPr sz="3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70 + 9 = 19 + 50</a:t>
            </a:r>
            <a:endParaRPr sz="3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13 + 30 = 20 + 23</a:t>
            </a:r>
            <a:endParaRPr sz="3700" b="1">
              <a:solidFill>
                <a:srgbClr val="38761D"/>
              </a:solidFill>
            </a:endParaRPr>
          </a:p>
        </p:txBody>
      </p:sp>
      <p:pic>
        <p:nvPicPr>
          <p:cNvPr id="194" name="Google Shape;1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33375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body" idx="1"/>
          </p:nvPr>
        </p:nvSpPr>
        <p:spPr>
          <a:xfrm>
            <a:off x="6746925" y="871425"/>
            <a:ext cx="2270100" cy="36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38761D"/>
                </a:solidFill>
              </a:rPr>
              <a:t>Which one does not belong?</a:t>
            </a:r>
            <a:endParaRPr sz="22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2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 b="1">
                <a:solidFill>
                  <a:srgbClr val="38761D"/>
                </a:solidFill>
              </a:rPr>
              <a:t>What do they all have in common?</a:t>
            </a:r>
            <a:endParaRPr sz="2200" b="1">
              <a:solidFill>
                <a:srgbClr val="38761D"/>
              </a:solidFill>
            </a:endParaRPr>
          </a:p>
        </p:txBody>
      </p:sp>
      <p:pic>
        <p:nvPicPr>
          <p:cNvPr id="201" name="Google Shape;20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6865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9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1.NBT.B2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>
            <a:spLocks noGrp="1"/>
          </p:cNvSpPr>
          <p:nvPr>
            <p:ph type="title"/>
          </p:nvPr>
        </p:nvSpPr>
        <p:spPr>
          <a:xfrm>
            <a:off x="111125" y="157050"/>
            <a:ext cx="1786200" cy="86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6AA84F"/>
                </a:solidFill>
              </a:rPr>
              <a:t>Today is the beginning of Ramadan</a:t>
            </a:r>
            <a:endParaRPr sz="1920" b="1">
              <a:solidFill>
                <a:srgbClr val="6AA84F"/>
              </a:solidFill>
            </a:endParaRPr>
          </a:p>
        </p:txBody>
      </p:sp>
      <p:sp>
        <p:nvSpPr>
          <p:cNvPr id="208" name="Google Shape;208;p30"/>
          <p:cNvSpPr txBox="1">
            <a:spLocks noGrp="1"/>
          </p:cNvSpPr>
          <p:nvPr>
            <p:ph type="body" idx="1"/>
          </p:nvPr>
        </p:nvSpPr>
        <p:spPr>
          <a:xfrm>
            <a:off x="174625" y="1673100"/>
            <a:ext cx="1722600" cy="28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What fun shapes can we find hiding on this traditional Ramadan table?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209" name="Google Shape;20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7201" y="0"/>
            <a:ext cx="70867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0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>
            <a:spLocks noGrp="1"/>
          </p:cNvSpPr>
          <p:nvPr>
            <p:ph type="title"/>
          </p:nvPr>
        </p:nvSpPr>
        <p:spPr>
          <a:xfrm>
            <a:off x="311700" y="69725"/>
            <a:ext cx="8520600" cy="5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Happy Greek Independence Day!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216" name="Google Shape;216;p31"/>
          <p:cNvSpPr txBox="1">
            <a:spLocks noGrp="1"/>
          </p:cNvSpPr>
          <p:nvPr>
            <p:ph type="body" idx="1"/>
          </p:nvPr>
        </p:nvSpPr>
        <p:spPr>
          <a:xfrm>
            <a:off x="311700" y="625350"/>
            <a:ext cx="8520600" cy="7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What do we notice? What do we wonder?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Let’s create number sentences to match our math thinking!</a:t>
            </a:r>
            <a:endParaRPr sz="1900" b="1">
              <a:solidFill>
                <a:srgbClr val="073763"/>
              </a:solidFill>
            </a:endParaRPr>
          </a:p>
        </p:txBody>
      </p:sp>
      <p:pic>
        <p:nvPicPr>
          <p:cNvPr id="217" name="Google Shape;21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86" y="1625500"/>
            <a:ext cx="8807915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1"/>
          <p:cNvSpPr txBox="1"/>
          <p:nvPr/>
        </p:nvSpPr>
        <p:spPr>
          <a:xfrm>
            <a:off x="136275" y="47032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1.NBT.B1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title"/>
          </p:nvPr>
        </p:nvSpPr>
        <p:spPr>
          <a:xfrm>
            <a:off x="438700" y="942850"/>
            <a:ext cx="8520600" cy="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0"/>
          </a:p>
        </p:txBody>
      </p:sp>
      <p:pic>
        <p:nvPicPr>
          <p:cNvPr id="224" name="Google Shape;22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2"/>
          <p:cNvSpPr txBox="1"/>
          <p:nvPr/>
        </p:nvSpPr>
        <p:spPr>
          <a:xfrm>
            <a:off x="152400" y="77675"/>
            <a:ext cx="8806800" cy="11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0" b="1">
                <a:solidFill>
                  <a:schemeClr val="lt1"/>
                </a:solidFill>
              </a:rPr>
              <a:t>Happy Seward’s Day in Alaska!</a:t>
            </a:r>
            <a:endParaRPr sz="152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0" b="1">
                <a:solidFill>
                  <a:schemeClr val="lt1"/>
                </a:solidFill>
              </a:rPr>
              <a:t>Alaska is the 49th state, and by far the largest state in America!</a:t>
            </a:r>
            <a:endParaRPr sz="152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0" b="1">
                <a:solidFill>
                  <a:schemeClr val="lt1"/>
                </a:solidFill>
              </a:rPr>
              <a:t>How many different expressions can we create that equal 49?</a:t>
            </a:r>
            <a:endParaRPr sz="152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20">
              <a:solidFill>
                <a:schemeClr val="dk1"/>
              </a:solidFill>
            </a:endParaRPr>
          </a:p>
        </p:txBody>
      </p:sp>
      <p:sp>
        <p:nvSpPr>
          <p:cNvPr id="226" name="Google Shape;226;p3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1.NBT.C4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body" idx="1"/>
          </p:nvPr>
        </p:nvSpPr>
        <p:spPr>
          <a:xfrm>
            <a:off x="5651550" y="593600"/>
            <a:ext cx="3180600" cy="23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Would you rather ….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100 beach balls or 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100 golf balls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Oh, and you have to carry them across the field.</a:t>
            </a:r>
            <a:endParaRPr sz="1900" b="1">
              <a:solidFill>
                <a:srgbClr val="E69138"/>
              </a:solidFill>
            </a:endParaRPr>
          </a:p>
        </p:txBody>
      </p:sp>
      <p:pic>
        <p:nvPicPr>
          <p:cNvPr id="232" name="Google Shape;23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500976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8050" y="3190875"/>
            <a:ext cx="1457375" cy="14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>
            <a:spLocks noGrp="1"/>
          </p:cNvSpPr>
          <p:nvPr>
            <p:ph type="title"/>
          </p:nvPr>
        </p:nvSpPr>
        <p:spPr>
          <a:xfrm>
            <a:off x="5024500" y="445025"/>
            <a:ext cx="380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It’s National </a:t>
            </a:r>
            <a:endParaRPr sz="292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Piano Day!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240" name="Google Shape;240;p34"/>
          <p:cNvSpPr txBox="1">
            <a:spLocks noGrp="1"/>
          </p:cNvSpPr>
          <p:nvPr>
            <p:ph type="body" idx="1"/>
          </p:nvPr>
        </p:nvSpPr>
        <p:spPr>
          <a:xfrm>
            <a:off x="5103875" y="1895350"/>
            <a:ext cx="3728400" cy="26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There are 88 keys on a piano.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52 of them are white.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are black?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do you know?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241" name="Google Shape;24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83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chemeClr val="accent1"/>
                </a:solidFill>
              </a:rPr>
              <a:t>Today is National Pencil Day!</a:t>
            </a:r>
            <a:endParaRPr sz="2320" b="1">
              <a:solidFill>
                <a:schemeClr val="accent1"/>
              </a:solidFill>
            </a:endParaRPr>
          </a:p>
        </p:txBody>
      </p:sp>
      <p:sp>
        <p:nvSpPr>
          <p:cNvPr id="248" name="Google Shape;248;p35"/>
          <p:cNvSpPr txBox="1">
            <a:spLocks noGrp="1"/>
          </p:cNvSpPr>
          <p:nvPr>
            <p:ph type="body" idx="1"/>
          </p:nvPr>
        </p:nvSpPr>
        <p:spPr>
          <a:xfrm>
            <a:off x="311700" y="4173425"/>
            <a:ext cx="8520600" cy="7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How can we compare these pencils?</a:t>
            </a:r>
            <a:endParaRPr sz="2300" b="1">
              <a:solidFill>
                <a:schemeClr val="accent1"/>
              </a:solidFill>
            </a:endParaRPr>
          </a:p>
        </p:txBody>
      </p:sp>
      <p:pic>
        <p:nvPicPr>
          <p:cNvPr id="249" name="Google Shape;2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71537" y="569800"/>
            <a:ext cx="12901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100" y="1215900"/>
            <a:ext cx="8457749" cy="7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019777">
            <a:off x="298149" y="2475782"/>
            <a:ext cx="4130877" cy="369534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>
            <a:spLocks noGrp="1"/>
          </p:cNvSpPr>
          <p:nvPr>
            <p:ph type="title"/>
          </p:nvPr>
        </p:nvSpPr>
        <p:spPr>
          <a:xfrm>
            <a:off x="311700" y="277250"/>
            <a:ext cx="8520600" cy="6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258" name="Google Shape;258;p36"/>
          <p:cNvGraphicFramePr/>
          <p:nvPr/>
        </p:nvGraphicFramePr>
        <p:xfrm>
          <a:off x="456700" y="1017725"/>
          <a:ext cx="8123150" cy="3842700"/>
        </p:xfrm>
        <a:graphic>
          <a:graphicData uri="http://schemas.openxmlformats.org/drawingml/2006/table">
            <a:tbl>
              <a:tblPr>
                <a:noFill/>
                <a:tableStyleId>{1F25B708-8F5A-4451-83CA-9214486BE037}</a:tableStyleId>
              </a:tblPr>
              <a:tblGrid>
                <a:gridCol w="406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1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9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9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59" name="Google Shape;25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325" y="1195575"/>
            <a:ext cx="27051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2275" y="3109997"/>
            <a:ext cx="1469422" cy="165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4488" y="3069800"/>
            <a:ext cx="1743075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03800" y="1084200"/>
            <a:ext cx="1900100" cy="189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 txBox="1"/>
          <p:nvPr/>
        </p:nvSpPr>
        <p:spPr>
          <a:xfrm>
            <a:off x="8428800" y="4860425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1.MD.B3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639</Words>
  <Application>Microsoft Macintosh PowerPoint</Application>
  <PresentationFormat>On-screen Show (16:9)</PresentationFormat>
  <Paragraphs>110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Merriweather</vt:lpstr>
      <vt:lpstr>Arial</vt:lpstr>
      <vt:lpstr>Simple Light</vt:lpstr>
      <vt:lpstr>What is the same?</vt:lpstr>
      <vt:lpstr>Would you rather…</vt:lpstr>
      <vt:lpstr>It’s National Celery Month!</vt:lpstr>
      <vt:lpstr>Happy Dolphin Month!</vt:lpstr>
      <vt:lpstr>PowerPoint Presentation</vt:lpstr>
      <vt:lpstr>Happy Independence Day Ghana!</vt:lpstr>
      <vt:lpstr>Happy Purim!</vt:lpstr>
      <vt:lpstr>Happy Holi!</vt:lpstr>
      <vt:lpstr>Celebrate Harriet Tubman Day!</vt:lpstr>
      <vt:lpstr>Which one doesn’t belong?</vt:lpstr>
      <vt:lpstr>What is the same?</vt:lpstr>
      <vt:lpstr>PowerPoint Presentation</vt:lpstr>
      <vt:lpstr>Happy National Panda Day!</vt:lpstr>
      <vt:lpstr>PowerPoint Presentation</vt:lpstr>
      <vt:lpstr>PowerPoint Presentation</vt:lpstr>
      <vt:lpstr>PowerPoint Presentation</vt:lpstr>
      <vt:lpstr>PowerPoint Presentation</vt:lpstr>
      <vt:lpstr>Today is the beginning of Ramadan</vt:lpstr>
      <vt:lpstr>Happy Greek Independence Day!</vt:lpstr>
      <vt:lpstr>PowerPoint Presentation</vt:lpstr>
      <vt:lpstr>PowerPoint Presentation</vt:lpstr>
      <vt:lpstr>It’s National  Piano Day!</vt:lpstr>
      <vt:lpstr>Today is National Pencil Day!</vt:lpstr>
      <vt:lpstr>Which one doesn’t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same?</dc:title>
  <cp:lastModifiedBy>Manousaridis, Tracy</cp:lastModifiedBy>
  <cp:revision>1</cp:revision>
  <dcterms:modified xsi:type="dcterms:W3CDTF">2023-03-01T00:17:09Z</dcterms:modified>
</cp:coreProperties>
</file>