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c228d4cae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c228d4cae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3,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 Braille Literacy Month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c228d4cae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c228d4cae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c228d4cae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c228d4cae8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c228d4cae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c228d4cae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6,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Children’s Day ~ Uruguay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c228d4cae8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c228d4cae8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9, 2023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c228d4cae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c228d4cae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c228d4cae8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c228d4cae8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not dots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ten together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not in a frame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ten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c228d4cae8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c228d4cae8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c228d4cae8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c228d4cae8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17,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Celebrate Dr. Martin Luther King Day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29c3001df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29c3001df3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9b1e3bb49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9b1e3bb49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c228d4cae8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c228d4cae8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c228d4cae8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c228d4cae8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23,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Chinese New Year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c228d4cae8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c228d4cae8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c228d4cae8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c228d4cae8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c228d4cae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c228d4cae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26,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India Republic Day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c228d4cae8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c228d4cae8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not 2 legs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land animal, not big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not white background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animal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980000"/>
                </a:solidFill>
              </a:rPr>
              <a:t>It’s National Braille Literacy Month!</a:t>
            </a:r>
            <a:endParaRPr sz="2920">
              <a:solidFill>
                <a:srgbClr val="98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675325" y="1628250"/>
            <a:ext cx="1566600" cy="31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80000"/>
                </a:solidFill>
              </a:rPr>
              <a:t>This is what the numbers 1 and 2 look like in Braille.</a:t>
            </a:r>
            <a:endParaRPr sz="1900" b="1"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980000"/>
                </a:solidFill>
              </a:rPr>
              <a:t>What do you think 3 will look like?</a:t>
            </a:r>
            <a:endParaRPr sz="1900" b="1">
              <a:solidFill>
                <a:srgbClr val="9800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73475"/>
            <a:ext cx="3028625" cy="283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9350" y="1721875"/>
            <a:ext cx="1453700" cy="25373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7334650" y="2128350"/>
            <a:ext cx="1566600" cy="17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980000"/>
                </a:solidFill>
              </a:rPr>
              <a:t>Are we surprised?</a:t>
            </a:r>
            <a:endParaRPr sz="1900" b="1">
              <a:solidFill>
                <a:srgbClr val="980000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4572000" y="817825"/>
            <a:ext cx="4260300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A64D79"/>
                </a:solidFill>
              </a:rPr>
              <a:t>It is Hot Tea Month!</a:t>
            </a:r>
            <a:endParaRPr sz="2920" b="1">
              <a:solidFill>
                <a:srgbClr val="A64D79"/>
              </a:solidFill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4572000" y="1990400"/>
            <a:ext cx="4260300" cy="25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4D79"/>
                </a:solidFill>
              </a:rPr>
              <a:t>How many tea cups are here?</a:t>
            </a:r>
            <a:endParaRPr sz="230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4D79"/>
                </a:solidFill>
              </a:rPr>
              <a:t>How can we count them?</a:t>
            </a:r>
            <a:endParaRPr sz="230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A64D79"/>
                </a:solidFill>
              </a:rPr>
              <a:t>How might we sort them?</a:t>
            </a:r>
            <a:endParaRPr sz="2300">
              <a:solidFill>
                <a:srgbClr val="A64D79"/>
              </a:solidFill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0"/>
            <a:ext cx="397566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228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What is the same?</a:t>
            </a:r>
            <a:endParaRPr b="1"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6525" y="347938"/>
            <a:ext cx="4125776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/>
          <p:nvPr/>
        </p:nvSpPr>
        <p:spPr>
          <a:xfrm>
            <a:off x="433550" y="898025"/>
            <a:ext cx="3705000" cy="3575700"/>
          </a:xfrm>
          <a:prstGeom prst="ellipse">
            <a:avLst/>
          </a:prstGeom>
          <a:solidFill>
            <a:srgbClr val="A64D7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5361275" y="4473725"/>
            <a:ext cx="3705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What is different?</a:t>
            </a:r>
            <a:endParaRPr b="1"/>
          </a:p>
        </p:txBody>
      </p:sp>
      <p:sp>
        <p:nvSpPr>
          <p:cNvPr id="76" name="Google Shape;76;p15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26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00FF"/>
                </a:solidFill>
              </a:rPr>
              <a:t>Today is Children’s Day in Uruguay!</a:t>
            </a:r>
            <a:endParaRPr sz="2920" b="1">
              <a:solidFill>
                <a:srgbClr val="0000FF"/>
              </a:solidFill>
            </a:endParaRPr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311700" y="2187475"/>
            <a:ext cx="3261600" cy="23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AA84F"/>
                </a:solidFill>
              </a:rPr>
              <a:t>What can we count in this picture?</a:t>
            </a:r>
            <a:endParaRPr sz="23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6AA84F"/>
                </a:solidFill>
              </a:rPr>
              <a:t>How can we be sure we have counted them all?</a:t>
            </a:r>
            <a:endParaRPr sz="2300" b="1">
              <a:solidFill>
                <a:srgbClr val="6AA84F"/>
              </a:solidFill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3411" y="0"/>
            <a:ext cx="557057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5261750" y="445025"/>
            <a:ext cx="357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00FF"/>
                </a:solidFill>
              </a:rPr>
              <a:t>Happy Birthday to the Harlem Globetrotters!</a:t>
            </a:r>
            <a:endParaRPr sz="2920" b="1">
              <a:solidFill>
                <a:srgbClr val="0000FF"/>
              </a:solidFill>
            </a:endParaRPr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5261750" y="2187475"/>
            <a:ext cx="3570600" cy="23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many players are here?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many balls?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many red sneakers?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062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7045225" y="906525"/>
            <a:ext cx="1881900" cy="36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Let’s find some fun shapes in this Mattapan mural!</a:t>
            </a:r>
            <a:endParaRPr sz="2300" b="1">
              <a:solidFill>
                <a:srgbClr val="1C4587"/>
              </a:solidFill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7291550" y="1083875"/>
            <a:ext cx="1685100" cy="34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Which one doesn’t belong?</a:t>
            </a:r>
            <a:endParaRPr sz="2900" b="1">
              <a:solidFill>
                <a:srgbClr val="073763"/>
              </a:solidFill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719110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K.CC.C6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7035350" y="305450"/>
            <a:ext cx="1797000" cy="7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274E13"/>
                </a:solidFill>
              </a:rPr>
              <a:t>Brr… cold duckies in the pond!</a:t>
            </a:r>
            <a:endParaRPr sz="2320" b="1">
              <a:solidFill>
                <a:srgbClr val="274E13"/>
              </a:solidFill>
            </a:endParaRPr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6956525" y="1606100"/>
            <a:ext cx="2088900" cy="29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are here?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What if 2 of them swim away?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Can we write an EXPRESSION to match our thinking?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0"/>
            <a:ext cx="684908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K.OA.A1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311700" y="108400"/>
            <a:ext cx="8520600" cy="90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F6000"/>
                </a:solidFill>
              </a:rPr>
              <a:t>This new sculpture “Embrace” in Boston is a tribute to </a:t>
            </a:r>
            <a:endParaRPr sz="19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F6000"/>
                </a:solidFill>
              </a:rPr>
              <a:t>Dr. Martin Luther King and his wife Coretta Scott King.</a:t>
            </a:r>
            <a:endParaRPr sz="19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It stands 22 feet tall. Let’s count to 22. What can we say about the number 22?</a:t>
            </a:r>
            <a:endParaRPr sz="1900" b="1">
              <a:solidFill>
                <a:srgbClr val="7F6000"/>
              </a:solidFill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600" y="1076850"/>
            <a:ext cx="7124531" cy="400754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8278586" y="4804800"/>
            <a:ext cx="865314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K.NBT.A1</a:t>
            </a:r>
            <a:endParaRPr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5674075" y="445025"/>
            <a:ext cx="3158100" cy="44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What fun shapes do we see in these traditional Indian Sweets?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can we sort them?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can we count them?</a:t>
            </a:r>
            <a:endParaRPr sz="2900">
              <a:solidFill>
                <a:srgbClr val="38761D"/>
              </a:solidFill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275" y="281025"/>
            <a:ext cx="5306625" cy="46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K.MD.B3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4089175" y="1211975"/>
            <a:ext cx="4743000" cy="36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What do we notice? 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What do we wonder?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ESTIMATE how many peas will be in the bottom pod. 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4197575" y="246325"/>
            <a:ext cx="44931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274E13"/>
                </a:solidFill>
              </a:rPr>
              <a:t>Peas in a pod!</a:t>
            </a:r>
            <a:endParaRPr sz="3100" b="1">
              <a:solidFill>
                <a:srgbClr val="274E13"/>
              </a:solidFill>
            </a:endParaRPr>
          </a:p>
        </p:txBody>
      </p:sp>
      <p:sp>
        <p:nvSpPr>
          <p:cNvPr id="136" name="Google Shape;136;p23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311700" y="236475"/>
            <a:ext cx="8520600" cy="7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220" b="1">
                <a:solidFill>
                  <a:srgbClr val="4C1130"/>
                </a:solidFill>
              </a:rPr>
              <a:t>How can we compare these fruits?</a:t>
            </a:r>
            <a:endParaRPr sz="222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220" b="1">
                <a:solidFill>
                  <a:srgbClr val="4C1130"/>
                </a:solidFill>
              </a:rPr>
              <a:t>Which one is bigger?</a:t>
            </a:r>
            <a:endParaRPr sz="222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220" b="1">
                <a:solidFill>
                  <a:srgbClr val="4C1130"/>
                </a:solidFill>
              </a:rPr>
              <a:t>Which one do we think is the heaviest?</a:t>
            </a:r>
            <a:endParaRPr sz="2220" b="1">
              <a:solidFill>
                <a:srgbClr val="4C1130"/>
              </a:solidFill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9424" y="1507574"/>
            <a:ext cx="3416400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3723" y="2768773"/>
            <a:ext cx="1869075" cy="186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375" y="3847925"/>
            <a:ext cx="1156601" cy="7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4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>
            <a:spLocks noGrp="1"/>
          </p:cNvSpPr>
          <p:nvPr>
            <p:ph type="title"/>
          </p:nvPr>
        </p:nvSpPr>
        <p:spPr>
          <a:xfrm>
            <a:off x="147800" y="128100"/>
            <a:ext cx="1409100" cy="8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5B0F00"/>
                </a:solidFill>
              </a:rPr>
              <a:t>Happy Chinese New Year!</a:t>
            </a:r>
            <a:endParaRPr sz="1920" b="1">
              <a:solidFill>
                <a:srgbClr val="5B0F00"/>
              </a:solidFill>
            </a:endParaRPr>
          </a:p>
        </p:txBody>
      </p:sp>
      <p:sp>
        <p:nvSpPr>
          <p:cNvPr id="151" name="Google Shape;151;p25"/>
          <p:cNvSpPr txBox="1">
            <a:spLocks noGrp="1"/>
          </p:cNvSpPr>
          <p:nvPr>
            <p:ph type="body" idx="1"/>
          </p:nvPr>
        </p:nvSpPr>
        <p:spPr>
          <a:xfrm>
            <a:off x="98525" y="1290800"/>
            <a:ext cx="1517700" cy="32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5B0F00"/>
                </a:solidFill>
              </a:rPr>
              <a:t>2023</a:t>
            </a:r>
            <a:r>
              <a:rPr lang="en" sz="1400" b="1">
                <a:solidFill>
                  <a:srgbClr val="5B0F00"/>
                </a:solidFill>
              </a:rPr>
              <a:t> is the year of the rabbit!</a:t>
            </a:r>
            <a:endParaRPr sz="14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5B0F00"/>
                </a:solidFill>
              </a:rPr>
              <a:t>How many animals are in the Chinese New Year cycle?</a:t>
            </a:r>
            <a:endParaRPr sz="14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 b="1">
                <a:solidFill>
                  <a:srgbClr val="5B0F00"/>
                </a:solidFill>
              </a:rPr>
              <a:t>How many different ways can we make </a:t>
            </a:r>
            <a:r>
              <a:rPr lang="en" sz="1700" b="1">
                <a:solidFill>
                  <a:srgbClr val="5B0F00"/>
                </a:solidFill>
              </a:rPr>
              <a:t>12?</a:t>
            </a:r>
            <a:r>
              <a:rPr lang="en" sz="1900"/>
              <a:t> </a:t>
            </a:r>
            <a:endParaRPr sz="1900"/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4805" y="0"/>
            <a:ext cx="731918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5"/>
          <p:cNvSpPr txBox="1"/>
          <p:nvPr/>
        </p:nvSpPr>
        <p:spPr>
          <a:xfrm>
            <a:off x="0" y="48424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50" y="445013"/>
            <a:ext cx="7355232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6"/>
          <p:cNvSpPr/>
          <p:nvPr/>
        </p:nvSpPr>
        <p:spPr>
          <a:xfrm>
            <a:off x="6848150" y="620775"/>
            <a:ext cx="2088900" cy="1152900"/>
          </a:xfrm>
          <a:prstGeom prst="wedgeEllipseCallout">
            <a:avLst>
              <a:gd name="adj1" fmla="val -33490"/>
              <a:gd name="adj2" fmla="val 58542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If this graph could talk, what would it say?</a:t>
            </a:r>
            <a:endParaRPr b="1"/>
          </a:p>
        </p:txBody>
      </p:sp>
      <p:sp>
        <p:nvSpPr>
          <p:cNvPr id="160" name="Google Shape;160;p26"/>
          <p:cNvSpPr/>
          <p:nvPr/>
        </p:nvSpPr>
        <p:spPr>
          <a:xfrm>
            <a:off x="6917125" y="3417900"/>
            <a:ext cx="2088900" cy="1152900"/>
          </a:xfrm>
          <a:prstGeom prst="wedgeEllipseCallout">
            <a:avLst>
              <a:gd name="adj1" fmla="val -54246"/>
              <a:gd name="adj2" fmla="val -28179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What is a good name for this graph?</a:t>
            </a:r>
            <a:endParaRPr b="1"/>
          </a:p>
        </p:txBody>
      </p:sp>
      <p:sp>
        <p:nvSpPr>
          <p:cNvPr id="161" name="Google Shape;161;p26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K.MD.B3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title"/>
          </p:nvPr>
        </p:nvSpPr>
        <p:spPr>
          <a:xfrm>
            <a:off x="2019950" y="445025"/>
            <a:ext cx="754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/>
              <a:t>What is the same?</a:t>
            </a:r>
            <a:endParaRPr sz="2920"/>
          </a:p>
        </p:txBody>
      </p:sp>
      <p:sp>
        <p:nvSpPr>
          <p:cNvPr id="167" name="Google Shape;167;p27"/>
          <p:cNvSpPr/>
          <p:nvPr/>
        </p:nvSpPr>
        <p:spPr>
          <a:xfrm rot="506785">
            <a:off x="527994" y="241293"/>
            <a:ext cx="453418" cy="4660919"/>
          </a:xfrm>
          <a:prstGeom prst="rect">
            <a:avLst/>
          </a:prstGeom>
          <a:solidFill>
            <a:srgbClr val="9900F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7"/>
          <p:cNvSpPr/>
          <p:nvPr/>
        </p:nvSpPr>
        <p:spPr>
          <a:xfrm>
            <a:off x="1842475" y="1458325"/>
            <a:ext cx="2187600" cy="1290900"/>
          </a:xfrm>
          <a:prstGeom prst="rect">
            <a:avLst/>
          </a:prstGeom>
          <a:solidFill>
            <a:schemeClr val="accent5"/>
          </a:solidFill>
          <a:ln w="2857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7"/>
          <p:cNvSpPr/>
          <p:nvPr/>
        </p:nvSpPr>
        <p:spPr>
          <a:xfrm>
            <a:off x="4384775" y="2749225"/>
            <a:ext cx="2433900" cy="1350000"/>
          </a:xfrm>
          <a:prstGeom prst="parallelogram">
            <a:avLst>
              <a:gd name="adj" fmla="val 25000"/>
            </a:avLst>
          </a:prstGeom>
          <a:solidFill>
            <a:srgbClr val="00FF00"/>
          </a:solidFill>
          <a:ln w="76200" cap="flat" cmpd="sng">
            <a:solidFill>
              <a:srgbClr val="A64D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7"/>
          <p:cNvSpPr txBox="1"/>
          <p:nvPr/>
        </p:nvSpPr>
        <p:spPr>
          <a:xfrm>
            <a:off x="5749175" y="1255250"/>
            <a:ext cx="30000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dk1"/>
                </a:solidFill>
              </a:rPr>
              <a:t>What is the different?</a:t>
            </a:r>
            <a:endParaRPr sz="1500"/>
          </a:p>
        </p:txBody>
      </p:sp>
      <p:sp>
        <p:nvSpPr>
          <p:cNvPr id="171" name="Google Shape;171;p27"/>
          <p:cNvSpPr txBox="1"/>
          <p:nvPr/>
        </p:nvSpPr>
        <p:spPr>
          <a:xfrm>
            <a:off x="1322150" y="4333925"/>
            <a:ext cx="7478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What other shapes have 4 sides?</a:t>
            </a:r>
            <a:endParaRPr/>
          </a:p>
        </p:txBody>
      </p:sp>
      <p:sp>
        <p:nvSpPr>
          <p:cNvPr id="172" name="Google Shape;172;p27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title"/>
          </p:nvPr>
        </p:nvSpPr>
        <p:spPr>
          <a:xfrm>
            <a:off x="223025" y="247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9900"/>
                </a:solidFill>
              </a:rPr>
              <a:t>Today is India Republic Day!</a:t>
            </a:r>
            <a:endParaRPr sz="2920" b="1">
              <a:solidFill>
                <a:srgbClr val="FF9900"/>
              </a:solidFill>
            </a:endParaRPr>
          </a:p>
        </p:txBody>
      </p:sp>
      <p:sp>
        <p:nvSpPr>
          <p:cNvPr id="178" name="Google Shape;178;p28"/>
          <p:cNvSpPr txBox="1">
            <a:spLocks noGrp="1"/>
          </p:cNvSpPr>
          <p:nvPr>
            <p:ph type="body" idx="1"/>
          </p:nvPr>
        </p:nvSpPr>
        <p:spPr>
          <a:xfrm>
            <a:off x="7005800" y="1017725"/>
            <a:ext cx="18267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What number do we see here?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How many different ways do we see it?</a:t>
            </a:r>
            <a:endParaRPr sz="2300" b="1">
              <a:solidFill>
                <a:srgbClr val="FF9900"/>
              </a:solidFill>
            </a:endParaRPr>
          </a:p>
        </p:txBody>
      </p:sp>
      <p:pic>
        <p:nvPicPr>
          <p:cNvPr id="179" name="Google Shape;1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025" y="1017725"/>
            <a:ext cx="6493725" cy="397824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8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>
            <a:spLocks noGrp="1"/>
          </p:cNvSpPr>
          <p:nvPr>
            <p:ph type="title"/>
          </p:nvPr>
        </p:nvSpPr>
        <p:spPr>
          <a:xfrm>
            <a:off x="289525" y="1553825"/>
            <a:ext cx="345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120" b="1"/>
              <a:t>Which one does not belong?</a:t>
            </a:r>
            <a:endParaRPr sz="3120" b="1"/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653" y="0"/>
            <a:ext cx="507434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K.MD.A1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</Words>
  <Application>Microsoft Macintosh PowerPoint</Application>
  <PresentationFormat>On-screen Show (16:9)</PresentationFormat>
  <Paragraphs>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Arial</vt:lpstr>
      <vt:lpstr>Simple Light</vt:lpstr>
      <vt:lpstr>It’s National Braille Literacy Month!</vt:lpstr>
      <vt:lpstr>It is Hot Tea Month!</vt:lpstr>
      <vt:lpstr>What is the same?</vt:lpstr>
      <vt:lpstr>Today is Children’s Day in Uruguay!</vt:lpstr>
      <vt:lpstr>Happy Birthday to the Harlem Globetrotters!</vt:lpstr>
      <vt:lpstr>PowerPoint Presentation</vt:lpstr>
      <vt:lpstr>PowerPoint Presentation</vt:lpstr>
      <vt:lpstr>Brr… cold duckies in the pond!</vt:lpstr>
      <vt:lpstr>This new sculpture “Embrace” in Boston is a tribute to  Dr. Martin Luther King and his wife Coretta Scott King. It stands 22 feet tall. Let’s count to 22. What can we say about the number 22?</vt:lpstr>
      <vt:lpstr>What fun shapes do we see in these traditional Indian Sweets?  How can we sort them?  How can we count them?</vt:lpstr>
      <vt:lpstr>What do we notice?   What do we wonder?  ESTIMATE how many peas will be in the bottom pod. </vt:lpstr>
      <vt:lpstr>How can we compare these fruits? Which one is bigger? Which one do we think is the heaviest?</vt:lpstr>
      <vt:lpstr>Happy Chinese New Year!</vt:lpstr>
      <vt:lpstr>PowerPoint Presentation</vt:lpstr>
      <vt:lpstr>What is the same?</vt:lpstr>
      <vt:lpstr>Today is India Republic Day!</vt:lpstr>
      <vt:lpstr>Which one does not belong?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It’s National Braille Literacy Month!</dc:title>
  <cp:lastModifiedBy>Manousaridis, Tracy</cp:lastModifiedBy>
  <cp:revision>1</cp:revision>
  <dcterms:modified xsi:type="dcterms:W3CDTF">2023-01-03T19:50:59Z</dcterms:modified>
</cp:coreProperties>
</file>