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Calibri" panose="020F0502020204030204" pitchFamily="34" charset="0"/>
      <p:regular r:id="rId20"/>
      <p:bold r:id="rId21"/>
      <p:italic r:id="rId22"/>
      <p:boldItalic r:id="rId23"/>
    </p:embeddedFont>
    <p:embeddedFont>
      <p:font typeface="Montserrat" pitchFamily="2" charset="77"/>
      <p:regular r:id="rId24"/>
      <p:bold r:id="rId25"/>
      <p:italic r:id="rId26"/>
      <p:boldItalic r:id="rId27"/>
    </p:embeddedFont>
    <p:embeddedFont>
      <p:font typeface="Open Sans" panose="020B0606030504020204" pitchFamily="34" charset="0"/>
      <p:regular r:id="rId28"/>
      <p:bold r:id="rId29"/>
      <p:italic r:id="rId30"/>
      <p:boldItalic r:id="rId31"/>
    </p:embeddedFont>
    <p:embeddedFont>
      <p:font typeface="Trebuchet MS" panose="020B0703020202090204" pitchFamily="34" charset="0"/>
      <p:regular r:id="rId32"/>
      <p:bold r:id="rId33"/>
      <p: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56" d="100"/>
          <a:sy n="156" d="100"/>
        </p:scale>
        <p:origin x="360"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c48ac4217d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c48ac4217d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3, 2023</a:t>
            </a:r>
            <a:endParaRPr/>
          </a:p>
          <a:p>
            <a:pPr marL="0" lvl="0" indent="0" algn="l" rtl="0">
              <a:spcBef>
                <a:spcPts val="0"/>
              </a:spcBef>
              <a:spcAft>
                <a:spcPts val="0"/>
              </a:spcAft>
              <a:buNone/>
            </a:pPr>
            <a:endParaRPr/>
          </a:p>
          <a:p>
            <a:pPr marL="0" lvl="0" indent="0" algn="l" rtl="0">
              <a:spcBef>
                <a:spcPts val="0"/>
              </a:spcBef>
              <a:spcAft>
                <a:spcPts val="0"/>
              </a:spcAft>
              <a:buNone/>
            </a:pPr>
            <a:r>
              <a:rPr lang="en"/>
              <a:t>Check out the video!</a:t>
            </a:r>
            <a:endParaRPr/>
          </a:p>
          <a:p>
            <a:pPr marL="0" lvl="0" indent="0" algn="l" rtl="0">
              <a:spcBef>
                <a:spcPts val="0"/>
              </a:spcBef>
              <a:spcAft>
                <a:spcPts val="0"/>
              </a:spcAft>
              <a:buNone/>
            </a:pPr>
            <a:r>
              <a:rPr lang="en"/>
              <a:t>https://www.youtube.com/watch?v=Mv4ufje2TSk</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c48ac4217d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c48ac4217d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1c48ac4217d_0_1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1c48ac4217d_0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4, 2023</a:t>
            </a:r>
            <a:endParaRPr/>
          </a:p>
          <a:p>
            <a:pPr marL="0" lvl="0" indent="0" algn="l" rtl="0">
              <a:spcBef>
                <a:spcPts val="0"/>
              </a:spcBef>
              <a:spcAft>
                <a:spcPts val="0"/>
              </a:spcAft>
              <a:buNone/>
            </a:pPr>
            <a:r>
              <a:rPr lang="en"/>
              <a:t>Earth at Perihelion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1c48ac4217d_0_1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1c48ac4217d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c48ac4217d_0_1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c48ac4217d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9, 2023</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c48ac4217d_0_1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c48ac4217d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Top left: not a square of a ten (35x35)</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Top right: only exponent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left: only square of a 3-digit number (120x120)</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right: not a square number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c48ac4217d_0_2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c48ac4217d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c48ac4217d_0_1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c48ac4217d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c48ac4217d_0_2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c48ac4217d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17, 2023</a:t>
            </a:r>
            <a:endParaRPr/>
          </a:p>
          <a:p>
            <a:pPr marL="0" lvl="0" indent="0" algn="l" rtl="0">
              <a:spcBef>
                <a:spcPts val="0"/>
              </a:spcBef>
              <a:spcAft>
                <a:spcPts val="0"/>
              </a:spcAft>
              <a:buNone/>
            </a:pPr>
            <a:r>
              <a:rPr lang="en"/>
              <a:t>Dr. Martin Luther King, Jr. Celebration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c48ac4217d_0_1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c48ac4217d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c48ac4217d_0_3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c48ac4217d_0_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c48ac4217d_0_3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c48ac4217d_0_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c48ac4217d_0_3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1c48ac4217d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c48ac4217d_0_3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c48ac4217d_0_3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c48ac4217d_0_3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c48ac4217d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c48ac4217d_0_3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c48ac4217d_0_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c48ac4217d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c48ac4217d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Mv4ufje2TS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body" idx="1"/>
          </p:nvPr>
        </p:nvSpPr>
        <p:spPr>
          <a:xfrm>
            <a:off x="0" y="798225"/>
            <a:ext cx="1412400" cy="36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SzPts val="935"/>
              <a:buNone/>
            </a:pPr>
            <a:r>
              <a:rPr lang="en" sz="1729" b="1">
                <a:solidFill>
                  <a:srgbClr val="A64D79"/>
                </a:solidFill>
              </a:rPr>
              <a:t>January is Hot Tea Month!</a:t>
            </a:r>
            <a:endParaRPr sz="1729" b="1">
              <a:solidFill>
                <a:srgbClr val="A64D79"/>
              </a:solidFill>
            </a:endParaRPr>
          </a:p>
          <a:p>
            <a:pPr marL="0" lvl="0" indent="0" algn="ctr" rtl="0">
              <a:lnSpc>
                <a:spcPct val="95000"/>
              </a:lnSpc>
              <a:spcBef>
                <a:spcPts val="1200"/>
              </a:spcBef>
              <a:spcAft>
                <a:spcPts val="0"/>
              </a:spcAft>
              <a:buSzPts val="935"/>
              <a:buNone/>
            </a:pPr>
            <a:endParaRPr sz="1729">
              <a:solidFill>
                <a:srgbClr val="A64D79"/>
              </a:solidFill>
            </a:endParaRPr>
          </a:p>
          <a:p>
            <a:pPr marL="0" lvl="0" indent="0" algn="ctr" rtl="0">
              <a:lnSpc>
                <a:spcPct val="95000"/>
              </a:lnSpc>
              <a:spcBef>
                <a:spcPts val="1200"/>
              </a:spcBef>
              <a:spcAft>
                <a:spcPts val="0"/>
              </a:spcAft>
              <a:buSzPts val="935"/>
              <a:buNone/>
            </a:pPr>
            <a:r>
              <a:rPr lang="en" sz="1729">
                <a:solidFill>
                  <a:srgbClr val="A64D79"/>
                </a:solidFill>
              </a:rPr>
              <a:t>What is going on in this data visualization  </a:t>
            </a:r>
            <a:r>
              <a:rPr lang="en" sz="1729" u="sng">
                <a:solidFill>
                  <a:srgbClr val="A64D79"/>
                </a:solidFill>
                <a:hlinkClick r:id="rId3">
                  <a:extLst>
                    <a:ext uri="{A12FA001-AC4F-418D-AE19-62706E023703}">
                      <ahyp:hlinkClr xmlns:ahyp="http://schemas.microsoft.com/office/drawing/2018/hyperlinkcolor" val="tx"/>
                    </a:ext>
                  </a:extLst>
                </a:hlinkClick>
              </a:rPr>
              <a:t>VIDEO</a:t>
            </a:r>
            <a:r>
              <a:rPr lang="en" sz="1729">
                <a:solidFill>
                  <a:srgbClr val="A64D79"/>
                </a:solidFill>
              </a:rPr>
              <a:t>?</a:t>
            </a:r>
            <a:endParaRPr sz="1729">
              <a:solidFill>
                <a:srgbClr val="A64D79"/>
              </a:solidFill>
            </a:endParaRPr>
          </a:p>
          <a:p>
            <a:pPr marL="0" lvl="0" indent="0" algn="ctr" rtl="0">
              <a:lnSpc>
                <a:spcPct val="95000"/>
              </a:lnSpc>
              <a:spcBef>
                <a:spcPts val="1200"/>
              </a:spcBef>
              <a:spcAft>
                <a:spcPts val="1200"/>
              </a:spcAft>
              <a:buSzPts val="935"/>
              <a:buNone/>
            </a:pPr>
            <a:r>
              <a:rPr lang="en" sz="1729">
                <a:solidFill>
                  <a:srgbClr val="A64D79"/>
                </a:solidFill>
              </a:rPr>
              <a:t>Why does it matter?</a:t>
            </a:r>
            <a:endParaRPr sz="1729">
              <a:solidFill>
                <a:srgbClr val="A64D79"/>
              </a:solidFill>
            </a:endParaRPr>
          </a:p>
        </p:txBody>
      </p:sp>
      <p:pic>
        <p:nvPicPr>
          <p:cNvPr id="55" name="Google Shape;55;p13">
            <a:hlinkClick r:id="rId3"/>
          </p:cNvPr>
          <p:cNvPicPr preferRelativeResize="0"/>
          <p:nvPr/>
        </p:nvPicPr>
        <p:blipFill>
          <a:blip r:embed="rId4">
            <a:alphaModFix/>
          </a:blip>
          <a:stretch>
            <a:fillRect/>
          </a:stretch>
        </p:blipFill>
        <p:spPr>
          <a:xfrm>
            <a:off x="1445325" y="367025"/>
            <a:ext cx="7563024" cy="4596424"/>
          </a:xfrm>
          <a:prstGeom prst="rect">
            <a:avLst/>
          </a:prstGeom>
          <a:noFill/>
          <a:ln>
            <a:noFill/>
          </a:ln>
        </p:spPr>
      </p:pic>
      <p:sp>
        <p:nvSpPr>
          <p:cNvPr id="56" name="Google Shape;56;p13"/>
          <p:cNvSpPr txBox="1"/>
          <p:nvPr/>
        </p:nvSpPr>
        <p:spPr>
          <a:xfrm>
            <a:off x="0" y="48387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5.MD.B</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1000"/>
                                        <p:tgtEl>
                                          <p:spTgt spid="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xEl>
                                              <p:pRg st="1" end="1"/>
                                            </p:txEl>
                                          </p:spTgt>
                                        </p:tgtEl>
                                        <p:attrNameLst>
                                          <p:attrName>style.visibility</p:attrName>
                                        </p:attrNameLst>
                                      </p:cBhvr>
                                      <p:to>
                                        <p:strVal val="visible"/>
                                      </p:to>
                                    </p:set>
                                    <p:animEffect transition="in" filter="fade">
                                      <p:cBhvr>
                                        <p:cTn id="12" dur="1000"/>
                                        <p:tgtEl>
                                          <p:spTgt spid="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
                                            <p:txEl>
                                              <p:pRg st="2" end="2"/>
                                            </p:txEl>
                                          </p:spTgt>
                                        </p:tgtEl>
                                        <p:attrNameLst>
                                          <p:attrName>style.visibility</p:attrName>
                                        </p:attrNameLst>
                                      </p:cBhvr>
                                      <p:to>
                                        <p:strVal val="visible"/>
                                      </p:to>
                                    </p:set>
                                    <p:animEffect transition="in" filter="fade">
                                      <p:cBhvr>
                                        <p:cTn id="17" dur="1000"/>
                                        <p:tgtEl>
                                          <p:spTgt spid="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4">
                                            <p:txEl>
                                              <p:pRg st="3" end="3"/>
                                            </p:txEl>
                                          </p:spTgt>
                                        </p:tgtEl>
                                        <p:attrNameLst>
                                          <p:attrName>style.visibility</p:attrName>
                                        </p:attrNameLst>
                                      </p:cBhvr>
                                      <p:to>
                                        <p:strVal val="visible"/>
                                      </p:to>
                                    </p:set>
                                    <p:animEffect transition="in" filter="fade">
                                      <p:cBhvr>
                                        <p:cTn id="22" dur="1000"/>
                                        <p:tgtEl>
                                          <p:spTgt spid="5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26150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300" b="1">
                <a:solidFill>
                  <a:srgbClr val="5B0F00"/>
                </a:solidFill>
              </a:rPr>
              <a:t>What is the same? What is different?</a:t>
            </a:r>
            <a:endParaRPr sz="2300" b="1">
              <a:solidFill>
                <a:srgbClr val="5B0F00"/>
              </a:solidFill>
            </a:endParaRPr>
          </a:p>
        </p:txBody>
      </p:sp>
      <p:pic>
        <p:nvPicPr>
          <p:cNvPr id="62" name="Google Shape;62;p14"/>
          <p:cNvPicPr preferRelativeResize="0"/>
          <p:nvPr/>
        </p:nvPicPr>
        <p:blipFill>
          <a:blip r:embed="rId3">
            <a:alphaModFix/>
          </a:blip>
          <a:stretch>
            <a:fillRect/>
          </a:stretch>
        </p:blipFill>
        <p:spPr>
          <a:xfrm>
            <a:off x="1455950" y="981650"/>
            <a:ext cx="5677400" cy="3180200"/>
          </a:xfrm>
          <a:prstGeom prst="rect">
            <a:avLst/>
          </a:prstGeom>
          <a:noFill/>
          <a:ln>
            <a:noFill/>
          </a:ln>
        </p:spPr>
      </p:pic>
      <p:sp>
        <p:nvSpPr>
          <p:cNvPr id="63" name="Google Shape;63;p14"/>
          <p:cNvSpPr txBox="1"/>
          <p:nvPr/>
        </p:nvSpPr>
        <p:spPr>
          <a:xfrm>
            <a:off x="311700" y="4237700"/>
            <a:ext cx="85206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b="1">
                <a:solidFill>
                  <a:srgbClr val="5B0F00"/>
                </a:solidFill>
              </a:rPr>
              <a:t>What can we say about the volume if each cube is 1.5cm³</a:t>
            </a:r>
            <a:endParaRPr sz="2300" b="1">
              <a:solidFill>
                <a:srgbClr val="5B0F00"/>
              </a:solidFill>
            </a:endParaRPr>
          </a:p>
        </p:txBody>
      </p:sp>
      <p:sp>
        <p:nvSpPr>
          <p:cNvPr id="64" name="Google Shape;64;p14"/>
          <p:cNvSpPr txBox="1"/>
          <p:nvPr/>
        </p:nvSpPr>
        <p:spPr>
          <a:xfrm>
            <a:off x="0" y="48387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5.MD.C4</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1000"/>
                                        <p:tgtEl>
                                          <p:spTgt spid="6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00" y="183850"/>
            <a:ext cx="3494400" cy="486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b="1">
                <a:solidFill>
                  <a:srgbClr val="0C343D"/>
                </a:solidFill>
                <a:latin typeface="Montserrat"/>
                <a:ea typeface="Montserrat"/>
                <a:cs typeface="Montserrat"/>
                <a:sym typeface="Montserrat"/>
              </a:rPr>
              <a:t>Earth at Perihelion</a:t>
            </a:r>
            <a:endParaRPr sz="3500" b="1">
              <a:solidFill>
                <a:srgbClr val="0C343D"/>
              </a:solidFill>
            </a:endParaRPr>
          </a:p>
        </p:txBody>
      </p:sp>
      <p:sp>
        <p:nvSpPr>
          <p:cNvPr id="70" name="Google Shape;70;p15"/>
          <p:cNvSpPr txBox="1">
            <a:spLocks noGrp="1"/>
          </p:cNvSpPr>
          <p:nvPr>
            <p:ph type="body" idx="1"/>
          </p:nvPr>
        </p:nvSpPr>
        <p:spPr>
          <a:xfrm>
            <a:off x="87825" y="702475"/>
            <a:ext cx="3789900" cy="3866400"/>
          </a:xfrm>
          <a:prstGeom prst="rect">
            <a:avLst/>
          </a:prstGeom>
        </p:spPr>
        <p:txBody>
          <a:bodyPr spcFirstLastPara="1" wrap="square" lIns="91425" tIns="91425" rIns="91425" bIns="91425" anchor="t" anchorCtr="0">
            <a:noAutofit/>
          </a:bodyPr>
          <a:lstStyle/>
          <a:p>
            <a:pPr marL="0" lvl="0" indent="0" algn="ctr" rtl="0">
              <a:lnSpc>
                <a:spcPct val="105000"/>
              </a:lnSpc>
              <a:spcBef>
                <a:spcPts val="0"/>
              </a:spcBef>
              <a:spcAft>
                <a:spcPts val="0"/>
              </a:spcAft>
              <a:buNone/>
            </a:pPr>
            <a:r>
              <a:rPr lang="en" sz="1300">
                <a:solidFill>
                  <a:srgbClr val="0C343D"/>
                </a:solidFill>
                <a:latin typeface="Montserrat"/>
                <a:ea typeface="Montserrat"/>
                <a:cs typeface="Montserrat"/>
                <a:sym typeface="Montserrat"/>
              </a:rPr>
              <a:t>On this day, the Earth is at the point in its orbit where it is closest to the Sun.</a:t>
            </a:r>
            <a:endParaRPr sz="1300">
              <a:solidFill>
                <a:srgbClr val="0C343D"/>
              </a:solidFill>
              <a:latin typeface="Montserrat"/>
              <a:ea typeface="Montserrat"/>
              <a:cs typeface="Montserrat"/>
              <a:sym typeface="Montserrat"/>
            </a:endParaRPr>
          </a:p>
          <a:p>
            <a:pPr marL="0" lvl="0" indent="0" algn="ctr" rtl="0">
              <a:lnSpc>
                <a:spcPct val="105000"/>
              </a:lnSpc>
              <a:spcBef>
                <a:spcPts val="1200"/>
              </a:spcBef>
              <a:spcAft>
                <a:spcPts val="0"/>
              </a:spcAft>
              <a:buNone/>
            </a:pPr>
            <a:r>
              <a:rPr lang="en" sz="1300">
                <a:solidFill>
                  <a:srgbClr val="0C343D"/>
                </a:solidFill>
                <a:latin typeface="Montserrat"/>
                <a:ea typeface="Montserrat"/>
                <a:cs typeface="Montserrat"/>
                <a:sym typeface="Montserrat"/>
              </a:rPr>
              <a:t>While Earth at Perihelion is a natural occurrence that does not result in any evident changes in the Earth’s climate, it is a day to understand the planetary phenomenon and the importance of the Sun. The Sun is a yellow dwarf star that is at the center of our solar system. It has existed for more than </a:t>
            </a:r>
            <a:r>
              <a:rPr lang="en" sz="1300" b="1">
                <a:solidFill>
                  <a:srgbClr val="0C343D"/>
                </a:solidFill>
                <a:latin typeface="Montserrat"/>
                <a:ea typeface="Montserrat"/>
                <a:cs typeface="Montserrat"/>
                <a:sym typeface="Montserrat"/>
              </a:rPr>
              <a:t>4.5 billion years </a:t>
            </a:r>
            <a:r>
              <a:rPr lang="en" sz="1300">
                <a:solidFill>
                  <a:srgbClr val="0C343D"/>
                </a:solidFill>
                <a:latin typeface="Montserrat"/>
                <a:ea typeface="Montserrat"/>
                <a:cs typeface="Montserrat"/>
                <a:sym typeface="Montserrat"/>
              </a:rPr>
              <a:t>and will continue to exist for about the same length of time. Light from the Sun radiates from its photosphere and reaches the Earth. This is what makes life on Earth possible. </a:t>
            </a:r>
            <a:endParaRPr sz="1300">
              <a:solidFill>
                <a:srgbClr val="0C343D"/>
              </a:solidFill>
              <a:latin typeface="Montserrat"/>
              <a:ea typeface="Montserrat"/>
              <a:cs typeface="Montserrat"/>
              <a:sym typeface="Montserrat"/>
            </a:endParaRPr>
          </a:p>
          <a:p>
            <a:pPr marL="0" lvl="0" indent="0" algn="ctr" rtl="0">
              <a:lnSpc>
                <a:spcPct val="105000"/>
              </a:lnSpc>
              <a:spcBef>
                <a:spcPts val="1200"/>
              </a:spcBef>
              <a:spcAft>
                <a:spcPts val="0"/>
              </a:spcAft>
              <a:buNone/>
            </a:pPr>
            <a:r>
              <a:rPr lang="en" sz="1300" b="1">
                <a:solidFill>
                  <a:srgbClr val="0C343D"/>
                </a:solidFill>
                <a:latin typeface="Montserrat"/>
                <a:ea typeface="Montserrat"/>
                <a:cs typeface="Montserrat"/>
                <a:sym typeface="Montserrat"/>
              </a:rPr>
              <a:t>What is 4.5 billion?</a:t>
            </a:r>
            <a:endParaRPr sz="1300" b="1">
              <a:solidFill>
                <a:srgbClr val="0C343D"/>
              </a:solidFill>
              <a:latin typeface="Montserrat"/>
              <a:ea typeface="Montserrat"/>
              <a:cs typeface="Montserrat"/>
              <a:sym typeface="Montserrat"/>
            </a:endParaRPr>
          </a:p>
          <a:p>
            <a:pPr marL="0" lvl="0" indent="0" algn="ctr" rtl="0">
              <a:lnSpc>
                <a:spcPct val="105000"/>
              </a:lnSpc>
              <a:spcBef>
                <a:spcPts val="1200"/>
              </a:spcBef>
              <a:spcAft>
                <a:spcPts val="1200"/>
              </a:spcAft>
              <a:buNone/>
            </a:pPr>
            <a:r>
              <a:rPr lang="en" sz="1300" b="1">
                <a:solidFill>
                  <a:srgbClr val="0C343D"/>
                </a:solidFill>
                <a:latin typeface="Montserrat"/>
                <a:ea typeface="Montserrat"/>
                <a:cs typeface="Montserrat"/>
                <a:sym typeface="Montserrat"/>
              </a:rPr>
              <a:t>What are some factor pair of 4.5 billion?</a:t>
            </a:r>
            <a:endParaRPr sz="1300" b="1">
              <a:solidFill>
                <a:srgbClr val="0C343D"/>
              </a:solidFill>
              <a:latin typeface="Montserrat"/>
              <a:ea typeface="Montserrat"/>
              <a:cs typeface="Montserrat"/>
              <a:sym typeface="Montserrat"/>
            </a:endParaRPr>
          </a:p>
        </p:txBody>
      </p:sp>
      <p:pic>
        <p:nvPicPr>
          <p:cNvPr id="71" name="Google Shape;71;p15"/>
          <p:cNvPicPr preferRelativeResize="0"/>
          <p:nvPr/>
        </p:nvPicPr>
        <p:blipFill>
          <a:blip r:embed="rId3">
            <a:alphaModFix/>
          </a:blip>
          <a:stretch>
            <a:fillRect/>
          </a:stretch>
        </p:blipFill>
        <p:spPr>
          <a:xfrm>
            <a:off x="4000500" y="0"/>
            <a:ext cx="5143500" cy="5143500"/>
          </a:xfrm>
          <a:prstGeom prst="rect">
            <a:avLst/>
          </a:prstGeom>
          <a:noFill/>
          <a:ln>
            <a:noFill/>
          </a:ln>
        </p:spPr>
      </p:pic>
      <p:pic>
        <p:nvPicPr>
          <p:cNvPr id="72" name="Google Shape;72;p15"/>
          <p:cNvPicPr preferRelativeResize="0"/>
          <p:nvPr/>
        </p:nvPicPr>
        <p:blipFill>
          <a:blip r:embed="rId4">
            <a:alphaModFix/>
          </a:blip>
          <a:stretch>
            <a:fillRect/>
          </a:stretch>
        </p:blipFill>
        <p:spPr>
          <a:xfrm>
            <a:off x="8631000" y="4855500"/>
            <a:ext cx="513000" cy="288000"/>
          </a:xfrm>
          <a:prstGeom prst="rect">
            <a:avLst/>
          </a:prstGeom>
          <a:noFill/>
          <a:ln>
            <a:noFill/>
          </a:ln>
        </p:spPr>
      </p:pic>
      <p:sp>
        <p:nvSpPr>
          <p:cNvPr id="73" name="Google Shape;73;p15"/>
          <p:cNvSpPr txBox="1"/>
          <p:nvPr/>
        </p:nvSpPr>
        <p:spPr>
          <a:xfrm>
            <a:off x="0" y="48555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5.NBT.A2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xEl>
                                              <p:pRg st="0" end="0"/>
                                            </p:txEl>
                                          </p:spTgt>
                                        </p:tgtEl>
                                        <p:attrNameLst>
                                          <p:attrName>style.visibility</p:attrName>
                                        </p:attrNameLst>
                                      </p:cBhvr>
                                      <p:to>
                                        <p:strVal val="visible"/>
                                      </p:to>
                                    </p:set>
                                    <p:animEffect transition="in" filter="fade">
                                      <p:cBhvr>
                                        <p:cTn id="7" dur="1000"/>
                                        <p:tgtEl>
                                          <p:spTgt spid="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xEl>
                                              <p:pRg st="1" end="1"/>
                                            </p:txEl>
                                          </p:spTgt>
                                        </p:tgtEl>
                                        <p:attrNameLst>
                                          <p:attrName>style.visibility</p:attrName>
                                        </p:attrNameLst>
                                      </p:cBhvr>
                                      <p:to>
                                        <p:strVal val="visible"/>
                                      </p:to>
                                    </p:set>
                                    <p:animEffect transition="in" filter="fade">
                                      <p:cBhvr>
                                        <p:cTn id="12" dur="1000"/>
                                        <p:tgtEl>
                                          <p:spTgt spid="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0">
                                            <p:txEl>
                                              <p:pRg st="2" end="2"/>
                                            </p:txEl>
                                          </p:spTgt>
                                        </p:tgtEl>
                                        <p:attrNameLst>
                                          <p:attrName>style.visibility</p:attrName>
                                        </p:attrNameLst>
                                      </p:cBhvr>
                                      <p:to>
                                        <p:strVal val="visible"/>
                                      </p:to>
                                    </p:set>
                                    <p:animEffect transition="in" filter="fade">
                                      <p:cBhvr>
                                        <p:cTn id="17" dur="1000"/>
                                        <p:tgtEl>
                                          <p:spTgt spid="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0">
                                            <p:txEl>
                                              <p:pRg st="3" end="3"/>
                                            </p:txEl>
                                          </p:spTgt>
                                        </p:tgtEl>
                                        <p:attrNameLst>
                                          <p:attrName>style.visibility</p:attrName>
                                        </p:attrNameLst>
                                      </p:cBhvr>
                                      <p:to>
                                        <p:strVal val="visible"/>
                                      </p:to>
                                    </p:set>
                                    <p:animEffect transition="in" filter="fade">
                                      <p:cBhvr>
                                        <p:cTn id="22" dur="1000"/>
                                        <p:tgtEl>
                                          <p:spTgt spid="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body" idx="1"/>
          </p:nvPr>
        </p:nvSpPr>
        <p:spPr>
          <a:xfrm>
            <a:off x="311700" y="3956300"/>
            <a:ext cx="8520600" cy="8721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1900" b="1"/>
              <a:t>Time (hours)</a:t>
            </a:r>
            <a:endParaRPr sz="1900" b="1"/>
          </a:p>
        </p:txBody>
      </p:sp>
      <p:pic>
        <p:nvPicPr>
          <p:cNvPr id="79" name="Google Shape;79;p16"/>
          <p:cNvPicPr preferRelativeResize="0"/>
          <p:nvPr/>
        </p:nvPicPr>
        <p:blipFill>
          <a:blip r:embed="rId3">
            <a:alphaModFix/>
          </a:blip>
          <a:stretch>
            <a:fillRect/>
          </a:stretch>
        </p:blipFill>
        <p:spPr>
          <a:xfrm>
            <a:off x="0" y="585539"/>
            <a:ext cx="9144000" cy="3208421"/>
          </a:xfrm>
          <a:prstGeom prst="rect">
            <a:avLst/>
          </a:prstGeom>
          <a:noFill/>
          <a:ln>
            <a:noFill/>
          </a:ln>
        </p:spPr>
      </p:pic>
      <p:sp>
        <p:nvSpPr>
          <p:cNvPr id="80" name="Google Shape;80;p16"/>
          <p:cNvSpPr/>
          <p:nvPr/>
        </p:nvSpPr>
        <p:spPr>
          <a:xfrm>
            <a:off x="6571650" y="97675"/>
            <a:ext cx="2388300" cy="1329600"/>
          </a:xfrm>
          <a:prstGeom prst="wedgeEllipseCallout">
            <a:avLst>
              <a:gd name="adj1" fmla="val -20833"/>
              <a:gd name="adj2" fmla="val 6250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t>If this line plot could talk, what would it say?</a:t>
            </a:r>
            <a:endParaRPr sz="1700" b="1"/>
          </a:p>
        </p:txBody>
      </p:sp>
      <p:sp>
        <p:nvSpPr>
          <p:cNvPr id="81" name="Google Shape;81;p16"/>
          <p:cNvSpPr/>
          <p:nvPr/>
        </p:nvSpPr>
        <p:spPr>
          <a:xfrm>
            <a:off x="367575" y="3848225"/>
            <a:ext cx="2237400" cy="1048500"/>
          </a:xfrm>
          <a:prstGeom prst="wedgeEllipseCallout">
            <a:avLst>
              <a:gd name="adj1" fmla="val 58740"/>
              <a:gd name="adj2" fmla="val -35567"/>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t>Do you need more information?</a:t>
            </a:r>
            <a:endParaRPr sz="1700" b="1"/>
          </a:p>
        </p:txBody>
      </p:sp>
      <p:sp>
        <p:nvSpPr>
          <p:cNvPr id="82" name="Google Shape;82;p16"/>
          <p:cNvSpPr txBox="1"/>
          <p:nvPr/>
        </p:nvSpPr>
        <p:spPr>
          <a:xfrm>
            <a:off x="8424600" y="48284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5.MD.B2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1000"/>
                                        <p:tgtEl>
                                          <p:spTgt spid="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txBox="1">
            <a:spLocks noGrp="1"/>
          </p:cNvSpPr>
          <p:nvPr>
            <p:ph type="title"/>
          </p:nvPr>
        </p:nvSpPr>
        <p:spPr>
          <a:xfrm>
            <a:off x="54025" y="101925"/>
            <a:ext cx="7721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CC0000"/>
                </a:solidFill>
              </a:rPr>
              <a:t>Happy Harlem Globetrotter’s Day!</a:t>
            </a:r>
            <a:endParaRPr>
              <a:solidFill>
                <a:srgbClr val="CC0000"/>
              </a:solidFill>
            </a:endParaRPr>
          </a:p>
        </p:txBody>
      </p:sp>
      <p:sp>
        <p:nvSpPr>
          <p:cNvPr id="88" name="Google Shape;88;p17"/>
          <p:cNvSpPr txBox="1">
            <a:spLocks noGrp="1"/>
          </p:cNvSpPr>
          <p:nvPr>
            <p:ph type="body" idx="1"/>
          </p:nvPr>
        </p:nvSpPr>
        <p:spPr>
          <a:xfrm>
            <a:off x="7811550" y="746200"/>
            <a:ext cx="1268700" cy="4296900"/>
          </a:xfrm>
          <a:prstGeom prst="rect">
            <a:avLst/>
          </a:prstGeom>
        </p:spPr>
        <p:txBody>
          <a:bodyPr spcFirstLastPara="1" wrap="square" lIns="91425" tIns="91425" rIns="91425" bIns="91425" anchor="t" anchorCtr="0">
            <a:normAutofit fontScale="77500" lnSpcReduction="20000"/>
          </a:bodyPr>
          <a:lstStyle/>
          <a:p>
            <a:pPr marL="0" lvl="0" indent="0" algn="ctr" rtl="0">
              <a:spcBef>
                <a:spcPts val="0"/>
              </a:spcBef>
              <a:spcAft>
                <a:spcPts val="0"/>
              </a:spcAft>
              <a:buNone/>
            </a:pPr>
            <a:r>
              <a:rPr lang="en">
                <a:solidFill>
                  <a:srgbClr val="0000FF"/>
                </a:solidFill>
              </a:rPr>
              <a:t>The Harlem Globetrotters have been entertaining us for close to 100 years! </a:t>
            </a:r>
            <a:endParaRPr>
              <a:solidFill>
                <a:srgbClr val="0000FF"/>
              </a:solidFill>
            </a:endParaRPr>
          </a:p>
          <a:p>
            <a:pPr marL="0" lvl="0" indent="0" algn="ctr" rtl="0">
              <a:spcBef>
                <a:spcPts val="1200"/>
              </a:spcBef>
              <a:spcAft>
                <a:spcPts val="0"/>
              </a:spcAft>
              <a:buNone/>
            </a:pPr>
            <a:r>
              <a:rPr lang="en">
                <a:solidFill>
                  <a:srgbClr val="0000FF"/>
                </a:solidFill>
              </a:rPr>
              <a:t>There have been </a:t>
            </a:r>
            <a:r>
              <a:rPr lang="en" b="1">
                <a:solidFill>
                  <a:srgbClr val="0000FF"/>
                </a:solidFill>
              </a:rPr>
              <a:t>750</a:t>
            </a:r>
            <a:r>
              <a:rPr lang="en">
                <a:solidFill>
                  <a:srgbClr val="0000FF"/>
                </a:solidFill>
              </a:rPr>
              <a:t> Harlem Globetrotters!</a:t>
            </a:r>
            <a:endParaRPr>
              <a:solidFill>
                <a:srgbClr val="0000FF"/>
              </a:solidFill>
            </a:endParaRPr>
          </a:p>
          <a:p>
            <a:pPr marL="0" lvl="0" indent="0" algn="ctr" rtl="0">
              <a:spcBef>
                <a:spcPts val="1200"/>
              </a:spcBef>
              <a:spcAft>
                <a:spcPts val="0"/>
              </a:spcAft>
              <a:buNone/>
            </a:pPr>
            <a:r>
              <a:rPr lang="en">
                <a:solidFill>
                  <a:srgbClr val="0000FF"/>
                </a:solidFill>
              </a:rPr>
              <a:t>What are some factor pairs of </a:t>
            </a:r>
            <a:r>
              <a:rPr lang="en" b="1">
                <a:solidFill>
                  <a:srgbClr val="0000FF"/>
                </a:solidFill>
              </a:rPr>
              <a:t>750</a:t>
            </a:r>
            <a:r>
              <a:rPr lang="en">
                <a:solidFill>
                  <a:srgbClr val="0000FF"/>
                </a:solidFill>
              </a:rPr>
              <a:t>?</a:t>
            </a:r>
            <a:endParaRPr>
              <a:solidFill>
                <a:srgbClr val="0000FF"/>
              </a:solidFill>
            </a:endParaRPr>
          </a:p>
          <a:p>
            <a:pPr marL="0" lvl="0" indent="0" algn="ctr" rtl="0">
              <a:spcBef>
                <a:spcPts val="1200"/>
              </a:spcBef>
              <a:spcAft>
                <a:spcPts val="1200"/>
              </a:spcAft>
              <a:buNone/>
            </a:pPr>
            <a:r>
              <a:rPr lang="en">
                <a:solidFill>
                  <a:srgbClr val="0000FF"/>
                </a:solidFill>
              </a:rPr>
              <a:t>How do we know we have them all?</a:t>
            </a:r>
            <a:endParaRPr>
              <a:solidFill>
                <a:srgbClr val="0000FF"/>
              </a:solidFill>
            </a:endParaRPr>
          </a:p>
        </p:txBody>
      </p:sp>
      <p:pic>
        <p:nvPicPr>
          <p:cNvPr id="89" name="Google Shape;89;p17"/>
          <p:cNvPicPr preferRelativeResize="0"/>
          <p:nvPr/>
        </p:nvPicPr>
        <p:blipFill>
          <a:blip r:embed="rId3">
            <a:alphaModFix/>
          </a:blip>
          <a:stretch>
            <a:fillRect/>
          </a:stretch>
        </p:blipFill>
        <p:spPr>
          <a:xfrm>
            <a:off x="54025" y="746200"/>
            <a:ext cx="7721323" cy="4343250"/>
          </a:xfrm>
          <a:prstGeom prst="rect">
            <a:avLst/>
          </a:prstGeom>
          <a:noFill/>
          <a:ln>
            <a:noFill/>
          </a:ln>
        </p:spPr>
      </p:pic>
      <p:sp>
        <p:nvSpPr>
          <p:cNvPr id="90" name="Google Shape;90;p17"/>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5.NBT.B5</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xEl>
                                              <p:pRg st="0" end="0"/>
                                            </p:txEl>
                                          </p:spTgt>
                                        </p:tgtEl>
                                        <p:attrNameLst>
                                          <p:attrName>style.visibility</p:attrName>
                                        </p:attrNameLst>
                                      </p:cBhvr>
                                      <p:to>
                                        <p:strVal val="visible"/>
                                      </p:to>
                                    </p:set>
                                    <p:animEffect transition="in" filter="fade">
                                      <p:cBhvr>
                                        <p:cTn id="7" dur="1000"/>
                                        <p:tgtEl>
                                          <p:spTgt spid="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8">
                                            <p:txEl>
                                              <p:pRg st="1" end="1"/>
                                            </p:txEl>
                                          </p:spTgt>
                                        </p:tgtEl>
                                        <p:attrNameLst>
                                          <p:attrName>style.visibility</p:attrName>
                                        </p:attrNameLst>
                                      </p:cBhvr>
                                      <p:to>
                                        <p:strVal val="visible"/>
                                      </p:to>
                                    </p:set>
                                    <p:animEffect transition="in" filter="fade">
                                      <p:cBhvr>
                                        <p:cTn id="12" dur="1000"/>
                                        <p:tgtEl>
                                          <p:spTgt spid="8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8">
                                            <p:txEl>
                                              <p:pRg st="2" end="2"/>
                                            </p:txEl>
                                          </p:spTgt>
                                        </p:tgtEl>
                                        <p:attrNameLst>
                                          <p:attrName>style.visibility</p:attrName>
                                        </p:attrNameLst>
                                      </p:cBhvr>
                                      <p:to>
                                        <p:strVal val="visible"/>
                                      </p:to>
                                    </p:set>
                                    <p:animEffect transition="in" filter="fade">
                                      <p:cBhvr>
                                        <p:cTn id="17" dur="1000"/>
                                        <p:tgtEl>
                                          <p:spTgt spid="8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8">
                                            <p:txEl>
                                              <p:pRg st="3" end="3"/>
                                            </p:txEl>
                                          </p:spTgt>
                                        </p:tgtEl>
                                        <p:attrNameLst>
                                          <p:attrName>style.visibility</p:attrName>
                                        </p:attrNameLst>
                                      </p:cBhvr>
                                      <p:to>
                                        <p:strVal val="visible"/>
                                      </p:to>
                                    </p:set>
                                    <p:animEffect transition="in" filter="fade">
                                      <p:cBhvr>
                                        <p:cTn id="22" dur="1000"/>
                                        <p:tgtEl>
                                          <p:spTgt spid="8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8"/>
          <p:cNvPicPr preferRelativeResize="0"/>
          <p:nvPr/>
        </p:nvPicPr>
        <p:blipFill>
          <a:blip r:embed="rId3">
            <a:alphaModFix/>
          </a:blip>
          <a:stretch>
            <a:fillRect/>
          </a:stretch>
        </p:blipFill>
        <p:spPr>
          <a:xfrm>
            <a:off x="736050" y="135850"/>
            <a:ext cx="8329199" cy="4871801"/>
          </a:xfrm>
          <a:prstGeom prst="rect">
            <a:avLst/>
          </a:prstGeom>
          <a:noFill/>
          <a:ln>
            <a:noFill/>
          </a:ln>
        </p:spPr>
      </p:pic>
      <p:sp>
        <p:nvSpPr>
          <p:cNvPr id="96" name="Google Shape;96;p18"/>
          <p:cNvSpPr txBox="1"/>
          <p:nvPr/>
        </p:nvSpPr>
        <p:spPr>
          <a:xfrm rot="-5400000">
            <a:off x="-2146950" y="2319750"/>
            <a:ext cx="4971000" cy="504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 sz="2300" b="1">
                <a:solidFill>
                  <a:srgbClr val="741B47"/>
                </a:solidFill>
              </a:rPr>
              <a:t>Which one does not belong?</a:t>
            </a:r>
            <a:endParaRPr sz="2300" b="1">
              <a:solidFill>
                <a:srgbClr val="741B47"/>
              </a:solidFill>
            </a:endParaRPr>
          </a:p>
        </p:txBody>
      </p:sp>
      <p:sp>
        <p:nvSpPr>
          <p:cNvPr id="97" name="Google Shape;97;p18"/>
          <p:cNvSpPr txBox="1"/>
          <p:nvPr/>
        </p:nvSpPr>
        <p:spPr>
          <a:xfrm>
            <a:off x="-21150" y="48610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5.NBT.A2</a:t>
            </a:r>
            <a:endParaRPr sz="1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47875" y="4580300"/>
            <a:ext cx="9144000" cy="366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315">
                <a:solidFill>
                  <a:srgbClr val="1C4587"/>
                </a:solidFill>
                <a:highlight>
                  <a:srgbClr val="FFFFFF"/>
                </a:highlight>
              </a:rPr>
              <a:t>Artist Ricardo Gomez painted this mural on Bartlett Station Drive in Roxbury. Estimate the size of the letters in this mural. If each letter takes 1.5 gallons of paint, how much paint was used?</a:t>
            </a:r>
            <a:endParaRPr sz="2620">
              <a:solidFill>
                <a:srgbClr val="1C4587"/>
              </a:solidFill>
            </a:endParaRPr>
          </a:p>
        </p:txBody>
      </p:sp>
      <p:pic>
        <p:nvPicPr>
          <p:cNvPr id="103" name="Google Shape;103;p19"/>
          <p:cNvPicPr preferRelativeResize="0"/>
          <p:nvPr/>
        </p:nvPicPr>
        <p:blipFill>
          <a:blip r:embed="rId3">
            <a:alphaModFix/>
          </a:blip>
          <a:stretch>
            <a:fillRect/>
          </a:stretch>
        </p:blipFill>
        <p:spPr>
          <a:xfrm>
            <a:off x="498663" y="51074"/>
            <a:ext cx="8146673" cy="4562625"/>
          </a:xfrm>
          <a:prstGeom prst="rect">
            <a:avLst/>
          </a:prstGeom>
          <a:noFill/>
          <a:ln>
            <a:noFill/>
          </a:ln>
        </p:spPr>
      </p:pic>
      <p:sp>
        <p:nvSpPr>
          <p:cNvPr id="104" name="Google Shape;104;p19"/>
          <p:cNvSpPr txBox="1"/>
          <p:nvPr/>
        </p:nvSpPr>
        <p:spPr>
          <a:xfrm>
            <a:off x="7991775" y="4275000"/>
            <a:ext cx="653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5.NF.B4</a:t>
            </a:r>
            <a:endParaRPr sz="10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143563" y="64150"/>
            <a:ext cx="7157400" cy="3351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400"/>
              </a:spcAft>
              <a:buSzPts val="990"/>
              <a:buNone/>
            </a:pPr>
            <a:r>
              <a:rPr lang="en" sz="1900" b="1">
                <a:solidFill>
                  <a:srgbClr val="274E13"/>
                </a:solidFill>
                <a:highlight>
                  <a:srgbClr val="FFFFFF"/>
                </a:highlight>
                <a:latin typeface="Open Sans"/>
                <a:ea typeface="Open Sans"/>
                <a:cs typeface="Open Sans"/>
                <a:sym typeface="Open Sans"/>
              </a:rPr>
              <a:t>The Giant Buddha in Leshan, China</a:t>
            </a:r>
            <a:endParaRPr sz="1900" b="1">
              <a:solidFill>
                <a:srgbClr val="274E13"/>
              </a:solidFill>
            </a:endParaRPr>
          </a:p>
        </p:txBody>
      </p:sp>
      <p:sp>
        <p:nvSpPr>
          <p:cNvPr id="110" name="Google Shape;110;p20"/>
          <p:cNvSpPr txBox="1">
            <a:spLocks noGrp="1"/>
          </p:cNvSpPr>
          <p:nvPr>
            <p:ph type="body" idx="1"/>
          </p:nvPr>
        </p:nvSpPr>
        <p:spPr>
          <a:xfrm>
            <a:off x="7253025" y="517975"/>
            <a:ext cx="1891200" cy="4050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rgbClr val="274E13"/>
                </a:solidFill>
                <a:highlight>
                  <a:srgbClr val="FFFFFF"/>
                </a:highlight>
                <a:latin typeface="Open Sans"/>
                <a:ea typeface="Open Sans"/>
                <a:cs typeface="Open Sans"/>
                <a:sym typeface="Open Sans"/>
              </a:rPr>
              <a:t>Towering at 71 metres and constructed 1300 years ago, the Leshan Giant Buddha is one of China’s most remarkable monuments. It’s carved from a copper-red coloured cliff that dominates the confluence of the Min and Dadu rivers in Sichuan.</a:t>
            </a:r>
            <a:endParaRPr sz="1200" b="1">
              <a:solidFill>
                <a:srgbClr val="274E13"/>
              </a:solidFill>
              <a:highlight>
                <a:srgbClr val="FFFFFF"/>
              </a:highlight>
              <a:latin typeface="Open Sans"/>
              <a:ea typeface="Open Sans"/>
              <a:cs typeface="Open Sans"/>
              <a:sym typeface="Open Sans"/>
            </a:endParaRPr>
          </a:p>
          <a:p>
            <a:pPr marL="0" lvl="0" indent="0" algn="ctr" rtl="0">
              <a:spcBef>
                <a:spcPts val="1200"/>
              </a:spcBef>
              <a:spcAft>
                <a:spcPts val="0"/>
              </a:spcAft>
              <a:buNone/>
            </a:pPr>
            <a:r>
              <a:rPr lang="en" sz="1200" b="1">
                <a:solidFill>
                  <a:srgbClr val="274E13"/>
                </a:solidFill>
                <a:highlight>
                  <a:srgbClr val="FFFFFF"/>
                </a:highlight>
                <a:latin typeface="Open Sans"/>
                <a:ea typeface="Open Sans"/>
                <a:cs typeface="Open Sans"/>
                <a:sym typeface="Open Sans"/>
              </a:rPr>
              <a:t>Write an expression that equals 1300 using an exponent!</a:t>
            </a:r>
            <a:endParaRPr sz="1200" b="1">
              <a:solidFill>
                <a:srgbClr val="274E13"/>
              </a:solidFill>
              <a:highlight>
                <a:srgbClr val="FFFFFF"/>
              </a:highlight>
              <a:latin typeface="Open Sans"/>
              <a:ea typeface="Open Sans"/>
              <a:cs typeface="Open Sans"/>
              <a:sym typeface="Open Sans"/>
            </a:endParaRPr>
          </a:p>
          <a:p>
            <a:pPr marL="0" lvl="0" indent="0" algn="ctr" rtl="0">
              <a:spcBef>
                <a:spcPts val="1200"/>
              </a:spcBef>
              <a:spcAft>
                <a:spcPts val="1200"/>
              </a:spcAft>
              <a:buNone/>
            </a:pPr>
            <a:r>
              <a:rPr lang="en" sz="1200" b="1">
                <a:solidFill>
                  <a:srgbClr val="274E13"/>
                </a:solidFill>
                <a:highlight>
                  <a:srgbClr val="FFFFFF"/>
                </a:highlight>
                <a:latin typeface="Open Sans"/>
                <a:ea typeface="Open Sans"/>
                <a:cs typeface="Open Sans"/>
                <a:sym typeface="Open Sans"/>
              </a:rPr>
              <a:t>Let’s see how many different expressions we can create!</a:t>
            </a:r>
            <a:endParaRPr sz="1200" b="1">
              <a:solidFill>
                <a:srgbClr val="274E13"/>
              </a:solidFill>
              <a:highlight>
                <a:srgbClr val="FFFFFF"/>
              </a:highlight>
              <a:latin typeface="Open Sans"/>
              <a:ea typeface="Open Sans"/>
              <a:cs typeface="Open Sans"/>
              <a:sym typeface="Open Sans"/>
            </a:endParaRPr>
          </a:p>
        </p:txBody>
      </p:sp>
      <p:pic>
        <p:nvPicPr>
          <p:cNvPr id="111" name="Google Shape;111;p20"/>
          <p:cNvPicPr preferRelativeResize="0"/>
          <p:nvPr/>
        </p:nvPicPr>
        <p:blipFill>
          <a:blip r:embed="rId3">
            <a:alphaModFix/>
          </a:blip>
          <a:stretch>
            <a:fillRect/>
          </a:stretch>
        </p:blipFill>
        <p:spPr>
          <a:xfrm>
            <a:off x="143625" y="517975"/>
            <a:ext cx="7053550" cy="4593600"/>
          </a:xfrm>
          <a:prstGeom prst="rect">
            <a:avLst/>
          </a:prstGeom>
          <a:noFill/>
          <a:ln>
            <a:noFill/>
          </a:ln>
        </p:spPr>
      </p:pic>
      <p:pic>
        <p:nvPicPr>
          <p:cNvPr id="112" name="Google Shape;112;p20"/>
          <p:cNvPicPr preferRelativeResize="0"/>
          <p:nvPr/>
        </p:nvPicPr>
        <p:blipFill>
          <a:blip r:embed="rId4">
            <a:alphaModFix/>
          </a:blip>
          <a:stretch>
            <a:fillRect/>
          </a:stretch>
        </p:blipFill>
        <p:spPr>
          <a:xfrm>
            <a:off x="6827300" y="4903925"/>
            <a:ext cx="369875" cy="207650"/>
          </a:xfrm>
          <a:prstGeom prst="rect">
            <a:avLst/>
          </a:prstGeom>
          <a:noFill/>
          <a:ln>
            <a:noFill/>
          </a:ln>
        </p:spPr>
      </p:pic>
      <p:sp>
        <p:nvSpPr>
          <p:cNvPr id="113" name="Google Shape;113;p20"/>
          <p:cNvSpPr txBox="1"/>
          <p:nvPr/>
        </p:nvSpPr>
        <p:spPr>
          <a:xfrm>
            <a:off x="143625" y="477287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5.NBT.A2</a:t>
            </a:r>
            <a:endParaRPr sz="10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1"/>
          <p:cNvSpPr txBox="1">
            <a:spLocks noGrp="1"/>
          </p:cNvSpPr>
          <p:nvPr>
            <p:ph type="title"/>
          </p:nvPr>
        </p:nvSpPr>
        <p:spPr>
          <a:xfrm>
            <a:off x="55800" y="0"/>
            <a:ext cx="1620000" cy="93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420" b="1">
                <a:solidFill>
                  <a:srgbClr val="0B5394"/>
                </a:solidFill>
              </a:rPr>
              <a:t>“Embrace” is the new monument in the Boston Common, a tribute to Dr. Martin Luther King and Coretta Scott King.</a:t>
            </a:r>
            <a:endParaRPr sz="1420" b="1">
              <a:solidFill>
                <a:srgbClr val="0B5394"/>
              </a:solidFill>
            </a:endParaRPr>
          </a:p>
        </p:txBody>
      </p:sp>
      <p:sp>
        <p:nvSpPr>
          <p:cNvPr id="119" name="Google Shape;119;p21"/>
          <p:cNvSpPr txBox="1">
            <a:spLocks noGrp="1"/>
          </p:cNvSpPr>
          <p:nvPr>
            <p:ph type="body" idx="1"/>
          </p:nvPr>
        </p:nvSpPr>
        <p:spPr>
          <a:xfrm>
            <a:off x="55800" y="2370100"/>
            <a:ext cx="1571400" cy="27282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en" sz="1700">
                <a:solidFill>
                  <a:srgbClr val="0B5394"/>
                </a:solidFill>
              </a:rPr>
              <a:t>Embrace stands 20 feet tall and 40 feet wide.</a:t>
            </a:r>
            <a:endParaRPr sz="1700">
              <a:solidFill>
                <a:srgbClr val="0B5394"/>
              </a:solidFill>
            </a:endParaRPr>
          </a:p>
          <a:p>
            <a:pPr marL="0" lvl="0" indent="0" algn="ctr" rtl="0">
              <a:spcBef>
                <a:spcPts val="1200"/>
              </a:spcBef>
              <a:spcAft>
                <a:spcPts val="0"/>
              </a:spcAft>
              <a:buNone/>
            </a:pPr>
            <a:r>
              <a:rPr lang="en" sz="1700">
                <a:solidFill>
                  <a:srgbClr val="0B5394"/>
                </a:solidFill>
              </a:rPr>
              <a:t>How many times taller is it than you?</a:t>
            </a:r>
            <a:endParaRPr sz="1700">
              <a:solidFill>
                <a:srgbClr val="0B5394"/>
              </a:solidFill>
            </a:endParaRPr>
          </a:p>
          <a:p>
            <a:pPr marL="0" lvl="0" indent="0" algn="ctr" rtl="0">
              <a:spcBef>
                <a:spcPts val="1200"/>
              </a:spcBef>
              <a:spcAft>
                <a:spcPts val="1200"/>
              </a:spcAft>
              <a:buNone/>
            </a:pPr>
            <a:r>
              <a:rPr lang="en" sz="1700">
                <a:solidFill>
                  <a:srgbClr val="0B5394"/>
                </a:solidFill>
              </a:rPr>
              <a:t>What FRACTION are YOU of this monument?</a:t>
            </a:r>
            <a:endParaRPr sz="1700">
              <a:solidFill>
                <a:srgbClr val="0B5394"/>
              </a:solidFill>
            </a:endParaRPr>
          </a:p>
        </p:txBody>
      </p:sp>
      <p:pic>
        <p:nvPicPr>
          <p:cNvPr id="120" name="Google Shape;120;p21"/>
          <p:cNvPicPr preferRelativeResize="0"/>
          <p:nvPr/>
        </p:nvPicPr>
        <p:blipFill>
          <a:blip r:embed="rId3">
            <a:alphaModFix/>
          </a:blip>
          <a:stretch>
            <a:fillRect/>
          </a:stretch>
        </p:blipFill>
        <p:spPr>
          <a:xfrm>
            <a:off x="1709200" y="181475"/>
            <a:ext cx="7352701" cy="4694051"/>
          </a:xfrm>
          <a:prstGeom prst="rect">
            <a:avLst/>
          </a:prstGeom>
          <a:noFill/>
          <a:ln>
            <a:noFill/>
          </a:ln>
        </p:spPr>
      </p:pic>
      <p:sp>
        <p:nvSpPr>
          <p:cNvPr id="121" name="Google Shape;121;p21"/>
          <p:cNvSpPr txBox="1"/>
          <p:nvPr/>
        </p:nvSpPr>
        <p:spPr>
          <a:xfrm>
            <a:off x="8342500" y="453682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5.NF.B6</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
                                            <p:txEl>
                                              <p:pRg st="0" end="0"/>
                                            </p:txEl>
                                          </p:spTgt>
                                        </p:tgtEl>
                                        <p:attrNameLst>
                                          <p:attrName>style.visibility</p:attrName>
                                        </p:attrNameLst>
                                      </p:cBhvr>
                                      <p:to>
                                        <p:strVal val="visible"/>
                                      </p:to>
                                    </p:set>
                                    <p:animEffect transition="in" filter="fade">
                                      <p:cBhvr>
                                        <p:cTn id="7" dur="1000"/>
                                        <p:tgtEl>
                                          <p:spTgt spid="1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9">
                                            <p:txEl>
                                              <p:pRg st="1" end="1"/>
                                            </p:txEl>
                                          </p:spTgt>
                                        </p:tgtEl>
                                        <p:attrNameLst>
                                          <p:attrName>style.visibility</p:attrName>
                                        </p:attrNameLst>
                                      </p:cBhvr>
                                      <p:to>
                                        <p:strVal val="visible"/>
                                      </p:to>
                                    </p:set>
                                    <p:animEffect transition="in" filter="fade">
                                      <p:cBhvr>
                                        <p:cTn id="12" dur="1000"/>
                                        <p:tgtEl>
                                          <p:spTgt spid="1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9">
                                            <p:txEl>
                                              <p:pRg st="2" end="2"/>
                                            </p:txEl>
                                          </p:spTgt>
                                        </p:tgtEl>
                                        <p:attrNameLst>
                                          <p:attrName>style.visibility</p:attrName>
                                        </p:attrNameLst>
                                      </p:cBhvr>
                                      <p:to>
                                        <p:strVal val="visible"/>
                                      </p:to>
                                    </p:set>
                                    <p:animEffect transition="in" filter="fade">
                                      <p:cBhvr>
                                        <p:cTn id="17" dur="1000"/>
                                        <p:tgtEl>
                                          <p:spTgt spid="1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2"/>
          <p:cNvSpPr txBox="1">
            <a:spLocks noGrp="1"/>
          </p:cNvSpPr>
          <p:nvPr>
            <p:ph type="title"/>
          </p:nvPr>
        </p:nvSpPr>
        <p:spPr>
          <a:xfrm>
            <a:off x="192475" y="1162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b="1">
                <a:solidFill>
                  <a:srgbClr val="990000"/>
                </a:solidFill>
              </a:rPr>
              <a:t>We are all Immigrants!</a:t>
            </a:r>
            <a:endParaRPr sz="2920" b="1">
              <a:solidFill>
                <a:srgbClr val="990000"/>
              </a:solidFill>
            </a:endParaRPr>
          </a:p>
        </p:txBody>
      </p:sp>
      <p:sp>
        <p:nvSpPr>
          <p:cNvPr id="127" name="Google Shape;127;p22"/>
          <p:cNvSpPr txBox="1">
            <a:spLocks noGrp="1"/>
          </p:cNvSpPr>
          <p:nvPr>
            <p:ph type="body" idx="1"/>
          </p:nvPr>
        </p:nvSpPr>
        <p:spPr>
          <a:xfrm>
            <a:off x="6838125" y="688975"/>
            <a:ext cx="2186400" cy="38799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b="1">
                <a:solidFill>
                  <a:srgbClr val="990000"/>
                </a:solidFill>
              </a:rPr>
              <a:t>How can we tell how tall this Boston mural is?</a:t>
            </a:r>
            <a:endParaRPr sz="1900" b="1">
              <a:solidFill>
                <a:srgbClr val="990000"/>
              </a:solidFill>
            </a:endParaRPr>
          </a:p>
          <a:p>
            <a:pPr marL="0" lvl="0" indent="0" algn="ctr" rtl="0">
              <a:spcBef>
                <a:spcPts val="1200"/>
              </a:spcBef>
              <a:spcAft>
                <a:spcPts val="0"/>
              </a:spcAft>
              <a:buNone/>
            </a:pPr>
            <a:endParaRPr sz="1100" b="1">
              <a:solidFill>
                <a:srgbClr val="990000"/>
              </a:solidFill>
            </a:endParaRPr>
          </a:p>
          <a:p>
            <a:pPr marL="0" lvl="0" indent="0" algn="ctr" rtl="0">
              <a:spcBef>
                <a:spcPts val="1200"/>
              </a:spcBef>
              <a:spcAft>
                <a:spcPts val="0"/>
              </a:spcAft>
              <a:buNone/>
            </a:pPr>
            <a:r>
              <a:rPr lang="en" sz="1900" b="1">
                <a:solidFill>
                  <a:srgbClr val="990000"/>
                </a:solidFill>
              </a:rPr>
              <a:t>It is 14 feet tall by 19 feet 8 inches wide.</a:t>
            </a:r>
            <a:endParaRPr sz="1900" b="1">
              <a:solidFill>
                <a:srgbClr val="990000"/>
              </a:solidFill>
            </a:endParaRPr>
          </a:p>
          <a:p>
            <a:pPr marL="0" lvl="0" indent="0" algn="ctr" rtl="0">
              <a:spcBef>
                <a:spcPts val="1200"/>
              </a:spcBef>
              <a:spcAft>
                <a:spcPts val="0"/>
              </a:spcAft>
              <a:buNone/>
            </a:pPr>
            <a:endParaRPr sz="1100" b="1">
              <a:solidFill>
                <a:srgbClr val="990000"/>
              </a:solidFill>
            </a:endParaRPr>
          </a:p>
          <a:p>
            <a:pPr marL="0" lvl="0" indent="0" algn="ctr" rtl="0">
              <a:spcBef>
                <a:spcPts val="1200"/>
              </a:spcBef>
              <a:spcAft>
                <a:spcPts val="1200"/>
              </a:spcAft>
              <a:buNone/>
            </a:pPr>
            <a:r>
              <a:rPr lang="en" sz="1900" b="1">
                <a:solidFill>
                  <a:srgbClr val="990000"/>
                </a:solidFill>
              </a:rPr>
              <a:t>What is the area of this mural?</a:t>
            </a:r>
            <a:endParaRPr sz="1900" b="1">
              <a:solidFill>
                <a:srgbClr val="990000"/>
              </a:solidFill>
            </a:endParaRPr>
          </a:p>
        </p:txBody>
      </p:sp>
      <p:pic>
        <p:nvPicPr>
          <p:cNvPr id="128" name="Google Shape;128;p22"/>
          <p:cNvPicPr preferRelativeResize="0"/>
          <p:nvPr/>
        </p:nvPicPr>
        <p:blipFill>
          <a:blip r:embed="rId3">
            <a:alphaModFix/>
          </a:blip>
          <a:stretch>
            <a:fillRect/>
          </a:stretch>
        </p:blipFill>
        <p:spPr>
          <a:xfrm>
            <a:off x="192475" y="688975"/>
            <a:ext cx="6477000" cy="4343400"/>
          </a:xfrm>
          <a:prstGeom prst="rect">
            <a:avLst/>
          </a:prstGeom>
          <a:noFill/>
          <a:ln>
            <a:noFill/>
          </a:ln>
        </p:spPr>
      </p:pic>
      <p:sp>
        <p:nvSpPr>
          <p:cNvPr id="129" name="Google Shape;129;p22"/>
          <p:cNvSpPr txBox="1"/>
          <p:nvPr/>
        </p:nvSpPr>
        <p:spPr>
          <a:xfrm>
            <a:off x="8497275" y="4804800"/>
            <a:ext cx="64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5.NF.B6</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7">
                                            <p:txEl>
                                              <p:pRg st="0" end="0"/>
                                            </p:txEl>
                                          </p:spTgt>
                                        </p:tgtEl>
                                        <p:attrNameLst>
                                          <p:attrName>style.visibility</p:attrName>
                                        </p:attrNameLst>
                                      </p:cBhvr>
                                      <p:to>
                                        <p:strVal val="visible"/>
                                      </p:to>
                                    </p:set>
                                    <p:animEffect transition="in" filter="fade">
                                      <p:cBhvr>
                                        <p:cTn id="7" dur="1000"/>
                                        <p:tgtEl>
                                          <p:spTgt spid="1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7">
                                            <p:txEl>
                                              <p:pRg st="1" end="1"/>
                                            </p:txEl>
                                          </p:spTgt>
                                        </p:tgtEl>
                                        <p:attrNameLst>
                                          <p:attrName>style.visibility</p:attrName>
                                        </p:attrNameLst>
                                      </p:cBhvr>
                                      <p:to>
                                        <p:strVal val="visible"/>
                                      </p:to>
                                    </p:set>
                                    <p:animEffect transition="in" filter="fade">
                                      <p:cBhvr>
                                        <p:cTn id="12" dur="1000"/>
                                        <p:tgtEl>
                                          <p:spTgt spid="1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7">
                                            <p:txEl>
                                              <p:pRg st="2" end="2"/>
                                            </p:txEl>
                                          </p:spTgt>
                                        </p:tgtEl>
                                        <p:attrNameLst>
                                          <p:attrName>style.visibility</p:attrName>
                                        </p:attrNameLst>
                                      </p:cBhvr>
                                      <p:to>
                                        <p:strVal val="visible"/>
                                      </p:to>
                                    </p:set>
                                    <p:animEffect transition="in" filter="fade">
                                      <p:cBhvr>
                                        <p:cTn id="17" dur="1000"/>
                                        <p:tgtEl>
                                          <p:spTgt spid="1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7">
                                            <p:txEl>
                                              <p:pRg st="3" end="3"/>
                                            </p:txEl>
                                          </p:spTgt>
                                        </p:tgtEl>
                                        <p:attrNameLst>
                                          <p:attrName>style.visibility</p:attrName>
                                        </p:attrNameLst>
                                      </p:cBhvr>
                                      <p:to>
                                        <p:strVal val="visible"/>
                                      </p:to>
                                    </p:set>
                                    <p:animEffect transition="in" filter="fade">
                                      <p:cBhvr>
                                        <p:cTn id="22" dur="1000"/>
                                        <p:tgtEl>
                                          <p:spTgt spid="1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7">
                                            <p:txEl>
                                              <p:pRg st="4" end="4"/>
                                            </p:txEl>
                                          </p:spTgt>
                                        </p:tgtEl>
                                        <p:attrNameLst>
                                          <p:attrName>style.visibility</p:attrName>
                                        </p:attrNameLst>
                                      </p:cBhvr>
                                      <p:to>
                                        <p:strVal val="visible"/>
                                      </p:to>
                                    </p:set>
                                    <p:animEffect transition="in" filter="fade">
                                      <p:cBhvr>
                                        <p:cTn id="27" dur="1000"/>
                                        <p:tgtEl>
                                          <p:spTgt spid="1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3"/>
          <p:cNvSpPr txBox="1">
            <a:spLocks noGrp="1"/>
          </p:cNvSpPr>
          <p:nvPr>
            <p:ph type="title"/>
          </p:nvPr>
        </p:nvSpPr>
        <p:spPr>
          <a:xfrm>
            <a:off x="111775" y="128000"/>
            <a:ext cx="2050500" cy="889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FF9900"/>
                </a:solidFill>
              </a:rPr>
              <a:t>Fresh fruit at Brother’s Market!</a:t>
            </a:r>
            <a:endParaRPr sz="2320" b="1">
              <a:solidFill>
                <a:srgbClr val="FF9900"/>
              </a:solidFill>
            </a:endParaRPr>
          </a:p>
        </p:txBody>
      </p:sp>
      <p:sp>
        <p:nvSpPr>
          <p:cNvPr id="135" name="Google Shape;135;p23"/>
          <p:cNvSpPr txBox="1">
            <a:spLocks noGrp="1"/>
          </p:cNvSpPr>
          <p:nvPr>
            <p:ph type="body" idx="1"/>
          </p:nvPr>
        </p:nvSpPr>
        <p:spPr>
          <a:xfrm>
            <a:off x="111775" y="1484425"/>
            <a:ext cx="2050500" cy="308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FF9900"/>
                </a:solidFill>
              </a:rPr>
              <a:t>Estimate how many lemons are here?</a:t>
            </a:r>
            <a:endParaRPr sz="1900" b="1">
              <a:solidFill>
                <a:srgbClr val="FF9900"/>
              </a:solidFill>
            </a:endParaRPr>
          </a:p>
          <a:p>
            <a:pPr marL="0" lvl="0" indent="0" algn="ctr" rtl="0">
              <a:spcBef>
                <a:spcPts val="1200"/>
              </a:spcBef>
              <a:spcAft>
                <a:spcPts val="0"/>
              </a:spcAft>
              <a:buNone/>
            </a:pPr>
            <a:r>
              <a:rPr lang="en" sz="1900" b="1">
                <a:solidFill>
                  <a:srgbClr val="FF9900"/>
                </a:solidFill>
              </a:rPr>
              <a:t>Oranges? Apples?</a:t>
            </a:r>
            <a:endParaRPr sz="1900" b="1">
              <a:solidFill>
                <a:srgbClr val="FF9900"/>
              </a:solidFill>
            </a:endParaRPr>
          </a:p>
          <a:p>
            <a:pPr marL="0" lvl="0" indent="0" algn="ctr" rtl="0">
              <a:spcBef>
                <a:spcPts val="1200"/>
              </a:spcBef>
              <a:spcAft>
                <a:spcPts val="1200"/>
              </a:spcAft>
              <a:buNone/>
            </a:pPr>
            <a:r>
              <a:rPr lang="en" sz="1900" b="1">
                <a:solidFill>
                  <a:srgbClr val="FF9900"/>
                </a:solidFill>
              </a:rPr>
              <a:t>How can we use MATH to make an estimate?</a:t>
            </a:r>
            <a:endParaRPr sz="1900" b="1">
              <a:solidFill>
                <a:srgbClr val="FF9900"/>
              </a:solidFill>
            </a:endParaRPr>
          </a:p>
        </p:txBody>
      </p:sp>
      <p:pic>
        <p:nvPicPr>
          <p:cNvPr id="136" name="Google Shape;136;p23"/>
          <p:cNvPicPr preferRelativeResize="0"/>
          <p:nvPr/>
        </p:nvPicPr>
        <p:blipFill>
          <a:blip r:embed="rId3">
            <a:alphaModFix/>
          </a:blip>
          <a:stretch>
            <a:fillRect/>
          </a:stretch>
        </p:blipFill>
        <p:spPr>
          <a:xfrm>
            <a:off x="2286000" y="0"/>
            <a:ext cx="6857999" cy="5143500"/>
          </a:xfrm>
          <a:prstGeom prst="rect">
            <a:avLst/>
          </a:prstGeom>
          <a:noFill/>
          <a:ln>
            <a:noFill/>
          </a:ln>
        </p:spPr>
      </p:pic>
      <p:sp>
        <p:nvSpPr>
          <p:cNvPr id="137" name="Google Shape;137;p23"/>
          <p:cNvSpPr txBox="1"/>
          <p:nvPr/>
        </p:nvSpPr>
        <p:spPr>
          <a:xfrm>
            <a:off x="0" y="48387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
                                            <p:txEl>
                                              <p:pRg st="0" end="0"/>
                                            </p:txEl>
                                          </p:spTgt>
                                        </p:tgtEl>
                                        <p:attrNameLst>
                                          <p:attrName>style.visibility</p:attrName>
                                        </p:attrNameLst>
                                      </p:cBhvr>
                                      <p:to>
                                        <p:strVal val="visible"/>
                                      </p:to>
                                    </p:set>
                                    <p:animEffect transition="in" filter="fade">
                                      <p:cBhvr>
                                        <p:cTn id="7" dur="1000"/>
                                        <p:tgtEl>
                                          <p:spTgt spid="1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5">
                                            <p:txEl>
                                              <p:pRg st="1" end="1"/>
                                            </p:txEl>
                                          </p:spTgt>
                                        </p:tgtEl>
                                        <p:attrNameLst>
                                          <p:attrName>style.visibility</p:attrName>
                                        </p:attrNameLst>
                                      </p:cBhvr>
                                      <p:to>
                                        <p:strVal val="visible"/>
                                      </p:to>
                                    </p:set>
                                    <p:animEffect transition="in" filter="fade">
                                      <p:cBhvr>
                                        <p:cTn id="12" dur="1000"/>
                                        <p:tgtEl>
                                          <p:spTgt spid="1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5">
                                            <p:txEl>
                                              <p:pRg st="2" end="2"/>
                                            </p:txEl>
                                          </p:spTgt>
                                        </p:tgtEl>
                                        <p:attrNameLst>
                                          <p:attrName>style.visibility</p:attrName>
                                        </p:attrNameLst>
                                      </p:cBhvr>
                                      <p:to>
                                        <p:strVal val="visible"/>
                                      </p:to>
                                    </p:set>
                                    <p:animEffect transition="in" filter="fade">
                                      <p:cBhvr>
                                        <p:cTn id="17" dur="1000"/>
                                        <p:tgtEl>
                                          <p:spTgt spid="1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4"/>
          <p:cNvSpPr txBox="1">
            <a:spLocks noGrp="1"/>
          </p:cNvSpPr>
          <p:nvPr>
            <p:ph type="title"/>
          </p:nvPr>
        </p:nvSpPr>
        <p:spPr>
          <a:xfrm>
            <a:off x="6993200" y="231725"/>
            <a:ext cx="2031900" cy="90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274E13"/>
                </a:solidFill>
              </a:rPr>
              <a:t>The Summit of Mt. Willard</a:t>
            </a:r>
            <a:endParaRPr sz="2320" b="1">
              <a:solidFill>
                <a:srgbClr val="274E13"/>
              </a:solidFill>
            </a:endParaRPr>
          </a:p>
        </p:txBody>
      </p:sp>
      <p:sp>
        <p:nvSpPr>
          <p:cNvPr id="143" name="Google Shape;143;p24"/>
          <p:cNvSpPr txBox="1">
            <a:spLocks noGrp="1"/>
          </p:cNvSpPr>
          <p:nvPr>
            <p:ph type="body" idx="1"/>
          </p:nvPr>
        </p:nvSpPr>
        <p:spPr>
          <a:xfrm>
            <a:off x="6993200" y="1396650"/>
            <a:ext cx="2031900" cy="31722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a:solidFill>
                  <a:srgbClr val="274E13"/>
                </a:solidFill>
              </a:rPr>
              <a:t>The summit of Mt. Willard in NH is </a:t>
            </a:r>
            <a:r>
              <a:rPr lang="en" sz="1900" b="1">
                <a:solidFill>
                  <a:srgbClr val="274E13"/>
                </a:solidFill>
              </a:rPr>
              <a:t>2,865</a:t>
            </a:r>
            <a:r>
              <a:rPr lang="en" sz="1900">
                <a:solidFill>
                  <a:srgbClr val="274E13"/>
                </a:solidFill>
              </a:rPr>
              <a:t> feet!</a:t>
            </a:r>
            <a:endParaRPr sz="1900">
              <a:solidFill>
                <a:srgbClr val="274E13"/>
              </a:solidFill>
            </a:endParaRPr>
          </a:p>
          <a:p>
            <a:pPr marL="0" lvl="0" indent="0" algn="ctr" rtl="0">
              <a:spcBef>
                <a:spcPts val="1200"/>
              </a:spcBef>
              <a:spcAft>
                <a:spcPts val="0"/>
              </a:spcAft>
              <a:buNone/>
            </a:pPr>
            <a:r>
              <a:rPr lang="en" sz="1900">
                <a:solidFill>
                  <a:srgbClr val="274E13"/>
                </a:solidFill>
              </a:rPr>
              <a:t>What are some factors of </a:t>
            </a:r>
            <a:r>
              <a:rPr lang="en" sz="1900" b="1">
                <a:solidFill>
                  <a:srgbClr val="274E13"/>
                </a:solidFill>
              </a:rPr>
              <a:t>2,865</a:t>
            </a:r>
            <a:r>
              <a:rPr lang="en" sz="1900">
                <a:solidFill>
                  <a:srgbClr val="274E13"/>
                </a:solidFill>
              </a:rPr>
              <a:t>?</a:t>
            </a:r>
            <a:endParaRPr sz="1900">
              <a:solidFill>
                <a:srgbClr val="274E13"/>
              </a:solidFill>
            </a:endParaRPr>
          </a:p>
          <a:p>
            <a:pPr marL="0" lvl="0" indent="0" algn="ctr" rtl="0">
              <a:spcBef>
                <a:spcPts val="1200"/>
              </a:spcBef>
              <a:spcAft>
                <a:spcPts val="1200"/>
              </a:spcAft>
              <a:buNone/>
            </a:pPr>
            <a:r>
              <a:rPr lang="en" sz="1900">
                <a:solidFill>
                  <a:srgbClr val="274E13"/>
                </a:solidFill>
              </a:rPr>
              <a:t>What if we used fractions? </a:t>
            </a:r>
            <a:endParaRPr sz="1900">
              <a:solidFill>
                <a:srgbClr val="274E13"/>
              </a:solidFill>
            </a:endParaRPr>
          </a:p>
        </p:txBody>
      </p:sp>
      <p:pic>
        <p:nvPicPr>
          <p:cNvPr id="144" name="Google Shape;144;p24"/>
          <p:cNvPicPr preferRelativeResize="0"/>
          <p:nvPr/>
        </p:nvPicPr>
        <p:blipFill>
          <a:blip r:embed="rId3">
            <a:alphaModFix/>
          </a:blip>
          <a:stretch>
            <a:fillRect/>
          </a:stretch>
        </p:blipFill>
        <p:spPr>
          <a:xfrm>
            <a:off x="0" y="0"/>
            <a:ext cx="6857999" cy="5143500"/>
          </a:xfrm>
          <a:prstGeom prst="rect">
            <a:avLst/>
          </a:prstGeom>
          <a:noFill/>
          <a:ln>
            <a:noFill/>
          </a:ln>
        </p:spPr>
      </p:pic>
      <p:sp>
        <p:nvSpPr>
          <p:cNvPr id="145" name="Google Shape;145;p24"/>
          <p:cNvSpPr txBox="1"/>
          <p:nvPr/>
        </p:nvSpPr>
        <p:spPr>
          <a:xfrm>
            <a:off x="8424600" y="483227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5.NBT.B6</a:t>
            </a:r>
            <a:endParaRPr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title"/>
          </p:nvPr>
        </p:nvSpPr>
        <p:spPr>
          <a:xfrm>
            <a:off x="7771675" y="56175"/>
            <a:ext cx="1332600" cy="96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990"/>
              <a:buFont typeface="Arial"/>
              <a:buNone/>
            </a:pPr>
            <a:r>
              <a:rPr lang="en" sz="1858" b="1">
                <a:solidFill>
                  <a:srgbClr val="CC0000"/>
                </a:solidFill>
              </a:rPr>
              <a:t>Happy Lunar New Year!</a:t>
            </a:r>
            <a:endParaRPr sz="1858" b="1">
              <a:solidFill>
                <a:srgbClr val="CC0000"/>
              </a:solidFill>
            </a:endParaRPr>
          </a:p>
          <a:p>
            <a:pPr marL="0" lvl="0" indent="0" algn="ctr" rtl="0">
              <a:spcBef>
                <a:spcPts val="0"/>
              </a:spcBef>
              <a:spcAft>
                <a:spcPts val="0"/>
              </a:spcAft>
              <a:buClr>
                <a:schemeClr val="dk1"/>
              </a:buClr>
              <a:buSzPts val="990"/>
              <a:buFont typeface="Arial"/>
              <a:buNone/>
            </a:pPr>
            <a:r>
              <a:rPr lang="en" sz="1664" b="1">
                <a:solidFill>
                  <a:srgbClr val="CC0000"/>
                </a:solidFill>
                <a:highlight>
                  <a:schemeClr val="lt1"/>
                </a:highlight>
                <a:latin typeface="Calibri"/>
                <a:ea typeface="Calibri"/>
                <a:cs typeface="Calibri"/>
                <a:sym typeface="Calibri"/>
              </a:rPr>
              <a:t>恭喜发财</a:t>
            </a:r>
            <a:endParaRPr sz="1664" b="1">
              <a:solidFill>
                <a:srgbClr val="CC0000"/>
              </a:solidFill>
              <a:highlight>
                <a:schemeClr val="lt1"/>
              </a:highlight>
              <a:latin typeface="Calibri"/>
              <a:ea typeface="Calibri"/>
              <a:cs typeface="Calibri"/>
              <a:sym typeface="Calibri"/>
            </a:endParaRPr>
          </a:p>
          <a:p>
            <a:pPr marL="0" lvl="0" indent="0" algn="l" rtl="0">
              <a:spcBef>
                <a:spcPts val="0"/>
              </a:spcBef>
              <a:spcAft>
                <a:spcPts val="0"/>
              </a:spcAft>
              <a:buSzPts val="990"/>
              <a:buNone/>
            </a:pPr>
            <a:endParaRPr sz="2520"/>
          </a:p>
        </p:txBody>
      </p:sp>
      <p:sp>
        <p:nvSpPr>
          <p:cNvPr id="151" name="Google Shape;151;p25"/>
          <p:cNvSpPr txBox="1">
            <a:spLocks noGrp="1"/>
          </p:cNvSpPr>
          <p:nvPr>
            <p:ph type="body" idx="1"/>
          </p:nvPr>
        </p:nvSpPr>
        <p:spPr>
          <a:xfrm>
            <a:off x="7722800" y="1524325"/>
            <a:ext cx="1421100" cy="35505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0"/>
              </a:spcAft>
              <a:buNone/>
            </a:pPr>
            <a:r>
              <a:rPr lang="en" sz="1700" b="1">
                <a:solidFill>
                  <a:srgbClr val="CC0000"/>
                </a:solidFill>
              </a:rPr>
              <a:t>Chinese New Year became a BIG celebration in the Jin Dynasty, in the years 266-420.</a:t>
            </a:r>
            <a:endParaRPr sz="1700" b="1">
              <a:solidFill>
                <a:srgbClr val="CC0000"/>
              </a:solidFill>
            </a:endParaRPr>
          </a:p>
          <a:p>
            <a:pPr marL="0" lvl="0" indent="0" algn="ctr" rtl="0">
              <a:lnSpc>
                <a:spcPct val="95000"/>
              </a:lnSpc>
              <a:spcBef>
                <a:spcPts val="1200"/>
              </a:spcBef>
              <a:spcAft>
                <a:spcPts val="1200"/>
              </a:spcAft>
              <a:buNone/>
            </a:pPr>
            <a:r>
              <a:rPr lang="en" sz="1700" b="1">
                <a:solidFill>
                  <a:srgbClr val="CC0000"/>
                </a:solidFill>
              </a:rPr>
              <a:t>How long ago was that?</a:t>
            </a:r>
            <a:endParaRPr sz="1700" b="1">
              <a:solidFill>
                <a:srgbClr val="CC0000"/>
              </a:solidFill>
            </a:endParaRPr>
          </a:p>
        </p:txBody>
      </p:sp>
      <p:pic>
        <p:nvPicPr>
          <p:cNvPr id="152" name="Google Shape;152;p25"/>
          <p:cNvPicPr preferRelativeResize="0"/>
          <p:nvPr/>
        </p:nvPicPr>
        <p:blipFill>
          <a:blip r:embed="rId3">
            <a:alphaModFix/>
          </a:blip>
          <a:stretch>
            <a:fillRect/>
          </a:stretch>
        </p:blipFill>
        <p:spPr>
          <a:xfrm>
            <a:off x="4" y="0"/>
            <a:ext cx="7722793" cy="5143501"/>
          </a:xfrm>
          <a:prstGeom prst="rect">
            <a:avLst/>
          </a:prstGeom>
          <a:noFill/>
          <a:ln>
            <a:noFill/>
          </a:ln>
        </p:spPr>
      </p:pic>
      <p:sp>
        <p:nvSpPr>
          <p:cNvPr id="153" name="Google Shape;153;p25"/>
          <p:cNvSpPr txBox="1"/>
          <p:nvPr/>
        </p:nvSpPr>
        <p:spPr>
          <a:xfrm>
            <a:off x="0" y="48387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5.NBT.B</a:t>
            </a:r>
            <a:endParaRPr sz="100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6"/>
          <p:cNvSpPr txBox="1">
            <a:spLocks noGrp="1"/>
          </p:cNvSpPr>
          <p:nvPr>
            <p:ph type="title"/>
          </p:nvPr>
        </p:nvSpPr>
        <p:spPr>
          <a:xfrm>
            <a:off x="71825" y="0"/>
            <a:ext cx="76836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SzPts val="990"/>
              <a:buNone/>
            </a:pPr>
            <a:r>
              <a:rPr lang="en" sz="2320" b="1">
                <a:solidFill>
                  <a:srgbClr val="3D85C6"/>
                </a:solidFill>
              </a:rPr>
              <a:t>Today is Unification Day in Romania</a:t>
            </a:r>
            <a:endParaRPr sz="2320" b="1">
              <a:solidFill>
                <a:srgbClr val="3D85C6"/>
              </a:solidFill>
            </a:endParaRPr>
          </a:p>
        </p:txBody>
      </p:sp>
      <p:sp>
        <p:nvSpPr>
          <p:cNvPr id="159" name="Google Shape;159;p26"/>
          <p:cNvSpPr txBox="1">
            <a:spLocks noGrp="1"/>
          </p:cNvSpPr>
          <p:nvPr>
            <p:ph type="body" idx="1"/>
          </p:nvPr>
        </p:nvSpPr>
        <p:spPr>
          <a:xfrm>
            <a:off x="7875400" y="469550"/>
            <a:ext cx="1268400" cy="4501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200">
                <a:solidFill>
                  <a:srgbClr val="3D85C6"/>
                </a:solidFill>
                <a:highlight>
                  <a:srgbClr val="FFFFFF"/>
                </a:highlight>
                <a:latin typeface="Trebuchet MS"/>
                <a:ea typeface="Trebuchet MS"/>
                <a:cs typeface="Trebuchet MS"/>
                <a:sym typeface="Trebuchet MS"/>
              </a:rPr>
              <a:t>The Palace of Culture in Iasi was built in 1906-1925.</a:t>
            </a:r>
            <a:endParaRPr sz="1200">
              <a:solidFill>
                <a:srgbClr val="3D85C6"/>
              </a:solidFill>
              <a:highlight>
                <a:srgbClr val="FFFFFF"/>
              </a:highlight>
              <a:latin typeface="Trebuchet MS"/>
              <a:ea typeface="Trebuchet MS"/>
              <a:cs typeface="Trebuchet MS"/>
              <a:sym typeface="Trebuchet MS"/>
            </a:endParaRPr>
          </a:p>
          <a:p>
            <a:pPr marL="0" lvl="0" indent="0" algn="l" rtl="0">
              <a:spcBef>
                <a:spcPts val="1200"/>
              </a:spcBef>
              <a:spcAft>
                <a:spcPts val="0"/>
              </a:spcAft>
              <a:buNone/>
            </a:pPr>
            <a:r>
              <a:rPr lang="en" sz="1200">
                <a:solidFill>
                  <a:srgbClr val="3D85C6"/>
                </a:solidFill>
                <a:highlight>
                  <a:srgbClr val="FFFFFF"/>
                </a:highlight>
                <a:latin typeface="Trebuchet MS"/>
                <a:ea typeface="Trebuchet MS"/>
                <a:cs typeface="Trebuchet MS"/>
                <a:sym typeface="Trebuchet MS"/>
              </a:rPr>
              <a:t>Sketch one of the shapes you see here.</a:t>
            </a:r>
            <a:endParaRPr sz="1200">
              <a:solidFill>
                <a:srgbClr val="3D85C6"/>
              </a:solidFill>
              <a:highlight>
                <a:srgbClr val="FFFFFF"/>
              </a:highlight>
              <a:latin typeface="Trebuchet MS"/>
              <a:ea typeface="Trebuchet MS"/>
              <a:cs typeface="Trebuchet MS"/>
              <a:sym typeface="Trebuchet MS"/>
            </a:endParaRPr>
          </a:p>
          <a:p>
            <a:pPr marL="0" lvl="0" indent="0" algn="l" rtl="0">
              <a:spcBef>
                <a:spcPts val="1200"/>
              </a:spcBef>
              <a:spcAft>
                <a:spcPts val="0"/>
              </a:spcAft>
              <a:buNone/>
            </a:pPr>
            <a:r>
              <a:rPr lang="en" sz="1200">
                <a:solidFill>
                  <a:srgbClr val="3D85C6"/>
                </a:solidFill>
                <a:highlight>
                  <a:srgbClr val="FFFFFF"/>
                </a:highlight>
                <a:latin typeface="Trebuchet MS"/>
                <a:ea typeface="Trebuchet MS"/>
                <a:cs typeface="Trebuchet MS"/>
                <a:sym typeface="Trebuchet MS"/>
              </a:rPr>
              <a:t>Change ONE attribute of the shape, what do you have now?</a:t>
            </a:r>
            <a:endParaRPr sz="1200">
              <a:solidFill>
                <a:srgbClr val="3D85C6"/>
              </a:solidFill>
              <a:highlight>
                <a:srgbClr val="FFFFFF"/>
              </a:highlight>
              <a:latin typeface="Trebuchet MS"/>
              <a:ea typeface="Trebuchet MS"/>
              <a:cs typeface="Trebuchet MS"/>
              <a:sym typeface="Trebuchet MS"/>
            </a:endParaRPr>
          </a:p>
          <a:p>
            <a:pPr marL="0" lvl="0" indent="0" algn="l" rtl="0">
              <a:spcBef>
                <a:spcPts val="1200"/>
              </a:spcBef>
              <a:spcAft>
                <a:spcPts val="0"/>
              </a:spcAft>
              <a:buNone/>
            </a:pPr>
            <a:r>
              <a:rPr lang="en" sz="1200">
                <a:solidFill>
                  <a:srgbClr val="3D85C6"/>
                </a:solidFill>
                <a:highlight>
                  <a:srgbClr val="FFFFFF"/>
                </a:highlight>
                <a:latin typeface="Trebuchet MS"/>
                <a:ea typeface="Trebuchet MS"/>
                <a:cs typeface="Trebuchet MS"/>
                <a:sym typeface="Trebuchet MS"/>
              </a:rPr>
              <a:t>Change ONE attribute again. What shape do you have?</a:t>
            </a:r>
            <a:endParaRPr sz="1200">
              <a:solidFill>
                <a:srgbClr val="3D85C6"/>
              </a:solidFill>
              <a:highlight>
                <a:srgbClr val="FFFFFF"/>
              </a:highlight>
              <a:latin typeface="Trebuchet MS"/>
              <a:ea typeface="Trebuchet MS"/>
              <a:cs typeface="Trebuchet MS"/>
              <a:sym typeface="Trebuchet MS"/>
            </a:endParaRPr>
          </a:p>
          <a:p>
            <a:pPr marL="0" lvl="0" indent="0" algn="l" rtl="0">
              <a:spcBef>
                <a:spcPts val="1200"/>
              </a:spcBef>
              <a:spcAft>
                <a:spcPts val="1200"/>
              </a:spcAft>
              <a:buNone/>
            </a:pPr>
            <a:r>
              <a:rPr lang="en" sz="1200">
                <a:solidFill>
                  <a:srgbClr val="3D85C6"/>
                </a:solidFill>
                <a:highlight>
                  <a:srgbClr val="FFFFFF"/>
                </a:highlight>
                <a:latin typeface="Trebuchet MS"/>
                <a:ea typeface="Trebuchet MS"/>
                <a:cs typeface="Trebuchet MS"/>
                <a:sym typeface="Trebuchet MS"/>
              </a:rPr>
              <a:t>Where do you see symmetry?</a:t>
            </a:r>
            <a:endParaRPr sz="1200">
              <a:solidFill>
                <a:srgbClr val="3D85C6"/>
              </a:solidFill>
              <a:highlight>
                <a:srgbClr val="FFFFFF"/>
              </a:highlight>
              <a:latin typeface="Trebuchet MS"/>
              <a:ea typeface="Trebuchet MS"/>
              <a:cs typeface="Trebuchet MS"/>
              <a:sym typeface="Trebuchet MS"/>
            </a:endParaRPr>
          </a:p>
        </p:txBody>
      </p:sp>
      <p:pic>
        <p:nvPicPr>
          <p:cNvPr id="160" name="Google Shape;160;p26"/>
          <p:cNvPicPr preferRelativeResize="0"/>
          <p:nvPr/>
        </p:nvPicPr>
        <p:blipFill>
          <a:blip r:embed="rId3">
            <a:alphaModFix/>
          </a:blip>
          <a:stretch>
            <a:fillRect/>
          </a:stretch>
        </p:blipFill>
        <p:spPr>
          <a:xfrm>
            <a:off x="71825" y="469538"/>
            <a:ext cx="7755700" cy="4604925"/>
          </a:xfrm>
          <a:prstGeom prst="rect">
            <a:avLst/>
          </a:prstGeom>
          <a:noFill/>
          <a:ln>
            <a:noFill/>
          </a:ln>
        </p:spPr>
      </p:pic>
      <p:sp>
        <p:nvSpPr>
          <p:cNvPr id="161" name="Google Shape;161;p26"/>
          <p:cNvSpPr txBox="1"/>
          <p:nvPr/>
        </p:nvSpPr>
        <p:spPr>
          <a:xfrm>
            <a:off x="71825" y="473577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5.G.B3</a:t>
            </a:r>
            <a:endParaRPr sz="1000">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7"/>
          <p:cNvSpPr txBox="1">
            <a:spLocks noGrp="1"/>
          </p:cNvSpPr>
          <p:nvPr>
            <p:ph type="body" idx="1"/>
          </p:nvPr>
        </p:nvSpPr>
        <p:spPr>
          <a:xfrm>
            <a:off x="311700" y="1612100"/>
            <a:ext cx="4763100" cy="29568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100" b="1">
                <a:solidFill>
                  <a:schemeClr val="accent5"/>
                </a:solidFill>
              </a:rPr>
              <a:t>554  &gt;  0.9 x 554</a:t>
            </a:r>
            <a:endParaRPr sz="3100" b="1">
              <a:solidFill>
                <a:schemeClr val="accent5"/>
              </a:solidFill>
            </a:endParaRPr>
          </a:p>
          <a:p>
            <a:pPr marL="0" lvl="0" indent="0" algn="ctr" rtl="0">
              <a:spcBef>
                <a:spcPts val="1200"/>
              </a:spcBef>
              <a:spcAft>
                <a:spcPts val="0"/>
              </a:spcAft>
              <a:buNone/>
            </a:pPr>
            <a:endParaRPr sz="1100" b="1">
              <a:solidFill>
                <a:schemeClr val="accent5"/>
              </a:solidFill>
            </a:endParaRPr>
          </a:p>
          <a:p>
            <a:pPr marL="0" lvl="0" indent="0" algn="ctr" rtl="0">
              <a:spcBef>
                <a:spcPts val="1200"/>
              </a:spcBef>
              <a:spcAft>
                <a:spcPts val="0"/>
              </a:spcAft>
              <a:buNone/>
            </a:pPr>
            <a:r>
              <a:rPr lang="en" sz="3100" b="1">
                <a:solidFill>
                  <a:schemeClr val="accent5"/>
                </a:solidFill>
              </a:rPr>
              <a:t>775 x 0.5  &lt;  75 x 5</a:t>
            </a:r>
            <a:endParaRPr sz="3100" b="1">
              <a:solidFill>
                <a:schemeClr val="accent5"/>
              </a:solidFill>
            </a:endParaRPr>
          </a:p>
          <a:p>
            <a:pPr marL="0" lvl="0" indent="0" algn="ctr" rtl="0">
              <a:spcBef>
                <a:spcPts val="1200"/>
              </a:spcBef>
              <a:spcAft>
                <a:spcPts val="0"/>
              </a:spcAft>
              <a:buNone/>
            </a:pPr>
            <a:endParaRPr sz="1100" b="1">
              <a:solidFill>
                <a:schemeClr val="accent5"/>
              </a:solidFill>
            </a:endParaRPr>
          </a:p>
          <a:p>
            <a:pPr marL="0" lvl="0" indent="0" algn="ctr" rtl="0">
              <a:spcBef>
                <a:spcPts val="1200"/>
              </a:spcBef>
              <a:spcAft>
                <a:spcPts val="1200"/>
              </a:spcAft>
              <a:buNone/>
            </a:pPr>
            <a:r>
              <a:rPr lang="en" sz="3100" b="1">
                <a:solidFill>
                  <a:schemeClr val="accent5"/>
                </a:solidFill>
              </a:rPr>
              <a:t>300 ÷ 0.6  &gt;  30 ÷ 0.06</a:t>
            </a:r>
            <a:endParaRPr sz="3100" b="1">
              <a:solidFill>
                <a:schemeClr val="accent5"/>
              </a:solidFill>
            </a:endParaRPr>
          </a:p>
        </p:txBody>
      </p:sp>
      <p:pic>
        <p:nvPicPr>
          <p:cNvPr id="167" name="Google Shape;167;p27"/>
          <p:cNvPicPr preferRelativeResize="0"/>
          <p:nvPr/>
        </p:nvPicPr>
        <p:blipFill>
          <a:blip r:embed="rId3">
            <a:alphaModFix/>
          </a:blip>
          <a:stretch>
            <a:fillRect/>
          </a:stretch>
        </p:blipFill>
        <p:spPr>
          <a:xfrm>
            <a:off x="5225800" y="178000"/>
            <a:ext cx="3678899" cy="1839450"/>
          </a:xfrm>
          <a:prstGeom prst="rect">
            <a:avLst/>
          </a:prstGeom>
          <a:noFill/>
          <a:ln>
            <a:noFill/>
          </a:ln>
        </p:spPr>
      </p:pic>
      <p:sp>
        <p:nvSpPr>
          <p:cNvPr id="168" name="Google Shape;168;p27"/>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
                                            <p:txEl>
                                              <p:pRg st="0" end="0"/>
                                            </p:txEl>
                                          </p:spTgt>
                                        </p:tgtEl>
                                        <p:attrNameLst>
                                          <p:attrName>style.visibility</p:attrName>
                                        </p:attrNameLst>
                                      </p:cBhvr>
                                      <p:to>
                                        <p:strVal val="visible"/>
                                      </p:to>
                                    </p:set>
                                    <p:animEffect transition="in" filter="fade">
                                      <p:cBhvr>
                                        <p:cTn id="7" dur="1000"/>
                                        <p:tgtEl>
                                          <p:spTgt spid="1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6">
                                            <p:txEl>
                                              <p:pRg st="1" end="1"/>
                                            </p:txEl>
                                          </p:spTgt>
                                        </p:tgtEl>
                                        <p:attrNameLst>
                                          <p:attrName>style.visibility</p:attrName>
                                        </p:attrNameLst>
                                      </p:cBhvr>
                                      <p:to>
                                        <p:strVal val="visible"/>
                                      </p:to>
                                    </p:set>
                                    <p:animEffect transition="in" filter="fade">
                                      <p:cBhvr>
                                        <p:cTn id="12" dur="1000"/>
                                        <p:tgtEl>
                                          <p:spTgt spid="16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6">
                                            <p:txEl>
                                              <p:pRg st="2" end="2"/>
                                            </p:txEl>
                                          </p:spTgt>
                                        </p:tgtEl>
                                        <p:attrNameLst>
                                          <p:attrName>style.visibility</p:attrName>
                                        </p:attrNameLst>
                                      </p:cBhvr>
                                      <p:to>
                                        <p:strVal val="visible"/>
                                      </p:to>
                                    </p:set>
                                    <p:animEffect transition="in" filter="fade">
                                      <p:cBhvr>
                                        <p:cTn id="17" dur="1000"/>
                                        <p:tgtEl>
                                          <p:spTgt spid="16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6">
                                            <p:txEl>
                                              <p:pRg st="3" end="3"/>
                                            </p:txEl>
                                          </p:spTgt>
                                        </p:tgtEl>
                                        <p:attrNameLst>
                                          <p:attrName>style.visibility</p:attrName>
                                        </p:attrNameLst>
                                      </p:cBhvr>
                                      <p:to>
                                        <p:strVal val="visible"/>
                                      </p:to>
                                    </p:set>
                                    <p:animEffect transition="in" filter="fade">
                                      <p:cBhvr>
                                        <p:cTn id="22" dur="1000"/>
                                        <p:tgtEl>
                                          <p:spTgt spid="16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6">
                                            <p:txEl>
                                              <p:pRg st="4" end="4"/>
                                            </p:txEl>
                                          </p:spTgt>
                                        </p:tgtEl>
                                        <p:attrNameLst>
                                          <p:attrName>style.visibility</p:attrName>
                                        </p:attrNameLst>
                                      </p:cBhvr>
                                      <p:to>
                                        <p:strVal val="visible"/>
                                      </p:to>
                                    </p:set>
                                    <p:animEffect transition="in" filter="fade">
                                      <p:cBhvr>
                                        <p:cTn id="27" dur="1000"/>
                                        <p:tgtEl>
                                          <p:spTgt spid="16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8"/>
          <p:cNvSpPr txBox="1">
            <a:spLocks noGrp="1"/>
          </p:cNvSpPr>
          <p:nvPr>
            <p:ph type="title"/>
          </p:nvPr>
        </p:nvSpPr>
        <p:spPr>
          <a:xfrm>
            <a:off x="63900" y="295550"/>
            <a:ext cx="1803300" cy="72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FF9900"/>
                </a:solidFill>
              </a:rPr>
              <a:t>Today is India Republic Day!</a:t>
            </a:r>
            <a:endParaRPr sz="2320" b="1">
              <a:solidFill>
                <a:srgbClr val="FF9900"/>
              </a:solidFill>
            </a:endParaRPr>
          </a:p>
        </p:txBody>
      </p:sp>
      <p:sp>
        <p:nvSpPr>
          <p:cNvPr id="174" name="Google Shape;174;p28"/>
          <p:cNvSpPr txBox="1">
            <a:spLocks noGrp="1"/>
          </p:cNvSpPr>
          <p:nvPr>
            <p:ph type="body" idx="1"/>
          </p:nvPr>
        </p:nvSpPr>
        <p:spPr>
          <a:xfrm>
            <a:off x="64000" y="2074875"/>
            <a:ext cx="1803300" cy="279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38761D"/>
                </a:solidFill>
              </a:rPr>
              <a:t>What fraction of the whole are these slices of dhokla? </a:t>
            </a:r>
            <a:endParaRPr sz="1700" b="1">
              <a:solidFill>
                <a:srgbClr val="38761D"/>
              </a:solidFill>
            </a:endParaRPr>
          </a:p>
          <a:p>
            <a:pPr marL="0" lvl="0" indent="0" algn="ctr" rtl="0">
              <a:spcBef>
                <a:spcPts val="1200"/>
              </a:spcBef>
              <a:spcAft>
                <a:spcPts val="0"/>
              </a:spcAft>
              <a:buNone/>
            </a:pPr>
            <a:r>
              <a:rPr lang="en" sz="1700" b="1">
                <a:solidFill>
                  <a:srgbClr val="38761D"/>
                </a:solidFill>
              </a:rPr>
              <a:t>What are they together? </a:t>
            </a:r>
            <a:endParaRPr sz="1700" b="1">
              <a:solidFill>
                <a:srgbClr val="38761D"/>
              </a:solidFill>
            </a:endParaRPr>
          </a:p>
          <a:p>
            <a:pPr marL="0" lvl="0" indent="0" algn="ctr" rtl="0">
              <a:spcBef>
                <a:spcPts val="1200"/>
              </a:spcBef>
              <a:spcAft>
                <a:spcPts val="1200"/>
              </a:spcAft>
              <a:buNone/>
            </a:pPr>
            <a:r>
              <a:rPr lang="en" sz="1700" b="1">
                <a:solidFill>
                  <a:srgbClr val="38761D"/>
                </a:solidFill>
              </a:rPr>
              <a:t>How much dhokla is left?</a:t>
            </a:r>
            <a:endParaRPr sz="1700" b="1">
              <a:solidFill>
                <a:srgbClr val="38761D"/>
              </a:solidFill>
            </a:endParaRPr>
          </a:p>
        </p:txBody>
      </p:sp>
      <p:pic>
        <p:nvPicPr>
          <p:cNvPr id="175" name="Google Shape;175;p28"/>
          <p:cNvPicPr preferRelativeResize="0"/>
          <p:nvPr/>
        </p:nvPicPr>
        <p:blipFill>
          <a:blip r:embed="rId3">
            <a:alphaModFix/>
          </a:blip>
          <a:stretch>
            <a:fillRect/>
          </a:stretch>
        </p:blipFill>
        <p:spPr>
          <a:xfrm>
            <a:off x="1933675" y="329363"/>
            <a:ext cx="7143750" cy="4772025"/>
          </a:xfrm>
          <a:prstGeom prst="rect">
            <a:avLst/>
          </a:prstGeom>
          <a:noFill/>
          <a:ln>
            <a:noFill/>
          </a:ln>
        </p:spPr>
      </p:pic>
      <p:sp>
        <p:nvSpPr>
          <p:cNvPr id="176" name="Google Shape;176;p28"/>
          <p:cNvSpPr txBox="1"/>
          <p:nvPr/>
        </p:nvSpPr>
        <p:spPr>
          <a:xfrm>
            <a:off x="8422950" y="4762700"/>
            <a:ext cx="65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5.NF.A2</a:t>
            </a:r>
            <a:endParaRPr sz="100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9"/>
          <p:cNvSpPr txBox="1"/>
          <p:nvPr/>
        </p:nvSpPr>
        <p:spPr>
          <a:xfrm>
            <a:off x="6590775" y="152400"/>
            <a:ext cx="2345700" cy="4817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300" b="1">
                <a:solidFill>
                  <a:srgbClr val="073763"/>
                </a:solidFill>
                <a:latin typeface="Times New Roman"/>
                <a:ea typeface="Times New Roman"/>
                <a:cs typeface="Times New Roman"/>
                <a:sym typeface="Times New Roman"/>
              </a:rPr>
              <a:t>Happy Australia Day!</a:t>
            </a:r>
            <a:endParaRPr sz="2300" b="1">
              <a:solidFill>
                <a:srgbClr val="073763"/>
              </a:solidFill>
              <a:latin typeface="Times New Roman"/>
              <a:ea typeface="Times New Roman"/>
              <a:cs typeface="Times New Roman"/>
              <a:sym typeface="Times New Roman"/>
            </a:endParaRPr>
          </a:p>
          <a:p>
            <a:pPr marL="0" lvl="0" indent="0" algn="ctr" rtl="0">
              <a:spcBef>
                <a:spcPts val="0"/>
              </a:spcBef>
              <a:spcAft>
                <a:spcPts val="0"/>
              </a:spcAft>
              <a:buNone/>
            </a:pPr>
            <a:endParaRPr sz="1700" b="1">
              <a:solidFill>
                <a:srgbClr val="38761D"/>
              </a:solidFill>
              <a:latin typeface="Times New Roman"/>
              <a:ea typeface="Times New Roman"/>
              <a:cs typeface="Times New Roman"/>
              <a:sym typeface="Times New Roman"/>
            </a:endParaRPr>
          </a:p>
          <a:p>
            <a:pPr marL="0" lvl="0" indent="0" algn="ctr" rtl="0">
              <a:spcBef>
                <a:spcPts val="0"/>
              </a:spcBef>
              <a:spcAft>
                <a:spcPts val="0"/>
              </a:spcAft>
              <a:buNone/>
            </a:pPr>
            <a:r>
              <a:rPr lang="en" sz="1700" b="1">
                <a:solidFill>
                  <a:srgbClr val="38761D"/>
                </a:solidFill>
                <a:latin typeface="Times New Roman"/>
                <a:ea typeface="Times New Roman"/>
                <a:cs typeface="Times New Roman"/>
                <a:sym typeface="Times New Roman"/>
              </a:rPr>
              <a:t>Did you know that an average adult kangaroo weighs between 35 - 90 kg? </a:t>
            </a:r>
            <a:endParaRPr sz="1700" b="1">
              <a:solidFill>
                <a:srgbClr val="38761D"/>
              </a:solidFill>
              <a:latin typeface="Times New Roman"/>
              <a:ea typeface="Times New Roman"/>
              <a:cs typeface="Times New Roman"/>
              <a:sym typeface="Times New Roman"/>
            </a:endParaRPr>
          </a:p>
          <a:p>
            <a:pPr marL="0" lvl="0" indent="0" algn="ctr" rtl="0">
              <a:spcBef>
                <a:spcPts val="0"/>
              </a:spcBef>
              <a:spcAft>
                <a:spcPts val="0"/>
              </a:spcAft>
              <a:buNone/>
            </a:pPr>
            <a:endParaRPr sz="1700" b="1">
              <a:solidFill>
                <a:srgbClr val="38761D"/>
              </a:solidFill>
              <a:latin typeface="Times New Roman"/>
              <a:ea typeface="Times New Roman"/>
              <a:cs typeface="Times New Roman"/>
              <a:sym typeface="Times New Roman"/>
            </a:endParaRPr>
          </a:p>
          <a:p>
            <a:pPr marL="0" lvl="0" indent="0" algn="ctr" rtl="0">
              <a:spcBef>
                <a:spcPts val="0"/>
              </a:spcBef>
              <a:spcAft>
                <a:spcPts val="0"/>
              </a:spcAft>
              <a:buNone/>
            </a:pPr>
            <a:r>
              <a:rPr lang="en" sz="1700" b="1">
                <a:solidFill>
                  <a:srgbClr val="38761D"/>
                </a:solidFill>
                <a:latin typeface="Times New Roman"/>
                <a:ea typeface="Times New Roman"/>
                <a:cs typeface="Times New Roman"/>
                <a:sym typeface="Times New Roman"/>
              </a:rPr>
              <a:t>Males can weigh up to twice as much as females!</a:t>
            </a:r>
            <a:endParaRPr sz="1700" b="1">
              <a:solidFill>
                <a:srgbClr val="38761D"/>
              </a:solidFill>
              <a:latin typeface="Times New Roman"/>
              <a:ea typeface="Times New Roman"/>
              <a:cs typeface="Times New Roman"/>
              <a:sym typeface="Times New Roman"/>
            </a:endParaRPr>
          </a:p>
          <a:p>
            <a:pPr marL="0" lvl="0" indent="0" algn="ctr" rtl="0">
              <a:spcBef>
                <a:spcPts val="0"/>
              </a:spcBef>
              <a:spcAft>
                <a:spcPts val="0"/>
              </a:spcAft>
              <a:buNone/>
            </a:pPr>
            <a:endParaRPr sz="1700" b="1">
              <a:solidFill>
                <a:srgbClr val="38761D"/>
              </a:solidFill>
              <a:latin typeface="Times New Roman"/>
              <a:ea typeface="Times New Roman"/>
              <a:cs typeface="Times New Roman"/>
              <a:sym typeface="Times New Roman"/>
            </a:endParaRPr>
          </a:p>
          <a:p>
            <a:pPr marL="0" lvl="0" indent="0" algn="ctr" rtl="0">
              <a:spcBef>
                <a:spcPts val="0"/>
              </a:spcBef>
              <a:spcAft>
                <a:spcPts val="0"/>
              </a:spcAft>
              <a:buNone/>
            </a:pPr>
            <a:r>
              <a:rPr lang="en" sz="1700" b="1">
                <a:solidFill>
                  <a:srgbClr val="38761D"/>
                </a:solidFill>
                <a:latin typeface="Times New Roman"/>
                <a:ea typeface="Times New Roman"/>
                <a:cs typeface="Times New Roman"/>
                <a:sym typeface="Times New Roman"/>
              </a:rPr>
              <a:t>If these female kangaroos weigh between 35 and 50 kg, how much might the males weigh?</a:t>
            </a:r>
            <a:endParaRPr sz="1700" b="1">
              <a:solidFill>
                <a:srgbClr val="38761D"/>
              </a:solidFill>
              <a:latin typeface="Times New Roman"/>
              <a:ea typeface="Times New Roman"/>
              <a:cs typeface="Times New Roman"/>
              <a:sym typeface="Times New Roman"/>
            </a:endParaRPr>
          </a:p>
        </p:txBody>
      </p:sp>
      <p:pic>
        <p:nvPicPr>
          <p:cNvPr id="182" name="Google Shape;182;p29"/>
          <p:cNvPicPr preferRelativeResize="0"/>
          <p:nvPr/>
        </p:nvPicPr>
        <p:blipFill>
          <a:blip r:embed="rId3">
            <a:alphaModFix/>
          </a:blip>
          <a:stretch>
            <a:fillRect/>
          </a:stretch>
        </p:blipFill>
        <p:spPr>
          <a:xfrm>
            <a:off x="152400" y="199800"/>
            <a:ext cx="6265551" cy="4791300"/>
          </a:xfrm>
          <a:prstGeom prst="rect">
            <a:avLst/>
          </a:prstGeom>
          <a:noFill/>
          <a:ln>
            <a:noFill/>
          </a:ln>
        </p:spPr>
      </p:pic>
      <p:sp>
        <p:nvSpPr>
          <p:cNvPr id="183" name="Google Shape;183;p29"/>
          <p:cNvSpPr txBox="1"/>
          <p:nvPr/>
        </p:nvSpPr>
        <p:spPr>
          <a:xfrm>
            <a:off x="152399" y="4652400"/>
            <a:ext cx="835479"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rPr>
              <a:t>5.NBT.B5</a:t>
            </a:r>
            <a:endParaRPr sz="1000" dirty="0">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854</Words>
  <Application>Microsoft Macintosh PowerPoint</Application>
  <PresentationFormat>On-screen Show (16:9)</PresentationFormat>
  <Paragraphs>99</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Trebuchet MS</vt:lpstr>
      <vt:lpstr>Times New Roman</vt:lpstr>
      <vt:lpstr>Calibri</vt:lpstr>
      <vt:lpstr>Montserrat</vt:lpstr>
      <vt:lpstr>Open Sans</vt:lpstr>
      <vt:lpstr>Simple Light</vt:lpstr>
      <vt:lpstr>PowerPoint Presentation</vt:lpstr>
      <vt:lpstr>What is the same? What is different?</vt:lpstr>
      <vt:lpstr>Earth at Perihelion</vt:lpstr>
      <vt:lpstr>PowerPoint Presentation</vt:lpstr>
      <vt:lpstr>Happy Harlem Globetrotter’s Day!</vt:lpstr>
      <vt:lpstr>PowerPoint Presentation</vt:lpstr>
      <vt:lpstr>Artist Ricardo Gomez painted this mural on Bartlett Station Drive in Roxbury. Estimate the size of the letters in this mural. If each letter takes 1.5 gallons of paint, how much paint was used?</vt:lpstr>
      <vt:lpstr>The Giant Buddha in Leshan, China</vt:lpstr>
      <vt:lpstr>“Embrace” is the new monument in the Boston Common, a tribute to Dr. Martin Luther King and Coretta Scott King.</vt:lpstr>
      <vt:lpstr>We are all Immigrants!</vt:lpstr>
      <vt:lpstr>Fresh fruit at Brother’s Market!</vt:lpstr>
      <vt:lpstr>The Summit of Mt. Willard</vt:lpstr>
      <vt:lpstr>Happy Lunar New Year! 恭喜发财 </vt:lpstr>
      <vt:lpstr>Today is Unification Day in Romania</vt:lpstr>
      <vt:lpstr>PowerPoint Presentation</vt:lpstr>
      <vt:lpstr>Today is India Republic Day!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2023-01-03T21:33:07Z</dcterms:modified>
</cp:coreProperties>
</file>