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c429671f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c429671f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3,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out the video!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https://www.youtube.com/watch?v=Mv4ufje2TSk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a1fe54d429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a1fe54d429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c429671f59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c429671f59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DO THEY ALL HAVE IN COMMON?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17 tenths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mixed number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only fraction greater than 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a fraction (decimal)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c429671f5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c429671f5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c429671f59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c429671f59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Week of January 9, 2023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c429671f59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c429671f59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c429671f59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c429671f59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c429671f5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c429671f59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c429671f5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c429671f59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17, 2023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c429671f59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c429671f59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c429671f59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c429671f59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leftt: most lines of symmetry, only regular polygon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polygon with outline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 symmetry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hexagon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c429671f59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c429671f59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c429671f59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c429671f59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January 23,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Lunar New Year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c429671f59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c429671f59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c429671f59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c429671f59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c429671f59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c429671f59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c429671f5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c429671f5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Australia Day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v4ufje2TS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8003050" y="487050"/>
            <a:ext cx="1140900" cy="40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430" b="1">
                <a:solidFill>
                  <a:srgbClr val="85200C"/>
                </a:solidFill>
              </a:rPr>
              <a:t>January is Hot Tea Month!</a:t>
            </a:r>
            <a:endParaRPr sz="1430" b="1">
              <a:solidFill>
                <a:srgbClr val="85200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endParaRPr sz="1330">
              <a:solidFill>
                <a:srgbClr val="85200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330">
                <a:solidFill>
                  <a:srgbClr val="85200C"/>
                </a:solidFill>
              </a:rPr>
              <a:t>What is going on in this data visualization  </a:t>
            </a:r>
            <a:r>
              <a:rPr lang="en" sz="1330" u="sng">
                <a:solidFill>
                  <a:srgbClr val="8520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" sz="1330">
                <a:solidFill>
                  <a:srgbClr val="85200C"/>
                </a:solidFill>
              </a:rPr>
              <a:t>?</a:t>
            </a:r>
            <a:endParaRPr sz="1330">
              <a:solidFill>
                <a:srgbClr val="85200C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330">
                <a:solidFill>
                  <a:srgbClr val="85200C"/>
                </a:solidFill>
              </a:rPr>
              <a:t>Why does it matter?</a:t>
            </a:r>
            <a:endParaRPr sz="1330">
              <a:solidFill>
                <a:srgbClr val="85200C"/>
              </a:solidFill>
            </a:endParaRPr>
          </a:p>
        </p:txBody>
      </p:sp>
      <p:pic>
        <p:nvPicPr>
          <p:cNvPr id="55" name="Google Shape;55;p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9824"/>
            <a:ext cx="8003050" cy="486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497275" y="4804800"/>
            <a:ext cx="64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037600" y="143950"/>
            <a:ext cx="19947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9900"/>
                </a:solidFill>
              </a:rPr>
              <a:t>What do you notice? </a:t>
            </a:r>
            <a:endParaRPr sz="192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9900"/>
                </a:solidFill>
              </a:rPr>
              <a:t>What do you wonder?</a:t>
            </a:r>
            <a:endParaRPr sz="1920" b="1">
              <a:solidFill>
                <a:srgbClr val="FF9900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005675" y="1827525"/>
            <a:ext cx="1994700" cy="27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9900"/>
                </a:solidFill>
              </a:rPr>
              <a:t>How many oranges might be in this crate?</a:t>
            </a:r>
            <a:endParaRPr sz="1900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FF9900"/>
                </a:solidFill>
              </a:rPr>
              <a:t>How can we use math to figure it out?</a:t>
            </a:r>
            <a:endParaRPr sz="1900">
              <a:solidFill>
                <a:srgbClr val="FF990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8512150" y="4804800"/>
            <a:ext cx="63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4.OA.C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 rot="-5400000">
            <a:off x="-2114375" y="2352300"/>
            <a:ext cx="49710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Which one does not belong?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939" y="0"/>
            <a:ext cx="823522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11425" y="48535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4.NF.C6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-7600" y="475"/>
            <a:ext cx="9144000" cy="19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The World’s Largest Bird Sculpture Sits Atop a Rolling Hillside in Kollam, India in the Jetayu Nature Park.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This giant bird is 200 feet long, 150 feet wide, and 70 feet high!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How long is that? How many times longer, or higher is it than you?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300" b="1"/>
          </a:p>
        </p:txBody>
      </p:sp>
      <p:sp>
        <p:nvSpPr>
          <p:cNvPr id="80" name="Google Shape;80;p16"/>
          <p:cNvSpPr txBox="1"/>
          <p:nvPr/>
        </p:nvSpPr>
        <p:spPr>
          <a:xfrm>
            <a:off x="8417000" y="48399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4.NBT.B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0" y="48200"/>
            <a:ext cx="1533000" cy="9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>
                <a:solidFill>
                  <a:srgbClr val="0000FF"/>
                </a:solidFill>
              </a:rPr>
              <a:t>It’s Harlem Globetrotter’s Day!</a:t>
            </a:r>
            <a:endParaRPr sz="1720">
              <a:solidFill>
                <a:srgbClr val="0000FF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47925" y="1152475"/>
            <a:ext cx="140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  <a:highlight>
                  <a:srgbClr val="FFFFFF"/>
                </a:highlight>
              </a:rPr>
              <a:t>The Globetrotters played their first road game in Hinckley, Illinois, on January 7, 1927.</a:t>
            </a:r>
            <a:endParaRPr sz="16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CC0000"/>
                </a:solidFill>
                <a:highlight>
                  <a:srgbClr val="FFFFFF"/>
                </a:highlight>
              </a:rPr>
              <a:t>How long ago was that?</a:t>
            </a:r>
            <a:endParaRPr sz="1600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2805" y="0"/>
            <a:ext cx="761119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8294914" y="4804800"/>
            <a:ext cx="849086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4.NBT.B4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0" y="112025"/>
            <a:ext cx="9144000" cy="3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15">
                <a:solidFill>
                  <a:srgbClr val="274E13"/>
                </a:solidFill>
                <a:highlight>
                  <a:srgbClr val="FFFFFF"/>
                </a:highlight>
              </a:rPr>
              <a:t>Artist Ricardo Gomez painted this mural on Bartlett Station Drive in Roxbury. Estimate the size of the letters in this mural.</a:t>
            </a:r>
            <a:endParaRPr sz="2620">
              <a:solidFill>
                <a:srgbClr val="274E13"/>
              </a:solidFill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663" y="545774"/>
            <a:ext cx="8146673" cy="45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498675" y="47697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7356775" y="415250"/>
            <a:ext cx="1739400" cy="44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C343D"/>
                </a:solidFill>
              </a:rPr>
              <a:t>The Basilica Cistern in Istanbul!</a:t>
            </a:r>
            <a:endParaRPr sz="1700" b="1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With 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more than </a:t>
            </a:r>
            <a:r>
              <a:rPr lang="en" sz="1700" b="1">
                <a:solidFill>
                  <a:srgbClr val="0C343D"/>
                </a:solidFill>
                <a:highlight>
                  <a:srgbClr val="FFFFFF"/>
                </a:highlight>
              </a:rPr>
              <a:t>300 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marble columns, each </a:t>
            </a:r>
            <a:r>
              <a:rPr lang="en" sz="1700" b="1">
                <a:solidFill>
                  <a:srgbClr val="0C343D"/>
                </a:solidFill>
                <a:highlight>
                  <a:srgbClr val="FFFFFF"/>
                </a:highlight>
              </a:rPr>
              <a:t>9 meters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 high and arranged in </a:t>
            </a:r>
            <a:r>
              <a:rPr lang="en" sz="1700" b="1">
                <a:solidFill>
                  <a:srgbClr val="0C343D"/>
                </a:solidFill>
                <a:highlight>
                  <a:srgbClr val="FFFFFF"/>
                </a:highlight>
              </a:rPr>
              <a:t>12 rows of 28 </a:t>
            </a: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columns, it is one of Turkey’s most beautiful landmarks.</a:t>
            </a:r>
            <a:endParaRPr sz="1700">
              <a:solidFill>
                <a:srgbClr val="0C343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C343D"/>
                </a:solidFill>
                <a:highlight>
                  <a:srgbClr val="FFFFFF"/>
                </a:highlight>
              </a:rPr>
              <a:t>Where is the math here?</a:t>
            </a:r>
            <a:endParaRPr sz="1700">
              <a:solidFill>
                <a:srgbClr val="0C343D"/>
              </a:solidFill>
              <a:highlight>
                <a:srgbClr val="FFFFFF"/>
              </a:highlight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25" y="327362"/>
            <a:ext cx="7221025" cy="448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0" y="48161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311700" y="146550"/>
            <a:ext cx="85206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Would you rather have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7 small boxes of markers OR 1 big box?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30" y="1408538"/>
            <a:ext cx="3488950" cy="31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6688" y="1152475"/>
            <a:ext cx="4295775" cy="384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4.OA.A2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143675" y="64175"/>
            <a:ext cx="7059300" cy="8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7F6000"/>
                </a:solidFill>
              </a:rPr>
              <a:t>“Embrace” is the new monument in the Boston Common, a tribute to Dr. Martin Luther King and Coretta Scott King.</a:t>
            </a:r>
            <a:endParaRPr sz="1920" b="1">
              <a:solidFill>
                <a:srgbClr val="7F6000"/>
              </a:solidFill>
            </a:endParaRPr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7564100" y="1081625"/>
            <a:ext cx="1571400" cy="39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Embrace stands 20 feet tall and 40 feet wide.</a:t>
            </a:r>
            <a:endParaRPr sz="17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How many times taller is it than you?</a:t>
            </a:r>
            <a:endParaRPr sz="17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What FRACTION are YOU of this monument?</a:t>
            </a:r>
            <a:endParaRPr sz="1700">
              <a:solidFill>
                <a:srgbClr val="7F6000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 rotWithShape="1">
          <a:blip r:embed="rId3">
            <a:alphaModFix/>
          </a:blip>
          <a:srcRect l="-560" t="-1600" r="559" b="1600"/>
          <a:stretch/>
        </p:blipFill>
        <p:spPr>
          <a:xfrm>
            <a:off x="143675" y="846100"/>
            <a:ext cx="7420425" cy="417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200725" y="467952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7428575" y="80125"/>
            <a:ext cx="1627800" cy="9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6AA84F"/>
                </a:solidFill>
              </a:rPr>
              <a:t>Cross Country Skiing in Weston!</a:t>
            </a:r>
            <a:endParaRPr sz="1920" b="1">
              <a:solidFill>
                <a:srgbClr val="6AA84F"/>
              </a:solidFill>
            </a:endParaRPr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7428575" y="1652000"/>
            <a:ext cx="1627800" cy="31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The ski track in Weston is 2.5 km.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How long is that?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How many meters?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Centimeters?</a:t>
            </a:r>
            <a:endParaRPr sz="1729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729">
                <a:solidFill>
                  <a:srgbClr val="6AA84F"/>
                </a:solidFill>
              </a:rPr>
              <a:t>What do you notice?</a:t>
            </a:r>
            <a:endParaRPr sz="1729">
              <a:solidFill>
                <a:srgbClr val="6AA84F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3540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0" y="48832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311700" y="1284950"/>
            <a:ext cx="1850700" cy="22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Which one does not belong?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0556" y="0"/>
            <a:ext cx="669343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47925" y="48200"/>
            <a:ext cx="1292700" cy="9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>
                <a:solidFill>
                  <a:srgbClr val="990000"/>
                </a:solidFill>
              </a:rPr>
              <a:t>Homemade Jam!</a:t>
            </a:r>
            <a:endParaRPr sz="162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>
                <a:solidFill>
                  <a:srgbClr val="990000"/>
                </a:solidFill>
              </a:rPr>
              <a:t> Yum!</a:t>
            </a:r>
            <a:endParaRPr sz="1620" b="1">
              <a:solidFill>
                <a:srgbClr val="990000"/>
              </a:solidFill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656" y="0"/>
            <a:ext cx="779134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52475"/>
            <a:ext cx="1292625" cy="30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0" y="484607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311700" y="245550"/>
            <a:ext cx="3111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786"/>
              <a:buFont typeface="Arial"/>
              <a:buNone/>
            </a:pPr>
            <a:r>
              <a:rPr lang="en" sz="2620" b="1">
                <a:solidFill>
                  <a:srgbClr val="990000"/>
                </a:solidFill>
              </a:rPr>
              <a:t>Happy Lunar New Year!</a:t>
            </a:r>
            <a:endParaRPr sz="262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5" b="1">
                <a:solidFill>
                  <a:srgbClr val="99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恭喜发财</a:t>
            </a:r>
            <a:endParaRPr sz="2405" b="1">
              <a:solidFill>
                <a:srgbClr val="99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1164"/>
              <a:buFont typeface="Arial"/>
              <a:buNone/>
            </a:pPr>
            <a:r>
              <a:rPr lang="en" sz="2405" b="1">
                <a:solidFill>
                  <a:srgbClr val="99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It’s the Year of the Rabbit!</a:t>
            </a:r>
            <a:endParaRPr sz="2405" b="1">
              <a:solidFill>
                <a:srgbClr val="99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216000" y="2242450"/>
            <a:ext cx="3207000" cy="24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The Chinese Zodiac is a 12 year cycle.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When is the next Year of the Rabbit?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The next, and the next? What patterns do we see in the years?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2500" y="152400"/>
            <a:ext cx="5409101" cy="4770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0" y="48461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87825" y="479075"/>
            <a:ext cx="1197000" cy="40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</a:rPr>
              <a:t>The Great Wall of  China is 21,196 kilometers!</a:t>
            </a:r>
            <a:endParaRPr sz="14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How long is that?</a:t>
            </a:r>
            <a:endParaRPr sz="1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How many meters?</a:t>
            </a:r>
            <a:endParaRPr sz="14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 b="1">
                <a:solidFill>
                  <a:srgbClr val="38761D"/>
                </a:solidFill>
              </a:rPr>
              <a:t>How long would it take you to walk that far?</a:t>
            </a:r>
            <a:endParaRPr sz="1400" b="1">
              <a:solidFill>
                <a:srgbClr val="38761D"/>
              </a:solidFill>
            </a:endParaRPr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4325" y="383300"/>
            <a:ext cx="7620000" cy="448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0" y="483455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3814050" y="1152475"/>
            <a:ext cx="5018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15 x 21  &gt;  16 x 20</a:t>
            </a:r>
            <a:endParaRPr sz="2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300 ÷ 60  =  30 ÷ 6</a:t>
            </a:r>
            <a:endParaRPr sz="2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4 x 15  =  15 x 2 x 2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25" y="119694"/>
            <a:ext cx="3477425" cy="2399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0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55925" y="167875"/>
            <a:ext cx="1300800" cy="8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FF9900"/>
                </a:solidFill>
              </a:rPr>
              <a:t>Celebrate India Republic Day!</a:t>
            </a:r>
            <a:endParaRPr sz="1920" b="1">
              <a:solidFill>
                <a:srgbClr val="FF9900"/>
              </a:solidFill>
            </a:endParaRPr>
          </a:p>
        </p:txBody>
      </p:sp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55925" y="1691875"/>
            <a:ext cx="1300800" cy="31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What fraction of this melon tart has been eaten?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What fraction remains?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85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8"/>
          <p:cNvSpPr txBox="1"/>
          <p:nvPr/>
        </p:nvSpPr>
        <p:spPr>
          <a:xfrm>
            <a:off x="0" y="48535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 txBox="1"/>
          <p:nvPr/>
        </p:nvSpPr>
        <p:spPr>
          <a:xfrm>
            <a:off x="0" y="3886200"/>
            <a:ext cx="9144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Happy Australia Day!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Did you know that an average adult kangaroo weighs between 35 - 90 kg? 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Males can weigh up to twice as much as females!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these female kangaroos weigh between 35 and 50 kg, how much might the males weigh?</a:t>
            </a:r>
            <a:endParaRPr sz="17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 txBox="1"/>
          <p:nvPr/>
        </p:nvSpPr>
        <p:spPr>
          <a:xfrm>
            <a:off x="8424600" y="35475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4.MD.A2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</Words>
  <Application>Microsoft Macintosh PowerPoint</Application>
  <PresentationFormat>On-screen Show (16:9)</PresentationFormat>
  <Paragraphs>92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Simple Light</vt:lpstr>
      <vt:lpstr>PowerPoint Presentation</vt:lpstr>
      <vt:lpstr>What do you notice?  What do you wonder?</vt:lpstr>
      <vt:lpstr>PowerPoint Presentation</vt:lpstr>
      <vt:lpstr>PowerPoint Presentation</vt:lpstr>
      <vt:lpstr>It’s Harlem Globetrotter’s Day!</vt:lpstr>
      <vt:lpstr>Artist Ricardo Gomez painted this mural on Bartlett Station Drive in Roxbury. Estimate the size of the letters in this mural.</vt:lpstr>
      <vt:lpstr>PowerPoint Presentation</vt:lpstr>
      <vt:lpstr>Would you rather have 7 small boxes of markers OR 1 big box?</vt:lpstr>
      <vt:lpstr>“Embrace” is the new monument in the Boston Common, a tribute to Dr. Martin Luther King and Coretta Scott King.</vt:lpstr>
      <vt:lpstr>Cross Country Skiing in Weston!</vt:lpstr>
      <vt:lpstr>Which one does not belong?</vt:lpstr>
      <vt:lpstr>Homemade Jam!  Yum!</vt:lpstr>
      <vt:lpstr>Happy Lunar New Year! 恭喜发财 It’s the Year of the Rabbit! </vt:lpstr>
      <vt:lpstr>PowerPoint Presentation</vt:lpstr>
      <vt:lpstr>PowerPoint Presentation</vt:lpstr>
      <vt:lpstr>Celebrate India Republic Day!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2023-01-03T21:20:21Z</dcterms:modified>
</cp:coreProperties>
</file>