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56" d="100"/>
          <a:sy n="156" d="100"/>
        </p:scale>
        <p:origin x="3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c3122e443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c3122e443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January 3, 2023</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National Braille Literacy Month</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c3122e4436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c3122e4436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c3122e443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c3122e443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c3122e4436_1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c3122e4436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c3122e4436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c3122e4436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9, 2023</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c3122e4436_1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c3122e4436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c3122e4436_1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c3122e4436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c3122e4436_1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c3122e4436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c31df11ee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c31df11e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17, 2023</a:t>
            </a:r>
            <a:endParaRPr/>
          </a:p>
          <a:p>
            <a:pPr marL="0" lvl="0" indent="0" algn="l" rtl="0">
              <a:spcBef>
                <a:spcPts val="0"/>
              </a:spcBef>
              <a:spcAft>
                <a:spcPts val="0"/>
              </a:spcAft>
              <a:buNone/>
            </a:pPr>
            <a:r>
              <a:rPr lang="en"/>
              <a:t>Martin Luther King Day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c31df11eeb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c31df11ee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c31df11eeb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c31df11ee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not a circle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one-third removed</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two-thirds + one-third</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BR: two-thirds removed, one-third shaded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c31df11eeb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1c31df11eeb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c33142798a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c33142798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23, 2023</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c33142798a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c33142798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1c33142798a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1c33142798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c33142798a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c33142798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26, 2023</a:t>
            </a:r>
            <a:endParaRPr/>
          </a:p>
          <a:p>
            <a:pPr marL="0" lvl="0" indent="0" algn="l" rtl="0">
              <a:spcBef>
                <a:spcPts val="0"/>
              </a:spcBef>
              <a:spcAft>
                <a:spcPts val="0"/>
              </a:spcAft>
              <a:buNone/>
            </a:pPr>
            <a:r>
              <a:rPr lang="en"/>
              <a:t>India Republic Day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c33142798a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c33142798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193425" y="1567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320" b="1">
                <a:solidFill>
                  <a:srgbClr val="741B47"/>
                </a:solidFill>
              </a:rPr>
              <a:t>January is National Braille Literacy Month</a:t>
            </a:r>
            <a:endParaRPr sz="2320" b="1">
              <a:solidFill>
                <a:srgbClr val="741B47"/>
              </a:solidFill>
            </a:endParaRPr>
          </a:p>
        </p:txBody>
      </p:sp>
      <p:sp>
        <p:nvSpPr>
          <p:cNvPr id="55" name="Google Shape;55;p13"/>
          <p:cNvSpPr txBox="1">
            <a:spLocks noGrp="1"/>
          </p:cNvSpPr>
          <p:nvPr>
            <p:ph type="body" idx="1"/>
          </p:nvPr>
        </p:nvSpPr>
        <p:spPr>
          <a:xfrm>
            <a:off x="6542050" y="946450"/>
            <a:ext cx="2290200" cy="226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741B47"/>
                </a:solidFill>
              </a:rPr>
              <a:t>What do we notice about the numbers 1-5?</a:t>
            </a:r>
            <a:endParaRPr sz="1900" b="1">
              <a:solidFill>
                <a:srgbClr val="741B47"/>
              </a:solidFill>
            </a:endParaRPr>
          </a:p>
          <a:p>
            <a:pPr marL="0" lvl="0" indent="0" algn="ctr" rtl="0">
              <a:spcBef>
                <a:spcPts val="1200"/>
              </a:spcBef>
              <a:spcAft>
                <a:spcPts val="1200"/>
              </a:spcAft>
              <a:buNone/>
            </a:pPr>
            <a:r>
              <a:rPr lang="en" sz="1900" b="1">
                <a:solidFill>
                  <a:srgbClr val="741B47"/>
                </a:solidFill>
              </a:rPr>
              <a:t>What do we think the numbers 6-10 will look like?</a:t>
            </a:r>
            <a:endParaRPr sz="1900" b="1">
              <a:solidFill>
                <a:srgbClr val="741B47"/>
              </a:solidFill>
            </a:endParaRPr>
          </a:p>
        </p:txBody>
      </p:sp>
      <p:pic>
        <p:nvPicPr>
          <p:cNvPr id="56" name="Google Shape;56;p13"/>
          <p:cNvPicPr preferRelativeResize="0"/>
          <p:nvPr/>
        </p:nvPicPr>
        <p:blipFill>
          <a:blip r:embed="rId3">
            <a:alphaModFix/>
          </a:blip>
          <a:stretch>
            <a:fillRect/>
          </a:stretch>
        </p:blipFill>
        <p:spPr>
          <a:xfrm>
            <a:off x="193425" y="804950"/>
            <a:ext cx="6031626" cy="2063450"/>
          </a:xfrm>
          <a:prstGeom prst="rect">
            <a:avLst/>
          </a:prstGeom>
          <a:noFill/>
          <a:ln>
            <a:noFill/>
          </a:ln>
        </p:spPr>
      </p:pic>
      <p:sp>
        <p:nvSpPr>
          <p:cNvPr id="57" name="Google Shape;57;p13"/>
          <p:cNvSpPr txBox="1"/>
          <p:nvPr/>
        </p:nvSpPr>
        <p:spPr>
          <a:xfrm>
            <a:off x="6542050" y="3545375"/>
            <a:ext cx="2290200" cy="477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200"/>
              </a:spcAft>
              <a:buNone/>
            </a:pPr>
            <a:r>
              <a:rPr lang="en" sz="1900" b="1">
                <a:solidFill>
                  <a:srgbClr val="741B47"/>
                </a:solidFill>
              </a:rPr>
              <a:t>Are we surprised?</a:t>
            </a:r>
            <a:endParaRPr sz="1900" b="1">
              <a:solidFill>
                <a:srgbClr val="741B47"/>
              </a:solidFill>
            </a:endParaRPr>
          </a:p>
        </p:txBody>
      </p:sp>
      <p:pic>
        <p:nvPicPr>
          <p:cNvPr id="58" name="Google Shape;58;p13"/>
          <p:cNvPicPr preferRelativeResize="0"/>
          <p:nvPr/>
        </p:nvPicPr>
        <p:blipFill>
          <a:blip r:embed="rId4">
            <a:alphaModFix/>
          </a:blip>
          <a:stretch>
            <a:fillRect/>
          </a:stretch>
        </p:blipFill>
        <p:spPr>
          <a:xfrm>
            <a:off x="152400" y="3020800"/>
            <a:ext cx="6004723" cy="1970300"/>
          </a:xfrm>
          <a:prstGeom prst="rect">
            <a:avLst/>
          </a:prstGeom>
          <a:noFill/>
          <a:ln>
            <a:noFill/>
          </a:ln>
        </p:spPr>
      </p:pic>
      <p:sp>
        <p:nvSpPr>
          <p:cNvPr id="59" name="Google Shape;59;p13"/>
          <p:cNvSpPr txBox="1"/>
          <p:nvPr/>
        </p:nvSpPr>
        <p:spPr>
          <a:xfrm>
            <a:off x="8411400" y="4804800"/>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2.SMP.3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445025"/>
            <a:ext cx="4571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CC0000"/>
                </a:solidFill>
              </a:rPr>
              <a:t>January is International Hot Tea Month!</a:t>
            </a:r>
            <a:endParaRPr sz="2920" b="1">
              <a:solidFill>
                <a:srgbClr val="CC0000"/>
              </a:solidFill>
            </a:endParaRPr>
          </a:p>
        </p:txBody>
      </p:sp>
      <p:sp>
        <p:nvSpPr>
          <p:cNvPr id="65" name="Google Shape;65;p14"/>
          <p:cNvSpPr txBox="1">
            <a:spLocks noGrp="1"/>
          </p:cNvSpPr>
          <p:nvPr>
            <p:ph type="body" idx="1"/>
          </p:nvPr>
        </p:nvSpPr>
        <p:spPr>
          <a:xfrm>
            <a:off x="311700" y="1755725"/>
            <a:ext cx="4571700" cy="2813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a:solidFill>
                  <a:srgbClr val="CC0000"/>
                </a:solidFill>
              </a:rPr>
              <a:t>The largest teapot in the world is in Meitan, China!</a:t>
            </a:r>
            <a:endParaRPr sz="2300">
              <a:solidFill>
                <a:srgbClr val="CC0000"/>
              </a:solidFill>
            </a:endParaRPr>
          </a:p>
          <a:p>
            <a:pPr marL="0" lvl="0" indent="0" algn="ctr" rtl="0">
              <a:spcBef>
                <a:spcPts val="1200"/>
              </a:spcBef>
              <a:spcAft>
                <a:spcPts val="0"/>
              </a:spcAft>
              <a:buNone/>
            </a:pPr>
            <a:r>
              <a:rPr lang="en" sz="2300">
                <a:solidFill>
                  <a:srgbClr val="CC0000"/>
                </a:solidFill>
              </a:rPr>
              <a:t>Estimate the height of the teapot!</a:t>
            </a:r>
            <a:endParaRPr sz="2300">
              <a:solidFill>
                <a:srgbClr val="CC0000"/>
              </a:solidFill>
            </a:endParaRPr>
          </a:p>
          <a:p>
            <a:pPr marL="0" lvl="0" indent="0" algn="ctr" rtl="0">
              <a:spcBef>
                <a:spcPts val="1200"/>
              </a:spcBef>
              <a:spcAft>
                <a:spcPts val="1200"/>
              </a:spcAft>
              <a:buNone/>
            </a:pPr>
            <a:r>
              <a:rPr lang="en" sz="2900" b="1">
                <a:solidFill>
                  <a:srgbClr val="CC0000"/>
                </a:solidFill>
              </a:rPr>
              <a:t>74 meters!!!</a:t>
            </a:r>
            <a:endParaRPr sz="2900" b="1">
              <a:solidFill>
                <a:srgbClr val="CC0000"/>
              </a:solidFill>
            </a:endParaRPr>
          </a:p>
        </p:txBody>
      </p:sp>
      <p:pic>
        <p:nvPicPr>
          <p:cNvPr id="66" name="Google Shape;66;p14"/>
          <p:cNvPicPr preferRelativeResize="0"/>
          <p:nvPr/>
        </p:nvPicPr>
        <p:blipFill>
          <a:blip r:embed="rId3">
            <a:alphaModFix/>
          </a:blip>
          <a:stretch>
            <a:fillRect/>
          </a:stretch>
        </p:blipFill>
        <p:spPr>
          <a:xfrm>
            <a:off x="5210375" y="0"/>
            <a:ext cx="3933625" cy="5143500"/>
          </a:xfrm>
          <a:prstGeom prst="rect">
            <a:avLst/>
          </a:prstGeom>
          <a:noFill/>
          <a:ln>
            <a:noFill/>
          </a:ln>
        </p:spPr>
      </p:pic>
      <p:sp>
        <p:nvSpPr>
          <p:cNvPr id="67" name="Google Shape;67;p14"/>
          <p:cNvSpPr txBox="1"/>
          <p:nvPr/>
        </p:nvSpPr>
        <p:spPr>
          <a:xfrm>
            <a:off x="0" y="4804800"/>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2.MD.B5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xEl>
                                              <p:pRg st="0" end="0"/>
                                            </p:txEl>
                                          </p:spTgt>
                                        </p:tgtEl>
                                        <p:attrNameLst>
                                          <p:attrName>style.visibility</p:attrName>
                                        </p:attrNameLst>
                                      </p:cBhvr>
                                      <p:to>
                                        <p:strVal val="visible"/>
                                      </p:to>
                                    </p:set>
                                    <p:animEffect transition="in" filter="fade">
                                      <p:cBhvr>
                                        <p:cTn id="7" dur="1000"/>
                                        <p:tgtEl>
                                          <p:spTgt spid="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xEl>
                                              <p:pRg st="1" end="1"/>
                                            </p:txEl>
                                          </p:spTgt>
                                        </p:tgtEl>
                                        <p:attrNameLst>
                                          <p:attrName>style.visibility</p:attrName>
                                        </p:attrNameLst>
                                      </p:cBhvr>
                                      <p:to>
                                        <p:strVal val="visible"/>
                                      </p:to>
                                    </p:set>
                                    <p:animEffect transition="in" filter="fade">
                                      <p:cBhvr>
                                        <p:cTn id="12" dur="1000"/>
                                        <p:tgtEl>
                                          <p:spTgt spid="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5">
                                            <p:txEl>
                                              <p:pRg st="2" end="2"/>
                                            </p:txEl>
                                          </p:spTgt>
                                        </p:tgtEl>
                                        <p:attrNameLst>
                                          <p:attrName>style.visibility</p:attrName>
                                        </p:attrNameLst>
                                      </p:cBhvr>
                                      <p:to>
                                        <p:strVal val="visible"/>
                                      </p:to>
                                    </p:set>
                                    <p:animEffect transition="in" filter="fade">
                                      <p:cBhvr>
                                        <p:cTn id="17" dur="1000"/>
                                        <p:tgtEl>
                                          <p:spTgt spid="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990"/>
              <a:buFont typeface="Arial"/>
              <a:buNone/>
            </a:pPr>
            <a:r>
              <a:rPr lang="en" sz="2920"/>
              <a:t>What is the same?</a:t>
            </a:r>
            <a:endParaRPr sz="2920"/>
          </a:p>
        </p:txBody>
      </p:sp>
      <p:pic>
        <p:nvPicPr>
          <p:cNvPr id="73" name="Google Shape;73;p15"/>
          <p:cNvPicPr preferRelativeResize="0"/>
          <p:nvPr/>
        </p:nvPicPr>
        <p:blipFill>
          <a:blip r:embed="rId3">
            <a:alphaModFix/>
          </a:blip>
          <a:stretch>
            <a:fillRect/>
          </a:stretch>
        </p:blipFill>
        <p:spPr>
          <a:xfrm>
            <a:off x="311700" y="1401075"/>
            <a:ext cx="4044226" cy="2085125"/>
          </a:xfrm>
          <a:prstGeom prst="rect">
            <a:avLst/>
          </a:prstGeom>
          <a:noFill/>
          <a:ln>
            <a:noFill/>
          </a:ln>
        </p:spPr>
      </p:pic>
      <p:pic>
        <p:nvPicPr>
          <p:cNvPr id="74" name="Google Shape;74;p15"/>
          <p:cNvPicPr preferRelativeResize="0"/>
          <p:nvPr/>
        </p:nvPicPr>
        <p:blipFill>
          <a:blip r:embed="rId4">
            <a:alphaModFix/>
          </a:blip>
          <a:stretch>
            <a:fillRect/>
          </a:stretch>
        </p:blipFill>
        <p:spPr>
          <a:xfrm>
            <a:off x="5393550" y="1152478"/>
            <a:ext cx="2274026" cy="970575"/>
          </a:xfrm>
          <a:prstGeom prst="rect">
            <a:avLst/>
          </a:prstGeom>
          <a:noFill/>
          <a:ln>
            <a:noFill/>
          </a:ln>
        </p:spPr>
      </p:pic>
      <p:pic>
        <p:nvPicPr>
          <p:cNvPr id="75" name="Google Shape;75;p15"/>
          <p:cNvPicPr preferRelativeResize="0"/>
          <p:nvPr/>
        </p:nvPicPr>
        <p:blipFill>
          <a:blip r:embed="rId4">
            <a:alphaModFix/>
          </a:blip>
          <a:stretch>
            <a:fillRect/>
          </a:stretch>
        </p:blipFill>
        <p:spPr>
          <a:xfrm>
            <a:off x="5783725" y="1457278"/>
            <a:ext cx="2274026" cy="970575"/>
          </a:xfrm>
          <a:prstGeom prst="rect">
            <a:avLst/>
          </a:prstGeom>
          <a:noFill/>
          <a:ln>
            <a:noFill/>
          </a:ln>
        </p:spPr>
      </p:pic>
      <p:pic>
        <p:nvPicPr>
          <p:cNvPr id="76" name="Google Shape;76;p15"/>
          <p:cNvPicPr preferRelativeResize="0"/>
          <p:nvPr/>
        </p:nvPicPr>
        <p:blipFill>
          <a:blip r:embed="rId4">
            <a:alphaModFix/>
          </a:blip>
          <a:stretch>
            <a:fillRect/>
          </a:stretch>
        </p:blipFill>
        <p:spPr>
          <a:xfrm>
            <a:off x="6260425" y="1709753"/>
            <a:ext cx="2274026" cy="970575"/>
          </a:xfrm>
          <a:prstGeom prst="rect">
            <a:avLst/>
          </a:prstGeom>
          <a:noFill/>
          <a:ln>
            <a:noFill/>
          </a:ln>
        </p:spPr>
      </p:pic>
      <p:pic>
        <p:nvPicPr>
          <p:cNvPr id="77" name="Google Shape;77;p15"/>
          <p:cNvPicPr preferRelativeResize="0"/>
          <p:nvPr/>
        </p:nvPicPr>
        <p:blipFill>
          <a:blip r:embed="rId4">
            <a:alphaModFix/>
          </a:blip>
          <a:stretch>
            <a:fillRect/>
          </a:stretch>
        </p:blipFill>
        <p:spPr>
          <a:xfrm>
            <a:off x="6650550" y="2086453"/>
            <a:ext cx="2274026" cy="970575"/>
          </a:xfrm>
          <a:prstGeom prst="rect">
            <a:avLst/>
          </a:prstGeom>
          <a:noFill/>
          <a:ln>
            <a:noFill/>
          </a:ln>
        </p:spPr>
      </p:pic>
      <p:pic>
        <p:nvPicPr>
          <p:cNvPr id="78" name="Google Shape;78;p15"/>
          <p:cNvPicPr preferRelativeResize="0"/>
          <p:nvPr/>
        </p:nvPicPr>
        <p:blipFill>
          <a:blip r:embed="rId5">
            <a:alphaModFix/>
          </a:blip>
          <a:stretch>
            <a:fillRect/>
          </a:stretch>
        </p:blipFill>
        <p:spPr>
          <a:xfrm>
            <a:off x="6150125" y="3372350"/>
            <a:ext cx="1334600" cy="667300"/>
          </a:xfrm>
          <a:prstGeom prst="rect">
            <a:avLst/>
          </a:prstGeom>
          <a:noFill/>
          <a:ln>
            <a:noFill/>
          </a:ln>
        </p:spPr>
      </p:pic>
      <p:pic>
        <p:nvPicPr>
          <p:cNvPr id="79" name="Google Shape;79;p15"/>
          <p:cNvPicPr preferRelativeResize="0"/>
          <p:nvPr/>
        </p:nvPicPr>
        <p:blipFill>
          <a:blip r:embed="rId6">
            <a:alphaModFix/>
          </a:blip>
          <a:stretch>
            <a:fillRect/>
          </a:stretch>
        </p:blipFill>
        <p:spPr>
          <a:xfrm>
            <a:off x="7831350" y="3372350"/>
            <a:ext cx="1000950" cy="667300"/>
          </a:xfrm>
          <a:prstGeom prst="rect">
            <a:avLst/>
          </a:prstGeom>
          <a:noFill/>
          <a:ln>
            <a:noFill/>
          </a:ln>
        </p:spPr>
      </p:pic>
      <p:sp>
        <p:nvSpPr>
          <p:cNvPr id="80" name="Google Shape;80;p15"/>
          <p:cNvSpPr txBox="1"/>
          <p:nvPr/>
        </p:nvSpPr>
        <p:spPr>
          <a:xfrm>
            <a:off x="311700" y="4039650"/>
            <a:ext cx="4995300" cy="634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920">
                <a:solidFill>
                  <a:schemeClr val="dk1"/>
                </a:solidFill>
              </a:rPr>
              <a:t>What is different?</a:t>
            </a:r>
            <a:endParaRPr/>
          </a:p>
        </p:txBody>
      </p:sp>
      <p:sp>
        <p:nvSpPr>
          <p:cNvPr id="81" name="Google Shape;81;p15"/>
          <p:cNvSpPr txBox="1"/>
          <p:nvPr/>
        </p:nvSpPr>
        <p:spPr>
          <a:xfrm>
            <a:off x="8411400" y="4804800"/>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2.MD.C8</a:t>
            </a:r>
            <a:endParaRPr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6214975" y="249000"/>
            <a:ext cx="2617200" cy="462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a:solidFill>
                  <a:srgbClr val="A64D79"/>
                </a:solidFill>
              </a:rPr>
              <a:t>What do we notice at the Bakery in Brother’s Market?</a:t>
            </a:r>
            <a:endParaRPr sz="2320">
              <a:solidFill>
                <a:srgbClr val="A64D79"/>
              </a:solidFill>
            </a:endParaRPr>
          </a:p>
          <a:p>
            <a:pPr marL="0" lvl="0" indent="0" algn="ctr" rtl="0">
              <a:spcBef>
                <a:spcPts val="0"/>
              </a:spcBef>
              <a:spcAft>
                <a:spcPts val="0"/>
              </a:spcAft>
              <a:buSzPts val="990"/>
              <a:buNone/>
            </a:pPr>
            <a:endParaRPr sz="1100">
              <a:solidFill>
                <a:srgbClr val="A64D79"/>
              </a:solidFill>
            </a:endParaRPr>
          </a:p>
          <a:p>
            <a:pPr marL="0" lvl="0" indent="0" algn="ctr" rtl="0">
              <a:spcBef>
                <a:spcPts val="0"/>
              </a:spcBef>
              <a:spcAft>
                <a:spcPts val="0"/>
              </a:spcAft>
              <a:buSzPts val="990"/>
              <a:buNone/>
            </a:pPr>
            <a:r>
              <a:rPr lang="en" sz="2320">
                <a:solidFill>
                  <a:srgbClr val="A64D79"/>
                </a:solidFill>
              </a:rPr>
              <a:t>What do we wonder?</a:t>
            </a:r>
            <a:endParaRPr sz="2320">
              <a:solidFill>
                <a:srgbClr val="A64D79"/>
              </a:solidFill>
            </a:endParaRPr>
          </a:p>
          <a:p>
            <a:pPr marL="0" lvl="0" indent="0" algn="ctr" rtl="0">
              <a:spcBef>
                <a:spcPts val="0"/>
              </a:spcBef>
              <a:spcAft>
                <a:spcPts val="0"/>
              </a:spcAft>
              <a:buSzPts val="990"/>
              <a:buNone/>
            </a:pPr>
            <a:endParaRPr sz="1100">
              <a:solidFill>
                <a:srgbClr val="A64D79"/>
              </a:solidFill>
            </a:endParaRPr>
          </a:p>
          <a:p>
            <a:pPr marL="0" lvl="0" indent="0" algn="ctr" rtl="0">
              <a:spcBef>
                <a:spcPts val="0"/>
              </a:spcBef>
              <a:spcAft>
                <a:spcPts val="0"/>
              </a:spcAft>
              <a:buSzPts val="990"/>
              <a:buNone/>
            </a:pPr>
            <a:r>
              <a:rPr lang="en" sz="2320">
                <a:solidFill>
                  <a:srgbClr val="A64D79"/>
                </a:solidFill>
              </a:rPr>
              <a:t>Where do we see “groups of?”</a:t>
            </a:r>
            <a:endParaRPr sz="2320">
              <a:solidFill>
                <a:srgbClr val="A64D79"/>
              </a:solidFill>
            </a:endParaRPr>
          </a:p>
          <a:p>
            <a:pPr marL="0" lvl="0" indent="0" algn="ctr" rtl="0">
              <a:spcBef>
                <a:spcPts val="0"/>
              </a:spcBef>
              <a:spcAft>
                <a:spcPts val="0"/>
              </a:spcAft>
              <a:buSzPts val="990"/>
              <a:buNone/>
            </a:pPr>
            <a:endParaRPr sz="1100">
              <a:solidFill>
                <a:srgbClr val="A64D79"/>
              </a:solidFill>
            </a:endParaRPr>
          </a:p>
          <a:p>
            <a:pPr marL="0" lvl="0" indent="0" algn="ctr" rtl="0">
              <a:spcBef>
                <a:spcPts val="0"/>
              </a:spcBef>
              <a:spcAft>
                <a:spcPts val="0"/>
              </a:spcAft>
              <a:buSzPts val="990"/>
              <a:buNone/>
            </a:pPr>
            <a:r>
              <a:rPr lang="en" sz="2320">
                <a:solidFill>
                  <a:srgbClr val="A64D79"/>
                </a:solidFill>
              </a:rPr>
              <a:t>How many cupcakes would be here if the case was full?</a:t>
            </a:r>
            <a:endParaRPr sz="2320">
              <a:solidFill>
                <a:srgbClr val="A64D79"/>
              </a:solidFill>
            </a:endParaRPr>
          </a:p>
        </p:txBody>
      </p:sp>
      <p:pic>
        <p:nvPicPr>
          <p:cNvPr id="87" name="Google Shape;87;p16"/>
          <p:cNvPicPr preferRelativeResize="0"/>
          <p:nvPr/>
        </p:nvPicPr>
        <p:blipFill>
          <a:blip r:embed="rId3">
            <a:alphaModFix/>
          </a:blip>
          <a:stretch>
            <a:fillRect/>
          </a:stretch>
        </p:blipFill>
        <p:spPr>
          <a:xfrm>
            <a:off x="2" y="0"/>
            <a:ext cx="5998945" cy="5143500"/>
          </a:xfrm>
          <a:prstGeom prst="rect">
            <a:avLst/>
          </a:prstGeom>
          <a:noFill/>
          <a:ln>
            <a:noFill/>
          </a:ln>
        </p:spPr>
      </p:pic>
      <p:sp>
        <p:nvSpPr>
          <p:cNvPr id="88" name="Google Shape;88;p16"/>
          <p:cNvSpPr txBox="1"/>
          <p:nvPr/>
        </p:nvSpPr>
        <p:spPr>
          <a:xfrm>
            <a:off x="0" y="4804800"/>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2.NBT.B6</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1000"/>
                                        <p:tgtEl>
                                          <p:spTgt spid="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6">
                                            <p:txEl>
                                              <p:pRg st="1" end="1"/>
                                            </p:txEl>
                                          </p:spTgt>
                                        </p:tgtEl>
                                        <p:attrNameLst>
                                          <p:attrName>style.visibility</p:attrName>
                                        </p:attrNameLst>
                                      </p:cBhvr>
                                      <p:to>
                                        <p:strVal val="visible"/>
                                      </p:to>
                                    </p:set>
                                    <p:animEffect transition="in" filter="fade">
                                      <p:cBhvr>
                                        <p:cTn id="12" dur="1000"/>
                                        <p:tgtEl>
                                          <p:spTgt spid="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6">
                                            <p:txEl>
                                              <p:pRg st="2" end="2"/>
                                            </p:txEl>
                                          </p:spTgt>
                                        </p:tgtEl>
                                        <p:attrNameLst>
                                          <p:attrName>style.visibility</p:attrName>
                                        </p:attrNameLst>
                                      </p:cBhvr>
                                      <p:to>
                                        <p:strVal val="visible"/>
                                      </p:to>
                                    </p:set>
                                    <p:animEffect transition="in" filter="fade">
                                      <p:cBhvr>
                                        <p:cTn id="17" dur="1000"/>
                                        <p:tgtEl>
                                          <p:spTgt spid="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
                                            <p:txEl>
                                              <p:pRg st="3" end="3"/>
                                            </p:txEl>
                                          </p:spTgt>
                                        </p:tgtEl>
                                        <p:attrNameLst>
                                          <p:attrName>style.visibility</p:attrName>
                                        </p:attrNameLst>
                                      </p:cBhvr>
                                      <p:to>
                                        <p:strVal val="visible"/>
                                      </p:to>
                                    </p:set>
                                    <p:animEffect transition="in" filter="fade">
                                      <p:cBhvr>
                                        <p:cTn id="22" dur="1000"/>
                                        <p:tgtEl>
                                          <p:spTgt spid="8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6">
                                            <p:txEl>
                                              <p:pRg st="4" end="4"/>
                                            </p:txEl>
                                          </p:spTgt>
                                        </p:tgtEl>
                                        <p:attrNameLst>
                                          <p:attrName>style.visibility</p:attrName>
                                        </p:attrNameLst>
                                      </p:cBhvr>
                                      <p:to>
                                        <p:strVal val="visible"/>
                                      </p:to>
                                    </p:set>
                                    <p:animEffect transition="in" filter="fade">
                                      <p:cBhvr>
                                        <p:cTn id="27" dur="1000"/>
                                        <p:tgtEl>
                                          <p:spTgt spid="8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6">
                                            <p:txEl>
                                              <p:pRg st="5" end="5"/>
                                            </p:txEl>
                                          </p:spTgt>
                                        </p:tgtEl>
                                        <p:attrNameLst>
                                          <p:attrName>style.visibility</p:attrName>
                                        </p:attrNameLst>
                                      </p:cBhvr>
                                      <p:to>
                                        <p:strVal val="visible"/>
                                      </p:to>
                                    </p:set>
                                    <p:animEffect transition="in" filter="fade">
                                      <p:cBhvr>
                                        <p:cTn id="32" dur="1000"/>
                                        <p:tgtEl>
                                          <p:spTgt spid="8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6">
                                            <p:txEl>
                                              <p:pRg st="6" end="6"/>
                                            </p:txEl>
                                          </p:spTgt>
                                        </p:tgtEl>
                                        <p:attrNameLst>
                                          <p:attrName>style.visibility</p:attrName>
                                        </p:attrNameLst>
                                      </p:cBhvr>
                                      <p:to>
                                        <p:strVal val="visible"/>
                                      </p:to>
                                    </p:set>
                                    <p:animEffect transition="in" filter="fade">
                                      <p:cBhvr>
                                        <p:cTn id="37" dur="1000"/>
                                        <p:tgtEl>
                                          <p:spTgt spid="8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6391275" y="151925"/>
            <a:ext cx="2441100" cy="86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0000FF"/>
                </a:solidFill>
              </a:rPr>
              <a:t>It’s Harlem Globetrotter’s Day!</a:t>
            </a:r>
            <a:endParaRPr sz="2320" b="1">
              <a:solidFill>
                <a:srgbClr val="0000FF"/>
              </a:solidFill>
            </a:endParaRPr>
          </a:p>
        </p:txBody>
      </p:sp>
      <p:sp>
        <p:nvSpPr>
          <p:cNvPr id="94" name="Google Shape;94;p17"/>
          <p:cNvSpPr txBox="1">
            <a:spLocks noGrp="1"/>
          </p:cNvSpPr>
          <p:nvPr>
            <p:ph type="body" idx="1"/>
          </p:nvPr>
        </p:nvSpPr>
        <p:spPr>
          <a:xfrm>
            <a:off x="6391200" y="1628050"/>
            <a:ext cx="2441100" cy="29409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None/>
            </a:pPr>
            <a:r>
              <a:rPr lang="en" sz="1900">
                <a:solidFill>
                  <a:srgbClr val="CC0000"/>
                </a:solidFill>
              </a:rPr>
              <a:t>The Harlem Globetrotters were inducted into the Hall of Fame in 2002.</a:t>
            </a:r>
            <a:endParaRPr sz="1900">
              <a:solidFill>
                <a:srgbClr val="CC0000"/>
              </a:solidFill>
            </a:endParaRPr>
          </a:p>
          <a:p>
            <a:pPr marL="0" lvl="0" indent="0" algn="ctr" rtl="0">
              <a:lnSpc>
                <a:spcPct val="95000"/>
              </a:lnSpc>
              <a:spcBef>
                <a:spcPts val="1200"/>
              </a:spcBef>
              <a:spcAft>
                <a:spcPts val="0"/>
              </a:spcAft>
              <a:buNone/>
            </a:pPr>
            <a:r>
              <a:rPr lang="en" sz="1900">
                <a:solidFill>
                  <a:srgbClr val="CC0000"/>
                </a:solidFill>
              </a:rPr>
              <a:t>How long ago was that?</a:t>
            </a:r>
            <a:endParaRPr sz="1900">
              <a:solidFill>
                <a:srgbClr val="CC0000"/>
              </a:solidFill>
            </a:endParaRPr>
          </a:p>
          <a:p>
            <a:pPr marL="0" lvl="0" indent="0" algn="ctr" rtl="0">
              <a:lnSpc>
                <a:spcPct val="95000"/>
              </a:lnSpc>
              <a:spcBef>
                <a:spcPts val="1200"/>
              </a:spcBef>
              <a:spcAft>
                <a:spcPts val="1200"/>
              </a:spcAft>
              <a:buNone/>
            </a:pPr>
            <a:r>
              <a:rPr lang="en" sz="1900">
                <a:solidFill>
                  <a:srgbClr val="CC0000"/>
                </a:solidFill>
              </a:rPr>
              <a:t>How can we solve this using mental math?</a:t>
            </a:r>
            <a:endParaRPr sz="1900">
              <a:solidFill>
                <a:srgbClr val="CC0000"/>
              </a:solidFill>
            </a:endParaRPr>
          </a:p>
        </p:txBody>
      </p:sp>
      <p:pic>
        <p:nvPicPr>
          <p:cNvPr id="95" name="Google Shape;95;p17"/>
          <p:cNvPicPr preferRelativeResize="0"/>
          <p:nvPr/>
        </p:nvPicPr>
        <p:blipFill>
          <a:blip r:embed="rId3">
            <a:alphaModFix/>
          </a:blip>
          <a:stretch>
            <a:fillRect/>
          </a:stretch>
        </p:blipFill>
        <p:spPr>
          <a:xfrm>
            <a:off x="-9" y="0"/>
            <a:ext cx="6251767" cy="5143500"/>
          </a:xfrm>
          <a:prstGeom prst="rect">
            <a:avLst/>
          </a:prstGeom>
          <a:noFill/>
          <a:ln>
            <a:noFill/>
          </a:ln>
        </p:spPr>
      </p:pic>
      <p:sp>
        <p:nvSpPr>
          <p:cNvPr id="2" name="Google Shape;81;p15">
            <a:extLst>
              <a:ext uri="{FF2B5EF4-FFF2-40B4-BE49-F238E27FC236}">
                <a16:creationId xmlns:a16="http://schemas.microsoft.com/office/drawing/2014/main" id="{C0BA67B6-F7D4-514F-C8CC-9491E4A8C38B}"/>
              </a:ext>
            </a:extLst>
          </p:cNvPr>
          <p:cNvSpPr txBox="1"/>
          <p:nvPr/>
        </p:nvSpPr>
        <p:spPr>
          <a:xfrm>
            <a:off x="8411400" y="4804800"/>
            <a:ext cx="732600" cy="33852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2.NBT.B7</a:t>
            </a:r>
            <a:endParaRPr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body" idx="1"/>
          </p:nvPr>
        </p:nvSpPr>
        <p:spPr>
          <a:xfrm>
            <a:off x="311700" y="1152475"/>
            <a:ext cx="56883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900" b="1">
                <a:solidFill>
                  <a:srgbClr val="0000FF"/>
                </a:solidFill>
              </a:rPr>
              <a:t>400 + 120 + 15  &gt;  500</a:t>
            </a:r>
            <a:endParaRPr sz="2900" b="1">
              <a:solidFill>
                <a:srgbClr val="0000FF"/>
              </a:solidFill>
            </a:endParaRPr>
          </a:p>
          <a:p>
            <a:pPr marL="0" lvl="0" indent="0" algn="ctr" rtl="0">
              <a:spcBef>
                <a:spcPts val="1200"/>
              </a:spcBef>
              <a:spcAft>
                <a:spcPts val="0"/>
              </a:spcAft>
              <a:buNone/>
            </a:pPr>
            <a:endParaRPr sz="1900" b="1">
              <a:solidFill>
                <a:srgbClr val="0000FF"/>
              </a:solidFill>
            </a:endParaRPr>
          </a:p>
          <a:p>
            <a:pPr marL="0" lvl="0" indent="0" algn="ctr" rtl="0">
              <a:spcBef>
                <a:spcPts val="1200"/>
              </a:spcBef>
              <a:spcAft>
                <a:spcPts val="0"/>
              </a:spcAft>
              <a:buNone/>
            </a:pPr>
            <a:r>
              <a:rPr lang="en" sz="2900" b="1">
                <a:solidFill>
                  <a:srgbClr val="0000FF"/>
                </a:solidFill>
              </a:rPr>
              <a:t>700  &lt;  600 + 50 + 19</a:t>
            </a:r>
            <a:endParaRPr sz="2900" b="1">
              <a:solidFill>
                <a:srgbClr val="0000FF"/>
              </a:solidFill>
            </a:endParaRPr>
          </a:p>
          <a:p>
            <a:pPr marL="0" lvl="0" indent="0" algn="ctr" rtl="0">
              <a:spcBef>
                <a:spcPts val="1200"/>
              </a:spcBef>
              <a:spcAft>
                <a:spcPts val="0"/>
              </a:spcAft>
              <a:buNone/>
            </a:pPr>
            <a:endParaRPr sz="1900" b="1">
              <a:solidFill>
                <a:srgbClr val="0000FF"/>
              </a:solidFill>
            </a:endParaRPr>
          </a:p>
          <a:p>
            <a:pPr marL="0" lvl="0" indent="0" algn="ctr" rtl="0">
              <a:spcBef>
                <a:spcPts val="1200"/>
              </a:spcBef>
              <a:spcAft>
                <a:spcPts val="1200"/>
              </a:spcAft>
              <a:buNone/>
            </a:pPr>
            <a:r>
              <a:rPr lang="en" sz="2900" b="1">
                <a:solidFill>
                  <a:srgbClr val="0000FF"/>
                </a:solidFill>
              </a:rPr>
              <a:t>200 + 200  &gt;  300 + 90 + 11</a:t>
            </a:r>
            <a:endParaRPr sz="2900" b="1">
              <a:solidFill>
                <a:srgbClr val="0000FF"/>
              </a:solidFill>
            </a:endParaRPr>
          </a:p>
        </p:txBody>
      </p:sp>
      <p:pic>
        <p:nvPicPr>
          <p:cNvPr id="101" name="Google Shape;101;p18"/>
          <p:cNvPicPr preferRelativeResize="0"/>
          <p:nvPr/>
        </p:nvPicPr>
        <p:blipFill>
          <a:blip r:embed="rId3">
            <a:alphaModFix/>
          </a:blip>
          <a:stretch>
            <a:fillRect/>
          </a:stretch>
        </p:blipFill>
        <p:spPr>
          <a:xfrm>
            <a:off x="5999906" y="6"/>
            <a:ext cx="3144100" cy="3144075"/>
          </a:xfrm>
          <a:prstGeom prst="rect">
            <a:avLst/>
          </a:prstGeom>
          <a:noFill/>
          <a:ln>
            <a:noFill/>
          </a:ln>
        </p:spPr>
      </p:pic>
      <p:sp>
        <p:nvSpPr>
          <p:cNvPr id="102" name="Google Shape;102;p18"/>
          <p:cNvSpPr txBox="1"/>
          <p:nvPr/>
        </p:nvSpPr>
        <p:spPr>
          <a:xfrm>
            <a:off x="8411400" y="4804800"/>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2.NBT.A4</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xEl>
                                              <p:pRg st="0" end="0"/>
                                            </p:txEl>
                                          </p:spTgt>
                                        </p:tgtEl>
                                        <p:attrNameLst>
                                          <p:attrName>style.visibility</p:attrName>
                                        </p:attrNameLst>
                                      </p:cBhvr>
                                      <p:to>
                                        <p:strVal val="visible"/>
                                      </p:to>
                                    </p:set>
                                    <p:animEffect transition="in" filter="fade">
                                      <p:cBhvr>
                                        <p:cTn id="7" dur="1000"/>
                                        <p:tgtEl>
                                          <p:spTgt spid="1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
                                            <p:txEl>
                                              <p:pRg st="1" end="1"/>
                                            </p:txEl>
                                          </p:spTgt>
                                        </p:tgtEl>
                                        <p:attrNameLst>
                                          <p:attrName>style.visibility</p:attrName>
                                        </p:attrNameLst>
                                      </p:cBhvr>
                                      <p:to>
                                        <p:strVal val="visible"/>
                                      </p:to>
                                    </p:set>
                                    <p:animEffect transition="in" filter="fade">
                                      <p:cBhvr>
                                        <p:cTn id="12" dur="1000"/>
                                        <p:tgtEl>
                                          <p:spTgt spid="1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0">
                                            <p:txEl>
                                              <p:pRg st="2" end="2"/>
                                            </p:txEl>
                                          </p:spTgt>
                                        </p:tgtEl>
                                        <p:attrNameLst>
                                          <p:attrName>style.visibility</p:attrName>
                                        </p:attrNameLst>
                                      </p:cBhvr>
                                      <p:to>
                                        <p:strVal val="visible"/>
                                      </p:to>
                                    </p:set>
                                    <p:animEffect transition="in" filter="fade">
                                      <p:cBhvr>
                                        <p:cTn id="17" dur="1000"/>
                                        <p:tgtEl>
                                          <p:spTgt spid="1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0">
                                            <p:txEl>
                                              <p:pRg st="3" end="3"/>
                                            </p:txEl>
                                          </p:spTgt>
                                        </p:tgtEl>
                                        <p:attrNameLst>
                                          <p:attrName>style.visibility</p:attrName>
                                        </p:attrNameLst>
                                      </p:cBhvr>
                                      <p:to>
                                        <p:strVal val="visible"/>
                                      </p:to>
                                    </p:set>
                                    <p:animEffect transition="in" filter="fade">
                                      <p:cBhvr>
                                        <p:cTn id="22" dur="1000"/>
                                        <p:tgtEl>
                                          <p:spTgt spid="10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0">
                                            <p:txEl>
                                              <p:pRg st="4" end="4"/>
                                            </p:txEl>
                                          </p:spTgt>
                                        </p:tgtEl>
                                        <p:attrNameLst>
                                          <p:attrName>style.visibility</p:attrName>
                                        </p:attrNameLst>
                                      </p:cBhvr>
                                      <p:to>
                                        <p:strVal val="visible"/>
                                      </p:to>
                                    </p:set>
                                    <p:animEffect transition="in" filter="fade">
                                      <p:cBhvr>
                                        <p:cTn id="27" dur="1000"/>
                                        <p:tgtEl>
                                          <p:spTgt spid="1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8" name="Google Shape;108;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09" name="Google Shape;109;p19"/>
          <p:cNvPicPr preferRelativeResize="0"/>
          <p:nvPr/>
        </p:nvPicPr>
        <p:blipFill>
          <a:blip r:embed="rId3">
            <a:alphaModFix/>
          </a:blip>
          <a:stretch>
            <a:fillRect/>
          </a:stretch>
        </p:blipFill>
        <p:spPr>
          <a:xfrm>
            <a:off x="0" y="-7"/>
            <a:ext cx="9144000" cy="5143506"/>
          </a:xfrm>
          <a:prstGeom prst="rect">
            <a:avLst/>
          </a:prstGeom>
          <a:noFill/>
          <a:ln>
            <a:noFill/>
          </a:ln>
        </p:spPr>
      </p:pic>
      <p:sp>
        <p:nvSpPr>
          <p:cNvPr id="110" name="Google Shape;110;p19"/>
          <p:cNvSpPr txBox="1"/>
          <p:nvPr/>
        </p:nvSpPr>
        <p:spPr>
          <a:xfrm>
            <a:off x="0" y="4497000"/>
            <a:ext cx="9144000" cy="646500"/>
          </a:xfrm>
          <a:prstGeom prst="rect">
            <a:avLst/>
          </a:prstGeom>
          <a:solidFill>
            <a:schemeClr val="lt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b="1"/>
              <a:t>What can we say about the shapes in this Mattapan mural?</a:t>
            </a:r>
            <a:endParaRPr sz="1500" b="1"/>
          </a:p>
          <a:p>
            <a:pPr marL="0" lvl="0" indent="0" algn="ctr" rtl="0">
              <a:spcBef>
                <a:spcPts val="0"/>
              </a:spcBef>
              <a:spcAft>
                <a:spcPts val="0"/>
              </a:spcAft>
              <a:buNone/>
            </a:pPr>
            <a:r>
              <a:rPr lang="en" sz="1500" b="1"/>
              <a:t>Sketch one of the the shapes you see.  Change the shape in ONE way!</a:t>
            </a:r>
            <a:endParaRPr sz="1500" b="1"/>
          </a:p>
        </p:txBody>
      </p:sp>
      <p:sp>
        <p:nvSpPr>
          <p:cNvPr id="111" name="Google Shape;111;p19"/>
          <p:cNvSpPr txBox="1"/>
          <p:nvPr/>
        </p:nvSpPr>
        <p:spPr>
          <a:xfrm>
            <a:off x="8545625" y="4852675"/>
            <a:ext cx="598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2.G.A1</a:t>
            </a:r>
            <a:endParaRPr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0"/>
          <p:cNvSpPr txBox="1">
            <a:spLocks noGrp="1"/>
          </p:cNvSpPr>
          <p:nvPr>
            <p:ph type="body" idx="1"/>
          </p:nvPr>
        </p:nvSpPr>
        <p:spPr>
          <a:xfrm>
            <a:off x="367575" y="2912675"/>
            <a:ext cx="5688600" cy="154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274E13"/>
                </a:solidFill>
              </a:rPr>
              <a:t>Would you rather have </a:t>
            </a:r>
            <a:endParaRPr sz="2900" b="1">
              <a:solidFill>
                <a:srgbClr val="274E13"/>
              </a:solidFill>
            </a:endParaRPr>
          </a:p>
          <a:p>
            <a:pPr marL="0" lvl="0" indent="0" algn="ctr" rtl="0">
              <a:spcBef>
                <a:spcPts val="1200"/>
              </a:spcBef>
              <a:spcAft>
                <a:spcPts val="0"/>
              </a:spcAft>
              <a:buNone/>
            </a:pPr>
            <a:r>
              <a:rPr lang="en" sz="2900" b="1">
                <a:solidFill>
                  <a:srgbClr val="274E13"/>
                </a:solidFill>
              </a:rPr>
              <a:t>a ten dollar bill, </a:t>
            </a:r>
            <a:endParaRPr sz="2900" b="1">
              <a:solidFill>
                <a:srgbClr val="274E13"/>
              </a:solidFill>
            </a:endParaRPr>
          </a:p>
          <a:p>
            <a:pPr marL="0" lvl="0" indent="0" algn="ctr" rtl="0">
              <a:spcBef>
                <a:spcPts val="1200"/>
              </a:spcBef>
              <a:spcAft>
                <a:spcPts val="1200"/>
              </a:spcAft>
              <a:buNone/>
            </a:pPr>
            <a:r>
              <a:rPr lang="en" sz="2900" b="1">
                <a:solidFill>
                  <a:srgbClr val="274E13"/>
                </a:solidFill>
              </a:rPr>
              <a:t>or that stack of quarters?</a:t>
            </a:r>
            <a:endParaRPr sz="2900" b="1">
              <a:solidFill>
                <a:srgbClr val="274E13"/>
              </a:solidFill>
            </a:endParaRPr>
          </a:p>
        </p:txBody>
      </p:sp>
      <p:pic>
        <p:nvPicPr>
          <p:cNvPr id="117" name="Google Shape;117;p20"/>
          <p:cNvPicPr preferRelativeResize="0"/>
          <p:nvPr/>
        </p:nvPicPr>
        <p:blipFill>
          <a:blip r:embed="rId3">
            <a:alphaModFix/>
          </a:blip>
          <a:stretch>
            <a:fillRect/>
          </a:stretch>
        </p:blipFill>
        <p:spPr>
          <a:xfrm>
            <a:off x="6318400" y="143950"/>
            <a:ext cx="2825599" cy="4951676"/>
          </a:xfrm>
          <a:prstGeom prst="rect">
            <a:avLst/>
          </a:prstGeom>
          <a:noFill/>
          <a:ln>
            <a:noFill/>
          </a:ln>
        </p:spPr>
      </p:pic>
      <p:pic>
        <p:nvPicPr>
          <p:cNvPr id="118" name="Google Shape;118;p20"/>
          <p:cNvPicPr preferRelativeResize="0"/>
          <p:nvPr/>
        </p:nvPicPr>
        <p:blipFill>
          <a:blip r:embed="rId4">
            <a:alphaModFix/>
          </a:blip>
          <a:stretch>
            <a:fillRect/>
          </a:stretch>
        </p:blipFill>
        <p:spPr>
          <a:xfrm>
            <a:off x="81612" y="143950"/>
            <a:ext cx="6260525" cy="2649375"/>
          </a:xfrm>
          <a:prstGeom prst="rect">
            <a:avLst/>
          </a:prstGeom>
          <a:noFill/>
          <a:ln>
            <a:noFill/>
          </a:ln>
        </p:spPr>
      </p:pic>
      <p:sp>
        <p:nvSpPr>
          <p:cNvPr id="119" name="Google Shape;119;p20"/>
          <p:cNvSpPr txBox="1"/>
          <p:nvPr/>
        </p:nvSpPr>
        <p:spPr>
          <a:xfrm>
            <a:off x="8411400" y="4844700"/>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2.MD.C8</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1"/>
          <p:cNvSpPr txBox="1">
            <a:spLocks noGrp="1"/>
          </p:cNvSpPr>
          <p:nvPr>
            <p:ph type="body" idx="1"/>
          </p:nvPr>
        </p:nvSpPr>
        <p:spPr>
          <a:xfrm>
            <a:off x="119750" y="4676050"/>
            <a:ext cx="8936700" cy="3273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SzPts val="605"/>
              <a:buNone/>
            </a:pPr>
            <a:r>
              <a:rPr lang="en" sz="1090" b="1">
                <a:solidFill>
                  <a:srgbClr val="38761D"/>
                </a:solidFill>
              </a:rPr>
              <a:t>Estimate the height of “Embrace,” the new Dr. Martin Luther King, Jr. tribute in the Boston Common. Use math in your estimation.</a:t>
            </a:r>
            <a:endParaRPr sz="1090" b="1">
              <a:solidFill>
                <a:srgbClr val="38761D"/>
              </a:solidFill>
            </a:endParaRPr>
          </a:p>
        </p:txBody>
      </p:sp>
      <p:pic>
        <p:nvPicPr>
          <p:cNvPr id="125" name="Google Shape;125;p21"/>
          <p:cNvPicPr preferRelativeResize="0"/>
          <p:nvPr/>
        </p:nvPicPr>
        <p:blipFill>
          <a:blip r:embed="rId3">
            <a:alphaModFix/>
          </a:blip>
          <a:stretch>
            <a:fillRect/>
          </a:stretch>
        </p:blipFill>
        <p:spPr>
          <a:xfrm>
            <a:off x="414975" y="70375"/>
            <a:ext cx="8061974" cy="4534850"/>
          </a:xfrm>
          <a:prstGeom prst="rect">
            <a:avLst/>
          </a:prstGeom>
          <a:noFill/>
          <a:ln>
            <a:noFill/>
          </a:ln>
        </p:spPr>
      </p:pic>
      <p:sp>
        <p:nvSpPr>
          <p:cNvPr id="126" name="Google Shape;126;p21"/>
          <p:cNvSpPr txBox="1"/>
          <p:nvPr/>
        </p:nvSpPr>
        <p:spPr>
          <a:xfrm>
            <a:off x="7771675" y="4266525"/>
            <a:ext cx="705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2.MD.A3</a:t>
            </a:r>
            <a:endParaRPr sz="10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22"/>
          <p:cNvPicPr preferRelativeResize="0"/>
          <p:nvPr/>
        </p:nvPicPr>
        <p:blipFill>
          <a:blip r:embed="rId3">
            <a:alphaModFix/>
          </a:blip>
          <a:stretch>
            <a:fillRect/>
          </a:stretch>
        </p:blipFill>
        <p:spPr>
          <a:xfrm>
            <a:off x="-1" y="0"/>
            <a:ext cx="7661805" cy="5143500"/>
          </a:xfrm>
          <a:prstGeom prst="rect">
            <a:avLst/>
          </a:prstGeom>
          <a:noFill/>
          <a:ln>
            <a:noFill/>
          </a:ln>
        </p:spPr>
      </p:pic>
      <p:sp>
        <p:nvSpPr>
          <p:cNvPr id="132" name="Google Shape;132;p22"/>
          <p:cNvSpPr/>
          <p:nvPr/>
        </p:nvSpPr>
        <p:spPr>
          <a:xfrm>
            <a:off x="6941850" y="590775"/>
            <a:ext cx="1962900" cy="1212900"/>
          </a:xfrm>
          <a:prstGeom prst="wedgeEllipseCallout">
            <a:avLst>
              <a:gd name="adj1" fmla="val -20833"/>
              <a:gd name="adj2" fmla="val 62500"/>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What’s going on in this data visualization?</a:t>
            </a:r>
            <a:endParaRPr b="1"/>
          </a:p>
        </p:txBody>
      </p:sp>
      <p:sp>
        <p:nvSpPr>
          <p:cNvPr id="133" name="Google Shape;133;p22"/>
          <p:cNvSpPr/>
          <p:nvPr/>
        </p:nvSpPr>
        <p:spPr>
          <a:xfrm>
            <a:off x="7094250" y="3519875"/>
            <a:ext cx="1738500" cy="1068300"/>
          </a:xfrm>
          <a:prstGeom prst="wedgeEllipseCallout">
            <a:avLst>
              <a:gd name="adj1" fmla="val -42319"/>
              <a:gd name="adj2" fmla="val -46774"/>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Why does it matter?</a:t>
            </a:r>
            <a:endParaRPr b="1"/>
          </a:p>
        </p:txBody>
      </p:sp>
      <p:sp>
        <p:nvSpPr>
          <p:cNvPr id="134" name="Google Shape;134;p22"/>
          <p:cNvSpPr txBox="1"/>
          <p:nvPr/>
        </p:nvSpPr>
        <p:spPr>
          <a:xfrm>
            <a:off x="0" y="4844700"/>
            <a:ext cx="798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2.MD.D10</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1000"/>
                                        <p:tgtEl>
                                          <p:spTgt spid="1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fade">
                                      <p:cBhvr>
                                        <p:cTn id="12" dur="10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3"/>
          <p:cNvSpPr txBox="1">
            <a:spLocks noGrp="1"/>
          </p:cNvSpPr>
          <p:nvPr>
            <p:ph type="title"/>
          </p:nvPr>
        </p:nvSpPr>
        <p:spPr>
          <a:xfrm>
            <a:off x="5465725" y="1715775"/>
            <a:ext cx="3366600" cy="3167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100" b="1">
                <a:solidFill>
                  <a:srgbClr val="274E13"/>
                </a:solidFill>
              </a:rPr>
              <a:t>Which one does not belong?</a:t>
            </a:r>
            <a:endParaRPr sz="3100" b="1">
              <a:solidFill>
                <a:srgbClr val="274E13"/>
              </a:solidFill>
            </a:endParaRPr>
          </a:p>
        </p:txBody>
      </p:sp>
      <p:pic>
        <p:nvPicPr>
          <p:cNvPr id="140" name="Google Shape;140;p23"/>
          <p:cNvPicPr preferRelativeResize="0"/>
          <p:nvPr/>
        </p:nvPicPr>
        <p:blipFill>
          <a:blip r:embed="rId3">
            <a:alphaModFix/>
          </a:blip>
          <a:stretch>
            <a:fillRect/>
          </a:stretch>
        </p:blipFill>
        <p:spPr>
          <a:xfrm>
            <a:off x="-7" y="0"/>
            <a:ext cx="5126063" cy="5143499"/>
          </a:xfrm>
          <a:prstGeom prst="rect">
            <a:avLst/>
          </a:prstGeom>
          <a:noFill/>
          <a:ln>
            <a:noFill/>
          </a:ln>
        </p:spPr>
      </p:pic>
      <p:sp>
        <p:nvSpPr>
          <p:cNvPr id="141" name="Google Shape;141;p23"/>
          <p:cNvSpPr txBox="1"/>
          <p:nvPr/>
        </p:nvSpPr>
        <p:spPr>
          <a:xfrm>
            <a:off x="8537650" y="4804800"/>
            <a:ext cx="606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2.G.A3</a:t>
            </a:r>
            <a:endParaRPr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title"/>
          </p:nvPr>
        </p:nvSpPr>
        <p:spPr>
          <a:xfrm>
            <a:off x="7005675" y="247675"/>
            <a:ext cx="1986900" cy="770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E06666"/>
                </a:solidFill>
              </a:rPr>
              <a:t>Homemade Strawberry Jam!</a:t>
            </a:r>
            <a:endParaRPr sz="2320" b="1">
              <a:solidFill>
                <a:srgbClr val="E06666"/>
              </a:solidFill>
            </a:endParaRPr>
          </a:p>
        </p:txBody>
      </p:sp>
      <p:sp>
        <p:nvSpPr>
          <p:cNvPr id="147" name="Google Shape;147;p24"/>
          <p:cNvSpPr txBox="1">
            <a:spLocks noGrp="1"/>
          </p:cNvSpPr>
          <p:nvPr>
            <p:ph type="body" idx="1"/>
          </p:nvPr>
        </p:nvSpPr>
        <p:spPr>
          <a:xfrm>
            <a:off x="7005675" y="1580175"/>
            <a:ext cx="1986900" cy="29886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sz="1900">
                <a:solidFill>
                  <a:srgbClr val="E06666"/>
                </a:solidFill>
              </a:rPr>
              <a:t>It take </a:t>
            </a:r>
            <a:r>
              <a:rPr lang="en" sz="1900" i="1">
                <a:solidFill>
                  <a:srgbClr val="E06666"/>
                </a:solidFill>
              </a:rPr>
              <a:t>about</a:t>
            </a:r>
            <a:r>
              <a:rPr lang="en" sz="1900">
                <a:solidFill>
                  <a:srgbClr val="E06666"/>
                </a:solidFill>
              </a:rPr>
              <a:t> 25 berries to make one jar of jam.</a:t>
            </a:r>
            <a:endParaRPr sz="1900">
              <a:solidFill>
                <a:srgbClr val="E06666"/>
              </a:solidFill>
            </a:endParaRPr>
          </a:p>
          <a:p>
            <a:pPr marL="0" lvl="0" indent="0" algn="ctr" rtl="0">
              <a:spcBef>
                <a:spcPts val="1200"/>
              </a:spcBef>
              <a:spcAft>
                <a:spcPts val="0"/>
              </a:spcAft>
              <a:buNone/>
            </a:pPr>
            <a:r>
              <a:rPr lang="en" sz="1900">
                <a:solidFill>
                  <a:srgbClr val="E06666"/>
                </a:solidFill>
              </a:rPr>
              <a:t>How many berries did we need to make all of this jam?</a:t>
            </a:r>
            <a:endParaRPr sz="1900">
              <a:solidFill>
                <a:srgbClr val="E06666"/>
              </a:solidFill>
            </a:endParaRPr>
          </a:p>
          <a:p>
            <a:pPr marL="0" lvl="0" indent="0" algn="ctr" rtl="0">
              <a:spcBef>
                <a:spcPts val="1200"/>
              </a:spcBef>
              <a:spcAft>
                <a:spcPts val="1200"/>
              </a:spcAft>
              <a:buNone/>
            </a:pPr>
            <a:r>
              <a:rPr lang="en" sz="1900">
                <a:solidFill>
                  <a:srgbClr val="E06666"/>
                </a:solidFill>
              </a:rPr>
              <a:t>Share your strategy!</a:t>
            </a:r>
            <a:endParaRPr sz="1900">
              <a:solidFill>
                <a:srgbClr val="E06666"/>
              </a:solidFill>
            </a:endParaRPr>
          </a:p>
        </p:txBody>
      </p:sp>
      <p:pic>
        <p:nvPicPr>
          <p:cNvPr id="148" name="Google Shape;148;p24"/>
          <p:cNvPicPr preferRelativeResize="0"/>
          <p:nvPr/>
        </p:nvPicPr>
        <p:blipFill>
          <a:blip r:embed="rId3">
            <a:alphaModFix/>
          </a:blip>
          <a:stretch>
            <a:fillRect/>
          </a:stretch>
        </p:blipFill>
        <p:spPr>
          <a:xfrm>
            <a:off x="0" y="0"/>
            <a:ext cx="6857999" cy="5143500"/>
          </a:xfrm>
          <a:prstGeom prst="rect">
            <a:avLst/>
          </a:prstGeom>
          <a:noFill/>
          <a:ln>
            <a:noFill/>
          </a:ln>
        </p:spPr>
      </p:pic>
      <p:sp>
        <p:nvSpPr>
          <p:cNvPr id="149" name="Google Shape;149;p24"/>
          <p:cNvSpPr txBox="1"/>
          <p:nvPr/>
        </p:nvSpPr>
        <p:spPr>
          <a:xfrm>
            <a:off x="8457875" y="4804800"/>
            <a:ext cx="686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2.OA.C3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xEl>
                                              <p:pRg st="0" end="0"/>
                                            </p:txEl>
                                          </p:spTgt>
                                        </p:tgtEl>
                                        <p:attrNameLst>
                                          <p:attrName>style.visibility</p:attrName>
                                        </p:attrNameLst>
                                      </p:cBhvr>
                                      <p:to>
                                        <p:strVal val="visible"/>
                                      </p:to>
                                    </p:set>
                                    <p:animEffect transition="in" filter="fade">
                                      <p:cBhvr>
                                        <p:cTn id="7" dur="1000"/>
                                        <p:tgtEl>
                                          <p:spTgt spid="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7">
                                            <p:txEl>
                                              <p:pRg st="1" end="1"/>
                                            </p:txEl>
                                          </p:spTgt>
                                        </p:tgtEl>
                                        <p:attrNameLst>
                                          <p:attrName>style.visibility</p:attrName>
                                        </p:attrNameLst>
                                      </p:cBhvr>
                                      <p:to>
                                        <p:strVal val="visible"/>
                                      </p:to>
                                    </p:set>
                                    <p:animEffect transition="in" filter="fade">
                                      <p:cBhvr>
                                        <p:cTn id="12" dur="1000"/>
                                        <p:tgtEl>
                                          <p:spTgt spid="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7">
                                            <p:txEl>
                                              <p:pRg st="2" end="2"/>
                                            </p:txEl>
                                          </p:spTgt>
                                        </p:tgtEl>
                                        <p:attrNameLst>
                                          <p:attrName>style.visibility</p:attrName>
                                        </p:attrNameLst>
                                      </p:cBhvr>
                                      <p:to>
                                        <p:strVal val="visible"/>
                                      </p:to>
                                    </p:set>
                                    <p:animEffect transition="in" filter="fade">
                                      <p:cBhvr>
                                        <p:cTn id="17" dur="1000"/>
                                        <p:tgtEl>
                                          <p:spTgt spid="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5"/>
          <p:cNvSpPr txBox="1">
            <a:spLocks noGrp="1"/>
          </p:cNvSpPr>
          <p:nvPr>
            <p:ph type="title"/>
          </p:nvPr>
        </p:nvSpPr>
        <p:spPr>
          <a:xfrm>
            <a:off x="108175" y="130100"/>
            <a:ext cx="1221300" cy="887700"/>
          </a:xfrm>
          <a:prstGeom prst="rect">
            <a:avLst/>
          </a:prstGeom>
        </p:spPr>
        <p:txBody>
          <a:bodyPr spcFirstLastPara="1" wrap="square" lIns="91425" tIns="91425" rIns="91425" bIns="91425" anchor="t" anchorCtr="0">
            <a:noAutofit/>
          </a:bodyPr>
          <a:lstStyle/>
          <a:p>
            <a:pPr marL="0" lvl="0" indent="0" algn="ctr" rtl="0">
              <a:lnSpc>
                <a:spcPct val="120000"/>
              </a:lnSpc>
              <a:spcBef>
                <a:spcPts val="0"/>
              </a:spcBef>
              <a:spcAft>
                <a:spcPts val="0"/>
              </a:spcAft>
              <a:buClr>
                <a:schemeClr val="dk1"/>
              </a:buClr>
              <a:buSzPts val="990"/>
              <a:buFont typeface="Arial"/>
              <a:buNone/>
            </a:pPr>
            <a:r>
              <a:rPr lang="en" sz="1335" b="1">
                <a:solidFill>
                  <a:srgbClr val="0A0A0A"/>
                </a:solidFill>
                <a:highlight>
                  <a:srgbClr val="FFFFFF"/>
                </a:highlight>
              </a:rPr>
              <a:t>How high do you think these Hot Air Balloons are flying In Cappadocia, Turkey?</a:t>
            </a:r>
            <a:endParaRPr sz="1335" b="1">
              <a:solidFill>
                <a:srgbClr val="0A0A0A"/>
              </a:solidFill>
              <a:highlight>
                <a:srgbClr val="FFFFFF"/>
              </a:highlight>
            </a:endParaRPr>
          </a:p>
          <a:p>
            <a:pPr marL="0" lvl="0" indent="0" algn="l" rtl="0">
              <a:spcBef>
                <a:spcPts val="0"/>
              </a:spcBef>
              <a:spcAft>
                <a:spcPts val="0"/>
              </a:spcAft>
              <a:buSzPts val="990"/>
              <a:buNone/>
            </a:pPr>
            <a:endParaRPr sz="1020"/>
          </a:p>
        </p:txBody>
      </p:sp>
      <p:sp>
        <p:nvSpPr>
          <p:cNvPr id="155" name="Google Shape;155;p25"/>
          <p:cNvSpPr txBox="1">
            <a:spLocks noGrp="1"/>
          </p:cNvSpPr>
          <p:nvPr>
            <p:ph type="body" idx="1"/>
          </p:nvPr>
        </p:nvSpPr>
        <p:spPr>
          <a:xfrm>
            <a:off x="108175" y="2314250"/>
            <a:ext cx="1221300" cy="2679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300" b="1">
                <a:solidFill>
                  <a:srgbClr val="1C4587"/>
                </a:solidFill>
              </a:rPr>
              <a:t>The balloons fly at an altitude of 2,500 feet!</a:t>
            </a:r>
            <a:endParaRPr sz="1300" b="1">
              <a:solidFill>
                <a:srgbClr val="1C4587"/>
              </a:solidFill>
            </a:endParaRPr>
          </a:p>
          <a:p>
            <a:pPr marL="0" lvl="0" indent="0" algn="ctr" rtl="0">
              <a:spcBef>
                <a:spcPts val="1200"/>
              </a:spcBef>
              <a:spcAft>
                <a:spcPts val="1200"/>
              </a:spcAft>
              <a:buNone/>
            </a:pPr>
            <a:r>
              <a:rPr lang="en" sz="1300" b="1">
                <a:solidFill>
                  <a:srgbClr val="1C4587"/>
                </a:solidFill>
              </a:rPr>
              <a:t>What can we say about the number 2,500?</a:t>
            </a:r>
            <a:endParaRPr sz="1300" b="1">
              <a:solidFill>
                <a:srgbClr val="1C4587"/>
              </a:solidFill>
            </a:endParaRPr>
          </a:p>
        </p:txBody>
      </p:sp>
      <p:pic>
        <p:nvPicPr>
          <p:cNvPr id="156" name="Google Shape;156;p25"/>
          <p:cNvPicPr preferRelativeResize="0"/>
          <p:nvPr/>
        </p:nvPicPr>
        <p:blipFill>
          <a:blip r:embed="rId3">
            <a:alphaModFix/>
          </a:blip>
          <a:stretch>
            <a:fillRect/>
          </a:stretch>
        </p:blipFill>
        <p:spPr>
          <a:xfrm>
            <a:off x="1428750" y="0"/>
            <a:ext cx="7715250" cy="5143500"/>
          </a:xfrm>
          <a:prstGeom prst="rect">
            <a:avLst/>
          </a:prstGeom>
          <a:noFill/>
          <a:ln>
            <a:noFill/>
          </a:ln>
        </p:spPr>
      </p:pic>
      <p:sp>
        <p:nvSpPr>
          <p:cNvPr id="157" name="Google Shape;157;p25"/>
          <p:cNvSpPr txBox="1"/>
          <p:nvPr/>
        </p:nvSpPr>
        <p:spPr>
          <a:xfrm>
            <a:off x="0" y="4804800"/>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2.OA.A3</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fade">
                                      <p:cBhvr>
                                        <p:cTn id="7" dur="10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the same?  What is different?</a:t>
            </a:r>
            <a:endParaRPr/>
          </a:p>
        </p:txBody>
      </p:sp>
      <p:pic>
        <p:nvPicPr>
          <p:cNvPr id="163" name="Google Shape;163;p26"/>
          <p:cNvPicPr preferRelativeResize="0"/>
          <p:nvPr/>
        </p:nvPicPr>
        <p:blipFill>
          <a:blip r:embed="rId3">
            <a:alphaModFix/>
          </a:blip>
          <a:stretch>
            <a:fillRect/>
          </a:stretch>
        </p:blipFill>
        <p:spPr>
          <a:xfrm>
            <a:off x="3238500" y="1314450"/>
            <a:ext cx="2667000" cy="2514600"/>
          </a:xfrm>
          <a:prstGeom prst="rect">
            <a:avLst/>
          </a:prstGeom>
          <a:noFill/>
          <a:ln>
            <a:noFill/>
          </a:ln>
        </p:spPr>
      </p:pic>
      <p:pic>
        <p:nvPicPr>
          <p:cNvPr id="164" name="Google Shape;164;p26"/>
          <p:cNvPicPr preferRelativeResize="0"/>
          <p:nvPr/>
        </p:nvPicPr>
        <p:blipFill>
          <a:blip r:embed="rId4">
            <a:alphaModFix/>
          </a:blip>
          <a:stretch>
            <a:fillRect/>
          </a:stretch>
        </p:blipFill>
        <p:spPr>
          <a:xfrm>
            <a:off x="311688" y="2749588"/>
            <a:ext cx="2752725" cy="1819275"/>
          </a:xfrm>
          <a:prstGeom prst="rect">
            <a:avLst/>
          </a:prstGeom>
          <a:noFill/>
          <a:ln>
            <a:noFill/>
          </a:ln>
        </p:spPr>
      </p:pic>
      <p:sp>
        <p:nvSpPr>
          <p:cNvPr id="165" name="Google Shape;165;p26"/>
          <p:cNvSpPr/>
          <p:nvPr/>
        </p:nvSpPr>
        <p:spPr>
          <a:xfrm>
            <a:off x="6085875" y="3503125"/>
            <a:ext cx="2667000" cy="933300"/>
          </a:xfrm>
          <a:prstGeom prst="rtTriangle">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6"/>
          <p:cNvSpPr txBox="1"/>
          <p:nvPr/>
        </p:nvSpPr>
        <p:spPr>
          <a:xfrm>
            <a:off x="8513725" y="4804800"/>
            <a:ext cx="63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2.G.A1</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7"/>
          <p:cNvSpPr txBox="1">
            <a:spLocks noGrp="1"/>
          </p:cNvSpPr>
          <p:nvPr>
            <p:ph type="title"/>
          </p:nvPr>
        </p:nvSpPr>
        <p:spPr>
          <a:xfrm>
            <a:off x="4572000" y="445025"/>
            <a:ext cx="4260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274E13"/>
                </a:solidFill>
              </a:rPr>
              <a:t>The Atomium in Belgium stands 102 meters tall.</a:t>
            </a:r>
            <a:endParaRPr sz="2920" b="1">
              <a:solidFill>
                <a:srgbClr val="274E13"/>
              </a:solidFill>
            </a:endParaRPr>
          </a:p>
        </p:txBody>
      </p:sp>
      <p:sp>
        <p:nvSpPr>
          <p:cNvPr id="172" name="Google Shape;172;p27"/>
          <p:cNvSpPr txBox="1">
            <a:spLocks noGrp="1"/>
          </p:cNvSpPr>
          <p:nvPr>
            <p:ph type="body" idx="1"/>
          </p:nvPr>
        </p:nvSpPr>
        <p:spPr>
          <a:xfrm>
            <a:off x="4659825" y="2386075"/>
            <a:ext cx="4172400" cy="2182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b="1">
                <a:solidFill>
                  <a:srgbClr val="274E13"/>
                </a:solidFill>
              </a:rPr>
              <a:t>How tall is that?</a:t>
            </a:r>
            <a:endParaRPr sz="2300" b="1">
              <a:solidFill>
                <a:srgbClr val="274E13"/>
              </a:solidFill>
            </a:endParaRPr>
          </a:p>
          <a:p>
            <a:pPr marL="0" lvl="0" indent="0" algn="ctr" rtl="0">
              <a:spcBef>
                <a:spcPts val="1200"/>
              </a:spcBef>
              <a:spcAft>
                <a:spcPts val="1200"/>
              </a:spcAft>
              <a:buNone/>
            </a:pPr>
            <a:r>
              <a:rPr lang="en" sz="2300" b="1">
                <a:solidFill>
                  <a:srgbClr val="274E13"/>
                </a:solidFill>
              </a:rPr>
              <a:t>Create a fun story problem with an equation that equals 102 meters!</a:t>
            </a:r>
            <a:endParaRPr sz="2300" b="1">
              <a:solidFill>
                <a:srgbClr val="274E13"/>
              </a:solidFill>
            </a:endParaRPr>
          </a:p>
        </p:txBody>
      </p:sp>
      <p:pic>
        <p:nvPicPr>
          <p:cNvPr id="173" name="Google Shape;173;p27"/>
          <p:cNvPicPr preferRelativeResize="0"/>
          <p:nvPr/>
        </p:nvPicPr>
        <p:blipFill>
          <a:blip r:embed="rId3">
            <a:alphaModFix/>
          </a:blip>
          <a:stretch>
            <a:fillRect/>
          </a:stretch>
        </p:blipFill>
        <p:spPr>
          <a:xfrm>
            <a:off x="3" y="0"/>
            <a:ext cx="4452845" cy="5143501"/>
          </a:xfrm>
          <a:prstGeom prst="rect">
            <a:avLst/>
          </a:prstGeom>
          <a:noFill/>
          <a:ln>
            <a:noFill/>
          </a:ln>
        </p:spPr>
      </p:pic>
      <p:sp>
        <p:nvSpPr>
          <p:cNvPr id="174" name="Google Shape;174;p27"/>
          <p:cNvSpPr txBox="1"/>
          <p:nvPr/>
        </p:nvSpPr>
        <p:spPr>
          <a:xfrm>
            <a:off x="8457875" y="4836725"/>
            <a:ext cx="686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2.MD.B5</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animEffect transition="in" filter="fade">
                                      <p:cBhvr>
                                        <p:cTn id="7" dur="1000"/>
                                        <p:tgtEl>
                                          <p:spTgt spid="1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2">
                                            <p:txEl>
                                              <p:pRg st="1" end="1"/>
                                            </p:txEl>
                                          </p:spTgt>
                                        </p:tgtEl>
                                        <p:attrNameLst>
                                          <p:attrName>style.visibility</p:attrName>
                                        </p:attrNameLst>
                                      </p:cBhvr>
                                      <p:to>
                                        <p:strVal val="visible"/>
                                      </p:to>
                                    </p:set>
                                    <p:animEffect transition="in" filter="fade">
                                      <p:cBhvr>
                                        <p:cTn id="12" dur="1000"/>
                                        <p:tgtEl>
                                          <p:spTgt spid="1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8"/>
          <p:cNvSpPr txBox="1">
            <a:spLocks noGrp="1"/>
          </p:cNvSpPr>
          <p:nvPr>
            <p:ph type="title"/>
          </p:nvPr>
        </p:nvSpPr>
        <p:spPr>
          <a:xfrm>
            <a:off x="39950" y="80125"/>
            <a:ext cx="1340400" cy="5010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700">
                <a:solidFill>
                  <a:srgbClr val="FF9900"/>
                </a:solidFill>
              </a:rPr>
              <a:t>Today is India Republic Day!</a:t>
            </a:r>
            <a:endParaRPr sz="1700">
              <a:solidFill>
                <a:srgbClr val="FF9900"/>
              </a:solidFill>
            </a:endParaRPr>
          </a:p>
          <a:p>
            <a:pPr marL="0" lvl="0" indent="0" algn="ctr" rtl="0">
              <a:spcBef>
                <a:spcPts val="0"/>
              </a:spcBef>
              <a:spcAft>
                <a:spcPts val="0"/>
              </a:spcAft>
              <a:buSzPts val="990"/>
              <a:buNone/>
            </a:pPr>
            <a:endParaRPr sz="500">
              <a:solidFill>
                <a:srgbClr val="FF9900"/>
              </a:solidFill>
            </a:endParaRPr>
          </a:p>
          <a:p>
            <a:pPr marL="0" lvl="0" indent="0" algn="ctr" rtl="0">
              <a:spcBef>
                <a:spcPts val="0"/>
              </a:spcBef>
              <a:spcAft>
                <a:spcPts val="0"/>
              </a:spcAft>
              <a:buSzPts val="990"/>
              <a:buNone/>
            </a:pPr>
            <a:endParaRPr sz="500">
              <a:solidFill>
                <a:srgbClr val="FF9900"/>
              </a:solidFill>
            </a:endParaRPr>
          </a:p>
          <a:p>
            <a:pPr marL="0" lvl="0" indent="0" algn="ctr" rtl="0">
              <a:spcBef>
                <a:spcPts val="0"/>
              </a:spcBef>
              <a:spcAft>
                <a:spcPts val="0"/>
              </a:spcAft>
              <a:buSzPts val="990"/>
              <a:buNone/>
            </a:pPr>
            <a:r>
              <a:rPr lang="en" sz="1700">
                <a:solidFill>
                  <a:srgbClr val="38761D"/>
                </a:solidFill>
              </a:rPr>
              <a:t>On this day in </a:t>
            </a:r>
            <a:r>
              <a:rPr lang="en" sz="1700" b="1">
                <a:solidFill>
                  <a:srgbClr val="38761D"/>
                </a:solidFill>
              </a:rPr>
              <a:t>1950</a:t>
            </a:r>
            <a:r>
              <a:rPr lang="en" sz="1700">
                <a:solidFill>
                  <a:srgbClr val="38761D"/>
                </a:solidFill>
              </a:rPr>
              <a:t> the Constitution in India was formed.</a:t>
            </a:r>
            <a:endParaRPr sz="1700">
              <a:solidFill>
                <a:srgbClr val="38761D"/>
              </a:solidFill>
            </a:endParaRPr>
          </a:p>
          <a:p>
            <a:pPr marL="0" lvl="0" indent="0" algn="ctr" rtl="0">
              <a:spcBef>
                <a:spcPts val="0"/>
              </a:spcBef>
              <a:spcAft>
                <a:spcPts val="0"/>
              </a:spcAft>
              <a:buSzPts val="990"/>
              <a:buNone/>
            </a:pPr>
            <a:r>
              <a:rPr lang="en" sz="1700">
                <a:solidFill>
                  <a:srgbClr val="FF9900"/>
                </a:solidFill>
              </a:rPr>
              <a:t>How long ago was </a:t>
            </a:r>
            <a:r>
              <a:rPr lang="en" sz="1900" b="1">
                <a:solidFill>
                  <a:srgbClr val="FF9900"/>
                </a:solidFill>
              </a:rPr>
              <a:t>1950</a:t>
            </a:r>
            <a:r>
              <a:rPr lang="en" sz="1700">
                <a:solidFill>
                  <a:srgbClr val="FF9900"/>
                </a:solidFill>
              </a:rPr>
              <a:t>? </a:t>
            </a:r>
            <a:endParaRPr sz="1700">
              <a:solidFill>
                <a:srgbClr val="FF9900"/>
              </a:solidFill>
            </a:endParaRPr>
          </a:p>
          <a:p>
            <a:pPr marL="0" lvl="0" indent="0" algn="ctr" rtl="0">
              <a:spcBef>
                <a:spcPts val="0"/>
              </a:spcBef>
              <a:spcAft>
                <a:spcPts val="0"/>
              </a:spcAft>
              <a:buSzPts val="990"/>
              <a:buNone/>
            </a:pPr>
            <a:r>
              <a:rPr lang="en" sz="1700">
                <a:solidFill>
                  <a:srgbClr val="38761D"/>
                </a:solidFill>
              </a:rPr>
              <a:t>Can we use mental math to figure it out? </a:t>
            </a:r>
            <a:endParaRPr sz="1700">
              <a:solidFill>
                <a:srgbClr val="38761D"/>
              </a:solidFill>
            </a:endParaRPr>
          </a:p>
        </p:txBody>
      </p:sp>
      <p:pic>
        <p:nvPicPr>
          <p:cNvPr id="180" name="Google Shape;180;p28"/>
          <p:cNvPicPr preferRelativeResize="0"/>
          <p:nvPr/>
        </p:nvPicPr>
        <p:blipFill>
          <a:blip r:embed="rId3">
            <a:alphaModFix/>
          </a:blip>
          <a:stretch>
            <a:fillRect/>
          </a:stretch>
        </p:blipFill>
        <p:spPr>
          <a:xfrm>
            <a:off x="1428750" y="0"/>
            <a:ext cx="7715251" cy="5143501"/>
          </a:xfrm>
          <a:prstGeom prst="rect">
            <a:avLst/>
          </a:prstGeom>
          <a:noFill/>
          <a:ln>
            <a:noFill/>
          </a:ln>
        </p:spPr>
      </p:pic>
      <p:sp>
        <p:nvSpPr>
          <p:cNvPr id="181" name="Google Shape;181;p28"/>
          <p:cNvSpPr txBox="1"/>
          <p:nvPr/>
        </p:nvSpPr>
        <p:spPr>
          <a:xfrm>
            <a:off x="8411400" y="4804800"/>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2.NBT.B7</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9">
                                            <p:txEl>
                                              <p:pRg st="0" end="0"/>
                                            </p:txEl>
                                          </p:spTgt>
                                        </p:tgtEl>
                                        <p:attrNameLst>
                                          <p:attrName>style.visibility</p:attrName>
                                        </p:attrNameLst>
                                      </p:cBhvr>
                                      <p:to>
                                        <p:strVal val="visible"/>
                                      </p:to>
                                    </p:set>
                                    <p:animEffect transition="in" filter="fade">
                                      <p:cBhvr>
                                        <p:cTn id="7" dur="1000"/>
                                        <p:tgtEl>
                                          <p:spTgt spid="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9">
                                            <p:txEl>
                                              <p:pRg st="1" end="1"/>
                                            </p:txEl>
                                          </p:spTgt>
                                        </p:tgtEl>
                                        <p:attrNameLst>
                                          <p:attrName>style.visibility</p:attrName>
                                        </p:attrNameLst>
                                      </p:cBhvr>
                                      <p:to>
                                        <p:strVal val="visible"/>
                                      </p:to>
                                    </p:set>
                                    <p:animEffect transition="in" filter="fade">
                                      <p:cBhvr>
                                        <p:cTn id="12" dur="1000"/>
                                        <p:tgtEl>
                                          <p:spTgt spid="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9">
                                            <p:txEl>
                                              <p:pRg st="2" end="2"/>
                                            </p:txEl>
                                          </p:spTgt>
                                        </p:tgtEl>
                                        <p:attrNameLst>
                                          <p:attrName>style.visibility</p:attrName>
                                        </p:attrNameLst>
                                      </p:cBhvr>
                                      <p:to>
                                        <p:strVal val="visible"/>
                                      </p:to>
                                    </p:set>
                                    <p:animEffect transition="in" filter="fade">
                                      <p:cBhvr>
                                        <p:cTn id="17" dur="1000"/>
                                        <p:tgtEl>
                                          <p:spTgt spid="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9">
                                            <p:txEl>
                                              <p:pRg st="3" end="3"/>
                                            </p:txEl>
                                          </p:spTgt>
                                        </p:tgtEl>
                                        <p:attrNameLst>
                                          <p:attrName>style.visibility</p:attrName>
                                        </p:attrNameLst>
                                      </p:cBhvr>
                                      <p:to>
                                        <p:strVal val="visible"/>
                                      </p:to>
                                    </p:set>
                                    <p:animEffect transition="in" filter="fade">
                                      <p:cBhvr>
                                        <p:cTn id="22" dur="1000"/>
                                        <p:tgtEl>
                                          <p:spTgt spid="1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9">
                                            <p:txEl>
                                              <p:pRg st="4" end="4"/>
                                            </p:txEl>
                                          </p:spTgt>
                                        </p:tgtEl>
                                        <p:attrNameLst>
                                          <p:attrName>style.visibility</p:attrName>
                                        </p:attrNameLst>
                                      </p:cBhvr>
                                      <p:to>
                                        <p:strVal val="visible"/>
                                      </p:to>
                                    </p:set>
                                    <p:animEffect transition="in" filter="fade">
                                      <p:cBhvr>
                                        <p:cTn id="27" dur="1000"/>
                                        <p:tgtEl>
                                          <p:spTgt spid="1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9">
                                            <p:txEl>
                                              <p:pRg st="5" end="5"/>
                                            </p:txEl>
                                          </p:spTgt>
                                        </p:tgtEl>
                                        <p:attrNameLst>
                                          <p:attrName>style.visibility</p:attrName>
                                        </p:attrNameLst>
                                      </p:cBhvr>
                                      <p:to>
                                        <p:strVal val="visible"/>
                                      </p:to>
                                    </p:set>
                                    <p:animEffect transition="in" filter="fade">
                                      <p:cBhvr>
                                        <p:cTn id="32" dur="1000"/>
                                        <p:tgtEl>
                                          <p:spTgt spid="1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9"/>
          <p:cNvSpPr txBox="1">
            <a:spLocks noGrp="1"/>
          </p:cNvSpPr>
          <p:nvPr>
            <p:ph type="title"/>
          </p:nvPr>
        </p:nvSpPr>
        <p:spPr>
          <a:xfrm>
            <a:off x="311700" y="4775"/>
            <a:ext cx="8520600" cy="386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SzPct val="51562"/>
              <a:buNone/>
            </a:pPr>
            <a:r>
              <a:rPr lang="en" sz="1920" b="1">
                <a:solidFill>
                  <a:srgbClr val="1C4587"/>
                </a:solidFill>
              </a:rPr>
              <a:t>Happy Australia Day!</a:t>
            </a:r>
            <a:endParaRPr sz="1920" b="1">
              <a:solidFill>
                <a:srgbClr val="1C4587"/>
              </a:solidFill>
            </a:endParaRPr>
          </a:p>
        </p:txBody>
      </p:sp>
      <p:sp>
        <p:nvSpPr>
          <p:cNvPr id="187" name="Google Shape;187;p29"/>
          <p:cNvSpPr txBox="1">
            <a:spLocks noGrp="1"/>
          </p:cNvSpPr>
          <p:nvPr>
            <p:ph type="body" idx="1"/>
          </p:nvPr>
        </p:nvSpPr>
        <p:spPr>
          <a:xfrm>
            <a:off x="311700" y="343425"/>
            <a:ext cx="8520600" cy="9597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500" b="1">
                <a:solidFill>
                  <a:srgbClr val="1C4587"/>
                </a:solidFill>
              </a:rPr>
              <a:t>The kangaroo is the national animal of Australia!</a:t>
            </a:r>
            <a:endParaRPr sz="1500" b="1">
              <a:solidFill>
                <a:srgbClr val="1C4587"/>
              </a:solidFill>
            </a:endParaRPr>
          </a:p>
          <a:p>
            <a:pPr marL="0" lvl="0" indent="0" algn="ctr" rtl="0">
              <a:lnSpc>
                <a:spcPct val="100000"/>
              </a:lnSpc>
              <a:spcBef>
                <a:spcPts val="1200"/>
              </a:spcBef>
              <a:spcAft>
                <a:spcPts val="0"/>
              </a:spcAft>
              <a:buNone/>
            </a:pPr>
            <a:r>
              <a:rPr lang="en" sz="1500" b="1">
                <a:solidFill>
                  <a:srgbClr val="1C4587"/>
                </a:solidFill>
              </a:rPr>
              <a:t>Estimate how many kangaroos are here. How many kangaroo ears would that be? </a:t>
            </a:r>
            <a:endParaRPr sz="1500" b="1">
              <a:solidFill>
                <a:srgbClr val="1C4587"/>
              </a:solidFill>
            </a:endParaRPr>
          </a:p>
          <a:p>
            <a:pPr marL="0" lvl="0" indent="0" algn="ctr" rtl="0">
              <a:lnSpc>
                <a:spcPct val="100000"/>
              </a:lnSpc>
              <a:spcBef>
                <a:spcPts val="1200"/>
              </a:spcBef>
              <a:spcAft>
                <a:spcPts val="1200"/>
              </a:spcAft>
              <a:buNone/>
            </a:pPr>
            <a:r>
              <a:rPr lang="en" sz="1500" b="1">
                <a:solidFill>
                  <a:srgbClr val="1C4587"/>
                </a:solidFill>
              </a:rPr>
              <a:t>How many kangaroo legs?</a:t>
            </a:r>
            <a:endParaRPr sz="1500" b="1">
              <a:solidFill>
                <a:srgbClr val="1C4587"/>
              </a:solidFill>
            </a:endParaRPr>
          </a:p>
        </p:txBody>
      </p:sp>
      <p:pic>
        <p:nvPicPr>
          <p:cNvPr id="188" name="Google Shape;188;p29"/>
          <p:cNvPicPr preferRelativeResize="0"/>
          <p:nvPr/>
        </p:nvPicPr>
        <p:blipFill>
          <a:blip r:embed="rId3">
            <a:alphaModFix/>
          </a:blip>
          <a:stretch>
            <a:fillRect/>
          </a:stretch>
        </p:blipFill>
        <p:spPr>
          <a:xfrm>
            <a:off x="381000" y="1524000"/>
            <a:ext cx="8382000" cy="3619500"/>
          </a:xfrm>
          <a:prstGeom prst="rect">
            <a:avLst/>
          </a:prstGeom>
          <a:noFill/>
          <a:ln>
            <a:noFill/>
          </a:ln>
        </p:spPr>
      </p:pic>
      <p:sp>
        <p:nvSpPr>
          <p:cNvPr id="189" name="Google Shape;189;p29"/>
          <p:cNvSpPr txBox="1"/>
          <p:nvPr/>
        </p:nvSpPr>
        <p:spPr>
          <a:xfrm>
            <a:off x="8099700" y="4852675"/>
            <a:ext cx="732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2.OA.C3</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7">
                                            <p:txEl>
                                              <p:pRg st="0" end="0"/>
                                            </p:txEl>
                                          </p:spTgt>
                                        </p:tgtEl>
                                        <p:attrNameLst>
                                          <p:attrName>style.visibility</p:attrName>
                                        </p:attrNameLst>
                                      </p:cBhvr>
                                      <p:to>
                                        <p:strVal val="visible"/>
                                      </p:to>
                                    </p:set>
                                    <p:animEffect transition="in" filter="fade">
                                      <p:cBhvr>
                                        <p:cTn id="7" dur="1000"/>
                                        <p:tgtEl>
                                          <p:spTgt spid="1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7">
                                            <p:txEl>
                                              <p:pRg st="1" end="1"/>
                                            </p:txEl>
                                          </p:spTgt>
                                        </p:tgtEl>
                                        <p:attrNameLst>
                                          <p:attrName>style.visibility</p:attrName>
                                        </p:attrNameLst>
                                      </p:cBhvr>
                                      <p:to>
                                        <p:strVal val="visible"/>
                                      </p:to>
                                    </p:set>
                                    <p:animEffect transition="in" filter="fade">
                                      <p:cBhvr>
                                        <p:cTn id="12" dur="1000"/>
                                        <p:tgtEl>
                                          <p:spTgt spid="1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7">
                                            <p:txEl>
                                              <p:pRg st="2" end="2"/>
                                            </p:txEl>
                                          </p:spTgt>
                                        </p:tgtEl>
                                        <p:attrNameLst>
                                          <p:attrName>style.visibility</p:attrName>
                                        </p:attrNameLst>
                                      </p:cBhvr>
                                      <p:to>
                                        <p:strVal val="visible"/>
                                      </p:to>
                                    </p:set>
                                    <p:animEffect transition="in" filter="fade">
                                      <p:cBhvr>
                                        <p:cTn id="17" dur="1000"/>
                                        <p:tgtEl>
                                          <p:spTgt spid="1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570</Words>
  <Application>Microsoft Macintosh PowerPoint</Application>
  <PresentationFormat>On-screen Show (16:9)</PresentationFormat>
  <Paragraphs>85</Paragraphs>
  <Slides>17</Slides>
  <Notes>17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Arial</vt:lpstr>
      <vt:lpstr>Simple Light</vt:lpstr>
      <vt:lpstr>January is National Braille Literacy Month</vt:lpstr>
      <vt:lpstr>January is International Hot Tea Month!</vt:lpstr>
      <vt:lpstr>What is the same?</vt:lpstr>
      <vt:lpstr>What do we notice at the Bakery in Brother’s Market?  What do we wonder?  Where do we see “groups of?”  How many cupcakes would be here if the case was full?</vt:lpstr>
      <vt:lpstr>It’s Harlem Globetrotter’s Day!</vt:lpstr>
      <vt:lpstr>PowerPoint Presentation</vt:lpstr>
      <vt:lpstr>PowerPoint Presentation</vt:lpstr>
      <vt:lpstr>PowerPoint Presentation</vt:lpstr>
      <vt:lpstr>PowerPoint Presentation</vt:lpstr>
      <vt:lpstr>PowerPoint Presentation</vt:lpstr>
      <vt:lpstr>Which one does not belong?</vt:lpstr>
      <vt:lpstr>Homemade Strawberry Jam!</vt:lpstr>
      <vt:lpstr>How high do you think these Hot Air Balloons are flying In Cappadocia, Turkey? </vt:lpstr>
      <vt:lpstr>What is the same?  What is different?</vt:lpstr>
      <vt:lpstr>The Atomium in Belgium stands 102 meters tall.</vt:lpstr>
      <vt:lpstr>Today is India Republic Day!   On this day in 1950 the Constitution in India was formed. How long ago was 1950?  Can we use mental math to figure it out? </vt:lpstr>
      <vt:lpstr>Happy Australia 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January is National Braille Literacy Month</dc:title>
  <cp:lastModifiedBy>Manousaridis, Tracy</cp:lastModifiedBy>
  <cp:revision>1</cp:revision>
  <dcterms:modified xsi:type="dcterms:W3CDTF">2023-01-03T20:53:25Z</dcterms:modified>
</cp:coreProperties>
</file>