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5143500" type="screen16x9"/>
  <p:notesSz cx="6858000" cy="9144000"/>
  <p:embeddedFontLst>
    <p:embeddedFont>
      <p:font typeface="Lato" panose="020F0502020204030203" pitchFamily="34" charset="0"/>
      <p:regular r:id="rId18"/>
      <p:bold r:id="rId19"/>
      <p:italic r:id="rId20"/>
      <p:boldItalic r:id="rId21"/>
    </p:embeddedFont>
    <p:embeddedFont>
      <p:font typeface="Montserrat" pitchFamily="2" charset="77"/>
      <p:regular r:id="rId22"/>
      <p:bold r:id="rId23"/>
      <p:italic r:id="rId24"/>
      <p:boldItalic r:id="rId2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48"/>
  </p:normalViewPr>
  <p:slideViewPr>
    <p:cSldViewPr snapToGrid="0">
      <p:cViewPr varScale="1">
        <p:scale>
          <a:sx n="156" d="100"/>
          <a:sy n="156" d="100"/>
        </p:scale>
        <p:origin x="360" y="16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0198992c0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20198992c0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January 30, 2023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20198992c01_0_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20198992c01_0_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0198992c01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0198992c01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20198992c01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20198992c01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20198992c01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20198992c01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20198992c01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20198992c01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February 6, 2023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100 Day!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20198992c01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20198992c01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Top left: only coins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Top right: only addends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Bottom left: one-fourth, three-fourths missing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Bottom right: only equivalent fraction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20198992c01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20198992c01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20198992c01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20198992c01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20198992c01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20198992c01_0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20198992c01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20198992c01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February 13, 2023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20198992c01_0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20198992c01_0_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20198992c01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20198992c01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Top left: only even, multiple of ten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Top right: only square number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Bottom left: only single-digit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Bottom right: only palindrome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20198992c01_0_2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20198992c01_0_2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20198992c01_0_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20198992c01_0_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body" idx="1"/>
          </p:nvPr>
        </p:nvSpPr>
        <p:spPr>
          <a:xfrm>
            <a:off x="106850" y="256150"/>
            <a:ext cx="1201200" cy="431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A61C00"/>
                </a:solidFill>
              </a:rPr>
              <a:t>What can we say about this fruit array?</a:t>
            </a:r>
            <a:endParaRPr sz="1900" b="1">
              <a:solidFill>
                <a:srgbClr val="A61C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 b="1">
                <a:solidFill>
                  <a:srgbClr val="A61C00"/>
                </a:solidFill>
              </a:rPr>
              <a:t>Create an equation to match this photo.</a:t>
            </a:r>
            <a:endParaRPr sz="1900" b="1">
              <a:solidFill>
                <a:srgbClr val="A61C00"/>
              </a:solidFill>
            </a:endParaRPr>
          </a:p>
        </p:txBody>
      </p:sp>
      <p:pic>
        <p:nvPicPr>
          <p:cNvPr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09859" y="0"/>
            <a:ext cx="7734134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3"/>
          <p:cNvSpPr txBox="1"/>
          <p:nvPr/>
        </p:nvSpPr>
        <p:spPr>
          <a:xfrm>
            <a:off x="0" y="4804800"/>
            <a:ext cx="750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3.OA.A3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>
            <a:spLocks noGrp="1"/>
          </p:cNvSpPr>
          <p:nvPr>
            <p:ph type="title"/>
          </p:nvPr>
        </p:nvSpPr>
        <p:spPr>
          <a:xfrm>
            <a:off x="6202525" y="140475"/>
            <a:ext cx="2811900" cy="91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1C4587"/>
                </a:solidFill>
              </a:rPr>
              <a:t>It’s Independence Day in Nauru!</a:t>
            </a:r>
            <a:endParaRPr sz="2300" b="1">
              <a:solidFill>
                <a:srgbClr val="1C4587"/>
              </a:solidFill>
            </a:endParaRPr>
          </a:p>
        </p:txBody>
      </p:sp>
      <p:sp>
        <p:nvSpPr>
          <p:cNvPr id="62" name="Google Shape;62;p14"/>
          <p:cNvSpPr txBox="1">
            <a:spLocks noGrp="1"/>
          </p:cNvSpPr>
          <p:nvPr>
            <p:ph type="body" idx="1"/>
          </p:nvPr>
        </p:nvSpPr>
        <p:spPr>
          <a:xfrm>
            <a:off x="6269275" y="1337738"/>
            <a:ext cx="2678400" cy="318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1C4587"/>
                </a:solidFill>
              </a:rPr>
              <a:t>Nauru is a very small, and a very young country! It declared independence in 1968!</a:t>
            </a:r>
            <a:endParaRPr sz="1900" b="1">
              <a:solidFill>
                <a:srgbClr val="1C4587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1C4587"/>
                </a:solidFill>
              </a:rPr>
              <a:t>How long ago was that?</a:t>
            </a:r>
            <a:endParaRPr sz="1900" b="1">
              <a:solidFill>
                <a:srgbClr val="1C4587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sp>
        <p:nvSpPr>
          <p:cNvPr id="63" name="Google Shape;63;p14"/>
          <p:cNvSpPr txBox="1"/>
          <p:nvPr/>
        </p:nvSpPr>
        <p:spPr>
          <a:xfrm>
            <a:off x="8352000" y="4804800"/>
            <a:ext cx="7920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3.NBT.A2</a:t>
            </a:r>
            <a:endParaRPr sz="1000"/>
          </a:p>
        </p:txBody>
      </p:sp>
      <p:pic>
        <p:nvPicPr>
          <p:cNvPr id="64" name="Google Shape;64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6069050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5"/>
          <p:cNvSpPr txBox="1">
            <a:spLocks noGrp="1"/>
          </p:cNvSpPr>
          <p:nvPr>
            <p:ph type="title"/>
          </p:nvPr>
        </p:nvSpPr>
        <p:spPr>
          <a:xfrm>
            <a:off x="7083500" y="149375"/>
            <a:ext cx="1748700" cy="86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20" b="1">
                <a:solidFill>
                  <a:srgbClr val="4C1130"/>
                </a:solidFill>
              </a:rPr>
              <a:t>February is Berries Month!</a:t>
            </a:r>
            <a:endParaRPr sz="2320" b="1">
              <a:solidFill>
                <a:srgbClr val="4C113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70;p15"/>
          <p:cNvSpPr txBox="1">
            <a:spLocks noGrp="1"/>
          </p:cNvSpPr>
          <p:nvPr>
            <p:ph type="body" idx="1"/>
          </p:nvPr>
        </p:nvSpPr>
        <p:spPr>
          <a:xfrm>
            <a:off x="7039000" y="1528675"/>
            <a:ext cx="1913100" cy="30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741B47"/>
                </a:solidFill>
              </a:rPr>
              <a:t>What math do we notice?</a:t>
            </a:r>
            <a:endParaRPr sz="2300" b="1">
              <a:solidFill>
                <a:srgbClr val="741B47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300" b="1">
                <a:solidFill>
                  <a:srgbClr val="741B47"/>
                </a:solidFill>
              </a:rPr>
              <a:t>Where do we see fractions?</a:t>
            </a:r>
            <a:endParaRPr sz="2300" b="1">
              <a:solidFill>
                <a:srgbClr val="741B47"/>
              </a:solidFill>
            </a:endParaRPr>
          </a:p>
        </p:txBody>
      </p:sp>
      <p:pic>
        <p:nvPicPr>
          <p:cNvPr id="71" name="Google Shape;71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685799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5"/>
          <p:cNvSpPr txBox="1"/>
          <p:nvPr/>
        </p:nvSpPr>
        <p:spPr>
          <a:xfrm>
            <a:off x="8393200" y="4804800"/>
            <a:ext cx="750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3.NF.A1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6"/>
          <p:cNvSpPr txBox="1">
            <a:spLocks noGrp="1"/>
          </p:cNvSpPr>
          <p:nvPr>
            <p:ph type="body" idx="1"/>
          </p:nvPr>
        </p:nvSpPr>
        <p:spPr>
          <a:xfrm>
            <a:off x="7056800" y="482600"/>
            <a:ext cx="2019900" cy="432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rgbClr val="274E13"/>
                </a:solidFill>
                <a:highlight>
                  <a:srgbClr val="FFFFFF"/>
                </a:highlight>
              </a:rPr>
              <a:t>The Punxsutawney Groundhog Club hosts their Groundhog Day celebration - and the announcement of Phil’s prediction - at Gobbler’s Knob in Punxsutawney, PA. </a:t>
            </a:r>
            <a:endParaRPr sz="1500" b="1">
              <a:solidFill>
                <a:srgbClr val="274E13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rgbClr val="274E13"/>
                </a:solidFill>
                <a:highlight>
                  <a:srgbClr val="FFFFFF"/>
                </a:highlight>
              </a:rPr>
              <a:t>The reveal is made around 7:20 a.m. each year.</a:t>
            </a:r>
            <a:endParaRPr sz="1500" b="1">
              <a:solidFill>
                <a:srgbClr val="274E13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500" b="1">
                <a:solidFill>
                  <a:srgbClr val="274E13"/>
                </a:solidFill>
                <a:highlight>
                  <a:srgbClr val="FFFFFF"/>
                </a:highlight>
              </a:rPr>
              <a:t>How many minutes ago was 7:20 a.m.?</a:t>
            </a:r>
            <a:endParaRPr sz="1500" b="1">
              <a:solidFill>
                <a:srgbClr val="274E13"/>
              </a:solidFill>
              <a:highlight>
                <a:srgbClr val="FFFFFF"/>
              </a:highlight>
            </a:endParaRPr>
          </a:p>
        </p:txBody>
      </p:sp>
      <p:pic>
        <p:nvPicPr>
          <p:cNvPr id="78" name="Google Shape;78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275" y="467300"/>
            <a:ext cx="6920350" cy="4612400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6"/>
          <p:cNvSpPr txBox="1"/>
          <p:nvPr/>
        </p:nvSpPr>
        <p:spPr>
          <a:xfrm>
            <a:off x="1486150" y="36200"/>
            <a:ext cx="4402800" cy="4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274E13"/>
                </a:solidFill>
              </a:rPr>
              <a:t>It’s Groundhog Day!</a:t>
            </a:r>
            <a:endParaRPr sz="1700" b="1">
              <a:solidFill>
                <a:srgbClr val="274E13"/>
              </a:solidFill>
            </a:endParaRPr>
          </a:p>
        </p:txBody>
      </p:sp>
      <p:sp>
        <p:nvSpPr>
          <p:cNvPr id="80" name="Google Shape;80;p16"/>
          <p:cNvSpPr txBox="1"/>
          <p:nvPr/>
        </p:nvSpPr>
        <p:spPr>
          <a:xfrm>
            <a:off x="65275" y="4741000"/>
            <a:ext cx="750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</a:rPr>
              <a:t>3.MD.A1</a:t>
            </a:r>
            <a:endParaRPr sz="10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7"/>
          <p:cNvSpPr txBox="1">
            <a:spLocks noGrp="1"/>
          </p:cNvSpPr>
          <p:nvPr>
            <p:ph type="title"/>
          </p:nvPr>
        </p:nvSpPr>
        <p:spPr>
          <a:xfrm>
            <a:off x="115700" y="70325"/>
            <a:ext cx="1913400" cy="76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320" b="1">
                <a:solidFill>
                  <a:srgbClr val="1C4587"/>
                </a:solidFill>
              </a:rPr>
              <a:t>It’s Sled Dog Day!</a:t>
            </a:r>
            <a:endParaRPr sz="2320" b="1">
              <a:solidFill>
                <a:srgbClr val="1C4587"/>
              </a:solidFill>
            </a:endParaRPr>
          </a:p>
        </p:txBody>
      </p:sp>
      <p:sp>
        <p:nvSpPr>
          <p:cNvPr id="86" name="Google Shape;86;p17"/>
          <p:cNvSpPr txBox="1">
            <a:spLocks noGrp="1"/>
          </p:cNvSpPr>
          <p:nvPr>
            <p:ph type="body" idx="1"/>
          </p:nvPr>
        </p:nvSpPr>
        <p:spPr>
          <a:xfrm>
            <a:off x="53450" y="1010100"/>
            <a:ext cx="1975800" cy="352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073763"/>
                </a:solidFill>
                <a:highlight>
                  <a:srgbClr val="FFFFFF"/>
                </a:highlight>
                <a:latin typeface="Lato"/>
                <a:ea typeface="Lato"/>
                <a:cs typeface="Lato"/>
                <a:sym typeface="Lato"/>
              </a:rPr>
              <a:t>The first formal sled-dog race was held in 1850, from Winnipeg, Manitoba, to St. Paul, Minnesota.</a:t>
            </a:r>
            <a:endParaRPr sz="1700">
              <a:solidFill>
                <a:srgbClr val="073763"/>
              </a:solidFill>
              <a:highlight>
                <a:srgbClr val="FFFFFF"/>
              </a:highlight>
              <a:latin typeface="Lato"/>
              <a:ea typeface="Lato"/>
              <a:cs typeface="Lato"/>
              <a:sym typeface="Lato"/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073763"/>
                </a:solidFill>
                <a:highlight>
                  <a:srgbClr val="FFFFFF"/>
                </a:highlight>
                <a:latin typeface="Lato"/>
                <a:ea typeface="Lato"/>
                <a:cs typeface="Lato"/>
                <a:sym typeface="Lato"/>
              </a:rPr>
              <a:t>How long ago was that?</a:t>
            </a:r>
            <a:endParaRPr sz="1700">
              <a:solidFill>
                <a:srgbClr val="073763"/>
              </a:solidFill>
              <a:highlight>
                <a:srgbClr val="FFFFFF"/>
              </a:highlight>
              <a:latin typeface="Lato"/>
              <a:ea typeface="Lato"/>
              <a:cs typeface="Lato"/>
              <a:sym typeface="Lato"/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700">
                <a:solidFill>
                  <a:srgbClr val="073763"/>
                </a:solidFill>
                <a:highlight>
                  <a:srgbClr val="FFFFFF"/>
                </a:highlight>
                <a:latin typeface="Lato"/>
                <a:ea typeface="Lato"/>
                <a:cs typeface="Lato"/>
                <a:sym typeface="Lato"/>
              </a:rPr>
              <a:t>How can we use mental math to figure it out?</a:t>
            </a:r>
            <a:endParaRPr sz="1700">
              <a:solidFill>
                <a:srgbClr val="073763"/>
              </a:solidFill>
              <a:highlight>
                <a:srgbClr val="FFFFFF"/>
              </a:highlight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87" name="Google Shape;87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14613" y="257175"/>
            <a:ext cx="6943725" cy="4629150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7"/>
          <p:cNvSpPr txBox="1"/>
          <p:nvPr/>
        </p:nvSpPr>
        <p:spPr>
          <a:xfrm>
            <a:off x="8393200" y="4804800"/>
            <a:ext cx="750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3.NBT.A2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8"/>
          <p:cNvSpPr txBox="1">
            <a:spLocks noGrp="1"/>
          </p:cNvSpPr>
          <p:nvPr>
            <p:ph type="title"/>
          </p:nvPr>
        </p:nvSpPr>
        <p:spPr>
          <a:xfrm>
            <a:off x="71175" y="231450"/>
            <a:ext cx="7050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 b="1">
                <a:solidFill>
                  <a:srgbClr val="6AA84F"/>
                </a:solidFill>
              </a:rPr>
              <a:t>Happy 100 Day of School!</a:t>
            </a:r>
            <a:endParaRPr sz="2920" b="1">
              <a:solidFill>
                <a:srgbClr val="6AA84F"/>
              </a:solidFill>
            </a:endParaRPr>
          </a:p>
        </p:txBody>
      </p:sp>
      <p:sp>
        <p:nvSpPr>
          <p:cNvPr id="94" name="Google Shape;94;p18"/>
          <p:cNvSpPr txBox="1">
            <a:spLocks noGrp="1"/>
          </p:cNvSpPr>
          <p:nvPr>
            <p:ph type="body" idx="1"/>
          </p:nvPr>
        </p:nvSpPr>
        <p:spPr>
          <a:xfrm>
            <a:off x="7234775" y="1152475"/>
            <a:ext cx="1797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6AA84F"/>
                </a:solidFill>
              </a:rPr>
              <a:t>What are some FACTORS of 100?</a:t>
            </a:r>
            <a:endParaRPr sz="1900" b="1">
              <a:solidFill>
                <a:srgbClr val="6AA84F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 b="1">
                <a:solidFill>
                  <a:srgbClr val="6AA84F"/>
                </a:solidFill>
              </a:rPr>
              <a:t>How do we know we have them all?</a:t>
            </a:r>
            <a:endParaRPr sz="1900" b="1">
              <a:solidFill>
                <a:srgbClr val="6AA84F"/>
              </a:solidFill>
            </a:endParaRPr>
          </a:p>
        </p:txBody>
      </p:sp>
      <p:pic>
        <p:nvPicPr>
          <p:cNvPr id="95" name="Google Shape;95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175" y="1074850"/>
            <a:ext cx="7050300" cy="3986175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8"/>
          <p:cNvSpPr txBox="1"/>
          <p:nvPr/>
        </p:nvSpPr>
        <p:spPr>
          <a:xfrm>
            <a:off x="8393200" y="4804800"/>
            <a:ext cx="750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3.OA.C7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9"/>
          <p:cNvSpPr txBox="1">
            <a:spLocks noGrp="1"/>
          </p:cNvSpPr>
          <p:nvPr>
            <p:ph type="body" idx="1"/>
          </p:nvPr>
        </p:nvSpPr>
        <p:spPr>
          <a:xfrm>
            <a:off x="7208100" y="701100"/>
            <a:ext cx="1753200" cy="386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274E13"/>
                </a:solidFill>
              </a:rPr>
              <a:t>Which one does not belong?</a:t>
            </a:r>
            <a:endParaRPr sz="2300" b="1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endParaRPr sz="2300" b="1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300" b="1">
                <a:solidFill>
                  <a:srgbClr val="274E13"/>
                </a:solidFill>
              </a:rPr>
              <a:t>What do they all have in common?</a:t>
            </a:r>
            <a:endParaRPr sz="2300" b="1">
              <a:solidFill>
                <a:srgbClr val="274E13"/>
              </a:solidFill>
            </a:endParaRPr>
          </a:p>
        </p:txBody>
      </p:sp>
      <p:pic>
        <p:nvPicPr>
          <p:cNvPr id="102" name="Google Shape;102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" y="0"/>
            <a:ext cx="7099480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19"/>
          <p:cNvSpPr txBox="1"/>
          <p:nvPr/>
        </p:nvSpPr>
        <p:spPr>
          <a:xfrm>
            <a:off x="8393200" y="4804800"/>
            <a:ext cx="750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3.NF.A3</a:t>
            </a:r>
            <a:endParaRPr sz="10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0"/>
          <p:cNvSpPr txBox="1">
            <a:spLocks noGrp="1"/>
          </p:cNvSpPr>
          <p:nvPr>
            <p:ph type="title"/>
          </p:nvPr>
        </p:nvSpPr>
        <p:spPr>
          <a:xfrm>
            <a:off x="311700" y="4457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320" b="1">
                <a:solidFill>
                  <a:srgbClr val="0B5394"/>
                </a:solidFill>
              </a:rPr>
              <a:t>Estimate the height of this Roslindale mural. </a:t>
            </a:r>
            <a:endParaRPr sz="2320" b="1">
              <a:solidFill>
                <a:srgbClr val="0B5394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320" b="1">
                <a:solidFill>
                  <a:srgbClr val="0B5394"/>
                </a:solidFill>
              </a:rPr>
              <a:t>How do we know our estimate is reasonable?</a:t>
            </a:r>
            <a:endParaRPr sz="2320" b="1">
              <a:solidFill>
                <a:srgbClr val="0B5394"/>
              </a:solidFill>
            </a:endParaRPr>
          </a:p>
        </p:txBody>
      </p:sp>
      <p:sp>
        <p:nvSpPr>
          <p:cNvPr id="109" name="Google Shape;109;p2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10" name="Google Shape;110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936663"/>
            <a:ext cx="9144001" cy="4206825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20"/>
          <p:cNvSpPr txBox="1"/>
          <p:nvPr/>
        </p:nvSpPr>
        <p:spPr>
          <a:xfrm>
            <a:off x="0" y="4804800"/>
            <a:ext cx="750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</a:rPr>
              <a:t>3.MD.A2</a:t>
            </a:r>
            <a:endParaRPr sz="1000">
              <a:solidFill>
                <a:schemeClr val="l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1"/>
          <p:cNvSpPr txBox="1">
            <a:spLocks noGrp="1"/>
          </p:cNvSpPr>
          <p:nvPr>
            <p:ph type="body" idx="1"/>
          </p:nvPr>
        </p:nvSpPr>
        <p:spPr>
          <a:xfrm>
            <a:off x="4572000" y="647700"/>
            <a:ext cx="4260300" cy="392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/>
              <a:t>3 x 5 x 2 = 6 x 5</a:t>
            </a:r>
            <a:endParaRPr sz="35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23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3500"/>
              <a:t>8 x (5 + 2) = 40 + 16</a:t>
            </a:r>
            <a:endParaRPr sz="35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230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3500"/>
              <a:t>2 x 3 x 10 = 10 x 5 </a:t>
            </a:r>
            <a:endParaRPr sz="3500"/>
          </a:p>
        </p:txBody>
      </p:sp>
      <p:pic>
        <p:nvPicPr>
          <p:cNvPr id="117" name="Google Shape;117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380" y="1271375"/>
            <a:ext cx="3969501" cy="2232850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21"/>
          <p:cNvSpPr txBox="1"/>
          <p:nvPr/>
        </p:nvSpPr>
        <p:spPr>
          <a:xfrm>
            <a:off x="0" y="4804800"/>
            <a:ext cx="750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3.OA.B5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24" name="Google Shape;124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27000" y="226500"/>
            <a:ext cx="4917000" cy="491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450" y="978175"/>
            <a:ext cx="4083350" cy="4083350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22"/>
          <p:cNvSpPr txBox="1"/>
          <p:nvPr/>
        </p:nvSpPr>
        <p:spPr>
          <a:xfrm>
            <a:off x="273900" y="104875"/>
            <a:ext cx="8596200" cy="8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 b="1">
                <a:solidFill>
                  <a:srgbClr val="3D85C6"/>
                </a:solidFill>
              </a:rPr>
              <a:t>Would you rather have an overflowing bowl of Hershey’s Kisses or One giant Hershey’s Kiss?</a:t>
            </a:r>
            <a:endParaRPr sz="2100" b="1">
              <a:solidFill>
                <a:srgbClr val="3D85C6"/>
              </a:solidFill>
            </a:endParaRPr>
          </a:p>
        </p:txBody>
      </p:sp>
      <p:sp>
        <p:nvSpPr>
          <p:cNvPr id="127" name="Google Shape;127;p22"/>
          <p:cNvSpPr txBox="1"/>
          <p:nvPr/>
        </p:nvSpPr>
        <p:spPr>
          <a:xfrm>
            <a:off x="0" y="4804800"/>
            <a:ext cx="750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3.SMP.3</a:t>
            </a:r>
            <a:endParaRPr sz="10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3"/>
          <p:cNvSpPr txBox="1">
            <a:spLocks noGrp="1"/>
          </p:cNvSpPr>
          <p:nvPr>
            <p:ph type="body" idx="1"/>
          </p:nvPr>
        </p:nvSpPr>
        <p:spPr>
          <a:xfrm>
            <a:off x="6834350" y="424350"/>
            <a:ext cx="2171400" cy="429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1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chemeClr val="accent1"/>
                </a:solidFill>
              </a:rPr>
              <a:t>What a nice classroom rug!</a:t>
            </a:r>
            <a:endParaRPr sz="2300" b="1">
              <a:solidFill>
                <a:schemeClr val="accent1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FF9900"/>
                </a:solidFill>
              </a:rPr>
              <a:t>This rug has a perimeter of 28 square feet.</a:t>
            </a:r>
            <a:endParaRPr sz="2300" b="1">
              <a:solidFill>
                <a:srgbClr val="FF99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chemeClr val="accent1"/>
                </a:solidFill>
              </a:rPr>
              <a:t>What is possible?</a:t>
            </a:r>
            <a:endParaRPr sz="2300" b="1">
              <a:solidFill>
                <a:schemeClr val="accent1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 b="1" i="1">
                <a:solidFill>
                  <a:schemeClr val="accent1"/>
                </a:solidFill>
              </a:rPr>
              <a:t>Think about area!</a:t>
            </a:r>
            <a:endParaRPr sz="2300" b="1" i="1">
              <a:solidFill>
                <a:schemeClr val="accent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33" name="Google Shape;133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500" y="123825"/>
            <a:ext cx="6705600" cy="4895850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23"/>
          <p:cNvSpPr txBox="1"/>
          <p:nvPr/>
        </p:nvSpPr>
        <p:spPr>
          <a:xfrm>
            <a:off x="8393200" y="4804800"/>
            <a:ext cx="750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3.MD.D8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4"/>
          <p:cNvSpPr txBox="1">
            <a:spLocks noGrp="1"/>
          </p:cNvSpPr>
          <p:nvPr>
            <p:ph type="title"/>
          </p:nvPr>
        </p:nvSpPr>
        <p:spPr>
          <a:xfrm>
            <a:off x="4413875" y="336250"/>
            <a:ext cx="4418400" cy="68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 b="1">
                <a:solidFill>
                  <a:srgbClr val="C27BA0"/>
                </a:solidFill>
              </a:rPr>
              <a:t>What do we notice?</a:t>
            </a:r>
            <a:br>
              <a:rPr lang="en" sz="2920" b="1">
                <a:solidFill>
                  <a:srgbClr val="C27BA0"/>
                </a:solidFill>
              </a:rPr>
            </a:br>
            <a:r>
              <a:rPr lang="en" sz="2920" b="1">
                <a:solidFill>
                  <a:srgbClr val="C27BA0"/>
                </a:solidFill>
              </a:rPr>
              <a:t>What do we wonder?</a:t>
            </a:r>
            <a:endParaRPr sz="2920" b="1">
              <a:solidFill>
                <a:srgbClr val="C27BA0"/>
              </a:solidFill>
            </a:endParaRPr>
          </a:p>
        </p:txBody>
      </p:sp>
      <p:sp>
        <p:nvSpPr>
          <p:cNvPr id="140" name="Google Shape;140;p24"/>
          <p:cNvSpPr txBox="1">
            <a:spLocks noGrp="1"/>
          </p:cNvSpPr>
          <p:nvPr>
            <p:ph type="body" idx="1"/>
          </p:nvPr>
        </p:nvSpPr>
        <p:spPr>
          <a:xfrm>
            <a:off x="4458375" y="1697750"/>
            <a:ext cx="4374000" cy="287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C27BA0"/>
                </a:solidFill>
              </a:rPr>
              <a:t>What can we say about this array of cookies?</a:t>
            </a:r>
            <a:endParaRPr sz="2300" b="1">
              <a:solidFill>
                <a:srgbClr val="C27BA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C27BA0"/>
                </a:solidFill>
              </a:rPr>
              <a:t>How many are here?</a:t>
            </a:r>
            <a:endParaRPr sz="2300" b="1">
              <a:solidFill>
                <a:srgbClr val="C27BA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300" b="1">
                <a:solidFill>
                  <a:srgbClr val="C27BA0"/>
                </a:solidFill>
              </a:rPr>
              <a:t>Can we write an equation to match our thinking?</a:t>
            </a:r>
            <a:endParaRPr sz="2300" b="1">
              <a:solidFill>
                <a:srgbClr val="C27BA0"/>
              </a:solidFill>
            </a:endParaRPr>
          </a:p>
        </p:txBody>
      </p:sp>
      <p:pic>
        <p:nvPicPr>
          <p:cNvPr id="141" name="Google Shape;141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42003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24"/>
          <p:cNvSpPr txBox="1"/>
          <p:nvPr/>
        </p:nvSpPr>
        <p:spPr>
          <a:xfrm>
            <a:off x="8393200" y="4804800"/>
            <a:ext cx="750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3.OA.A3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5"/>
          <p:cNvSpPr txBox="1">
            <a:spLocks noGrp="1"/>
          </p:cNvSpPr>
          <p:nvPr>
            <p:ph type="title"/>
          </p:nvPr>
        </p:nvSpPr>
        <p:spPr>
          <a:xfrm>
            <a:off x="311700" y="790075"/>
            <a:ext cx="2678400" cy="380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 b="1">
                <a:solidFill>
                  <a:srgbClr val="0000FF"/>
                </a:solidFill>
              </a:rPr>
              <a:t>Which one does not belong?</a:t>
            </a:r>
            <a:endParaRPr sz="2920" b="1">
              <a:solidFill>
                <a:srgbClr val="0000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br>
              <a:rPr lang="en" sz="2920" b="1">
                <a:solidFill>
                  <a:srgbClr val="0000FF"/>
                </a:solidFill>
              </a:rPr>
            </a:br>
            <a:r>
              <a:rPr lang="en" sz="2920" b="1">
                <a:solidFill>
                  <a:srgbClr val="0000FF"/>
                </a:solidFill>
              </a:rPr>
              <a:t>What do they all have in common?</a:t>
            </a:r>
            <a:endParaRPr sz="2920" b="1">
              <a:solidFill>
                <a:srgbClr val="0000FF"/>
              </a:solidFill>
            </a:endParaRPr>
          </a:p>
        </p:txBody>
      </p:sp>
      <p:pic>
        <p:nvPicPr>
          <p:cNvPr id="148" name="Google Shape;148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06047" y="0"/>
            <a:ext cx="5937954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25"/>
          <p:cNvSpPr txBox="1"/>
          <p:nvPr/>
        </p:nvSpPr>
        <p:spPr>
          <a:xfrm>
            <a:off x="0" y="4804800"/>
            <a:ext cx="750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3.OA.D9</a:t>
            </a:r>
            <a:endParaRPr sz="10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" name="Google Shape;155;p2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56" name="Google Shape;156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26"/>
          <p:cNvSpPr txBox="1"/>
          <p:nvPr/>
        </p:nvSpPr>
        <p:spPr>
          <a:xfrm>
            <a:off x="151350" y="90475"/>
            <a:ext cx="8560500" cy="10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chemeClr val="lt1"/>
                </a:solidFill>
              </a:rPr>
              <a:t>There are over 90 miles of trails in Weston.</a:t>
            </a:r>
            <a:endParaRPr sz="1900" b="1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chemeClr val="lt1"/>
                </a:solidFill>
              </a:rPr>
              <a:t>What can we say about the number 90?</a:t>
            </a:r>
            <a:endParaRPr sz="1900" b="1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chemeClr val="lt1"/>
                </a:solidFill>
              </a:rPr>
              <a:t>How many different expressions can we create that have a value of 90?</a:t>
            </a:r>
            <a:endParaRPr sz="1900" b="1">
              <a:solidFill>
                <a:schemeClr val="lt1"/>
              </a:solidFill>
            </a:endParaRPr>
          </a:p>
        </p:txBody>
      </p:sp>
      <p:sp>
        <p:nvSpPr>
          <p:cNvPr id="158" name="Google Shape;158;p26"/>
          <p:cNvSpPr txBox="1"/>
          <p:nvPr/>
        </p:nvSpPr>
        <p:spPr>
          <a:xfrm>
            <a:off x="0" y="4804800"/>
            <a:ext cx="780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</a:rPr>
              <a:t>2.NBT.B5</a:t>
            </a:r>
            <a:endParaRPr sz="1000">
              <a:solidFill>
                <a:schemeClr val="l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7"/>
          <p:cNvSpPr txBox="1"/>
          <p:nvPr/>
        </p:nvSpPr>
        <p:spPr>
          <a:xfrm>
            <a:off x="7241125" y="478625"/>
            <a:ext cx="1902900" cy="40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073763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In 1879, President Rutherford B. Hayes signed Washington’s Birthday into law.</a:t>
            </a:r>
            <a:endParaRPr sz="1700" b="1">
              <a:solidFill>
                <a:srgbClr val="073763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073763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How long ago was that?</a:t>
            </a:r>
            <a:endParaRPr sz="1700" b="1">
              <a:solidFill>
                <a:srgbClr val="073763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700" b="1">
                <a:solidFill>
                  <a:srgbClr val="073763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How do you know?</a:t>
            </a:r>
            <a:endParaRPr sz="1700" b="1">
              <a:solidFill>
                <a:srgbClr val="073763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64" name="Google Shape;164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" y="0"/>
            <a:ext cx="7241138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530</Words>
  <Application>Microsoft Macintosh PowerPoint</Application>
  <PresentationFormat>On-screen Show (16:9)</PresentationFormat>
  <Paragraphs>72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Lato</vt:lpstr>
      <vt:lpstr>Montserrat</vt:lpstr>
      <vt:lpstr>Arial</vt:lpstr>
      <vt:lpstr>Simple Light</vt:lpstr>
      <vt:lpstr>PowerPoint Presentation</vt:lpstr>
      <vt:lpstr>It’s Independence Day in Nauru!</vt:lpstr>
      <vt:lpstr>February is Berries Month! </vt:lpstr>
      <vt:lpstr>PowerPoint Presentation</vt:lpstr>
      <vt:lpstr>It’s Sled Dog Day!</vt:lpstr>
      <vt:lpstr>Happy 100 Day of School!</vt:lpstr>
      <vt:lpstr>PowerPoint Presentation</vt:lpstr>
      <vt:lpstr>Estimate the height of this Roslindale mural.  How do we know our estimate is reasonable?</vt:lpstr>
      <vt:lpstr>PowerPoint Presentation</vt:lpstr>
      <vt:lpstr>PowerPoint Presentation</vt:lpstr>
      <vt:lpstr>PowerPoint Presentation</vt:lpstr>
      <vt:lpstr>What do we notice? What do we wonder?</vt:lpstr>
      <vt:lpstr>Which one does not belong?  What do they all have in common?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Manousaridis, Tracy</cp:lastModifiedBy>
  <cp:revision>1</cp:revision>
  <dcterms:modified xsi:type="dcterms:W3CDTF">2023-02-01T01:44:45Z</dcterms:modified>
</cp:coreProperties>
</file>