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011ae2ef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011ae2ef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30,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011ae2efb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011ae2efb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31,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Nauru Independence Day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011ae2efb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011ae2efb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2023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011ae2efb5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011ae2efb5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2,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Sled Dog Day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011ae2efb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011ae2efb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2,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Sled Dog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011ae2efb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011ae2efb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6,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100 DAY!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011ae2efb5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011ae2efb5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dimes and pennies are mixed up, only “heads”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Top right: not 42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not coins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6 objects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011ae2efb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011ae2efb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011ae2efb5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011ae2efb5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011ae2efb5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011ae2efb5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011ae2efb5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011ae2efb5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13, 2023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011ae2efb5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011ae2efb5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011ae2efb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011ae2efb5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011ae2efb5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011ae2efb5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011ae2efb5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011ae2efb5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79925"/>
            <a:ext cx="226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F6000"/>
                </a:solidFill>
              </a:rPr>
              <a:t>Mass. Central Rail Trail</a:t>
            </a:r>
            <a:endParaRPr sz="2320" b="1">
              <a:solidFill>
                <a:srgbClr val="7F6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201900" y="1152475"/>
            <a:ext cx="2431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16" b="1">
                <a:solidFill>
                  <a:srgbClr val="7F6000"/>
                </a:solidFill>
              </a:rPr>
              <a:t>This old railway in North Weston will be part of the 25 mile Rail Trail from Berlin to Waltham.</a:t>
            </a:r>
            <a:endParaRPr sz="1916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16" b="1">
                <a:solidFill>
                  <a:srgbClr val="7F6000"/>
                </a:solidFill>
              </a:rPr>
              <a:t>How many different ways can we get to 25 using tens and ones?</a:t>
            </a:r>
            <a:endParaRPr sz="1916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3750" y="79925"/>
            <a:ext cx="6245675" cy="49651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1.NBT.B2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96575" y="0"/>
            <a:ext cx="88371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1C4587"/>
                </a:solidFill>
              </a:rPr>
              <a:t>It is Independence Day in Nauru! What do we notice about the flag of Nauru? How many points does the star have? How many points on 2 stars? How do you know?</a:t>
            </a:r>
            <a:endParaRPr sz="1720" b="1">
              <a:solidFill>
                <a:srgbClr val="1C4587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175" y="634425"/>
            <a:ext cx="8663650" cy="45090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1.OA.A1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7100850" y="120275"/>
            <a:ext cx="193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CC0000"/>
                </a:solidFill>
              </a:rPr>
              <a:t>February is Berries Month!</a:t>
            </a:r>
            <a:endParaRPr sz="2320" b="1">
              <a:solidFill>
                <a:srgbClr val="CC0000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7100850" y="1516600"/>
            <a:ext cx="1931100" cy="30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How can we estimate how many berries are in each can?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How do we know our estimates are </a:t>
            </a:r>
            <a:r>
              <a:rPr lang="en" sz="1900" b="1" i="1">
                <a:solidFill>
                  <a:srgbClr val="CC0000"/>
                </a:solidFill>
              </a:rPr>
              <a:t>reasonable?</a:t>
            </a:r>
            <a:endParaRPr sz="1900" b="1" i="1">
              <a:solidFill>
                <a:srgbClr val="CC0000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" y="0"/>
            <a:ext cx="702184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836370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6293350" y="147325"/>
            <a:ext cx="2756100" cy="87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C4587"/>
                </a:solidFill>
              </a:rPr>
              <a:t>Happy Groundhog Day!</a:t>
            </a:r>
            <a:endParaRPr sz="2320" b="1">
              <a:solidFill>
                <a:srgbClr val="1C4587"/>
              </a:solidFill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6293350" y="1152475"/>
            <a:ext cx="2633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C4587"/>
                </a:solidFill>
              </a:rPr>
              <a:t>An adult groundhog is 20 inches long!</a:t>
            </a:r>
            <a:endParaRPr sz="19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C4587"/>
                </a:solidFill>
              </a:rPr>
              <a:t>How many different expressions can we write with a value of 20?</a:t>
            </a:r>
            <a:endParaRPr sz="19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1C4587"/>
                </a:solidFill>
              </a:rPr>
              <a:t>Do we see any patterns in our expressions?</a:t>
            </a:r>
            <a:endParaRPr sz="1900">
              <a:solidFill>
                <a:srgbClr val="1C4587"/>
              </a:solidFill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" y="0"/>
            <a:ext cx="61637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836370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1.OA.C6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7767925" y="42000"/>
            <a:ext cx="1290300" cy="9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0C343D"/>
                </a:solidFill>
              </a:rPr>
              <a:t>It’s Sled Dog Day!</a:t>
            </a:r>
            <a:endParaRPr sz="1920" b="1">
              <a:solidFill>
                <a:srgbClr val="0C343D"/>
              </a:solidFill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7746025" y="1017900"/>
            <a:ext cx="1334100" cy="31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C343D"/>
                </a:solidFill>
              </a:rPr>
              <a:t>How many sled dogs are in this team?</a:t>
            </a:r>
            <a:endParaRPr sz="17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C343D"/>
                </a:solidFill>
              </a:rPr>
              <a:t>How many eyes?</a:t>
            </a:r>
            <a:endParaRPr sz="17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C343D"/>
                </a:solidFill>
              </a:rPr>
              <a:t>How many legs?</a:t>
            </a:r>
            <a:endParaRPr sz="17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0C343D"/>
                </a:solidFill>
              </a:rPr>
              <a:t>How do we know? </a:t>
            </a:r>
            <a:endParaRPr sz="1700" b="1">
              <a:solidFill>
                <a:srgbClr val="0C343D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836370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11700" y="831950"/>
            <a:ext cx="5095200" cy="169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What can we say about the number 100?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38761D"/>
                </a:solidFill>
              </a:rPr>
              <a:t>How many different ways can we count to 100?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3745" y="0"/>
            <a:ext cx="343026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5494600" y="1542925"/>
            <a:ext cx="3337800" cy="17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41B47"/>
                </a:solidFill>
              </a:rPr>
              <a:t>Which one does not belong?</a:t>
            </a:r>
            <a:endParaRPr sz="2920" b="1">
              <a:solidFill>
                <a:srgbClr val="741B47"/>
              </a:solidFill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523264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836370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1.MD.D5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7389400" y="252650"/>
            <a:ext cx="1754700" cy="44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What do we notice about the shapes we see in this Boston mural?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Can you find two shapes that are similar?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Can you find two that are different?</a:t>
            </a:r>
            <a:endParaRPr sz="1900" b="1">
              <a:solidFill>
                <a:srgbClr val="1155CC"/>
              </a:solidFill>
            </a:endParaRPr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25" y="164875"/>
            <a:ext cx="7319174" cy="484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70225" y="465665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1.G.A1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52527"/>
            <a:ext cx="9144000" cy="352294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/>
          <p:nvPr/>
        </p:nvSpPr>
        <p:spPr>
          <a:xfrm>
            <a:off x="6626875" y="164875"/>
            <a:ext cx="2220600" cy="14922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If this chart could talk, what would it say?</a:t>
            </a:r>
            <a:endParaRPr sz="1700" b="1"/>
          </a:p>
        </p:txBody>
      </p:sp>
      <p:sp>
        <p:nvSpPr>
          <p:cNvPr id="117" name="Google Shape;117;p21"/>
          <p:cNvSpPr/>
          <p:nvPr/>
        </p:nvSpPr>
        <p:spPr>
          <a:xfrm>
            <a:off x="6665175" y="3231350"/>
            <a:ext cx="2220600" cy="1492200"/>
          </a:xfrm>
          <a:prstGeom prst="wedgeEllipseCallout">
            <a:avLst>
              <a:gd name="adj1" fmla="val -54886"/>
              <a:gd name="adj2" fmla="val -27862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 would you name this graph?</a:t>
            </a:r>
            <a:endParaRPr sz="1700" b="1"/>
          </a:p>
        </p:txBody>
      </p:sp>
      <p:sp>
        <p:nvSpPr>
          <p:cNvPr id="118" name="Google Shape;118;p21"/>
          <p:cNvSpPr txBox="1"/>
          <p:nvPr/>
        </p:nvSpPr>
        <p:spPr>
          <a:xfrm>
            <a:off x="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311700" y="1999350"/>
            <a:ext cx="8520600" cy="25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7 = 12 - 5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13 + 5 = 6 + 12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14 + 3 = 4 + 13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20 - 2 = 21 - 1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7050" y="0"/>
            <a:ext cx="2809875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/>
        </p:nvSpPr>
        <p:spPr>
          <a:xfrm>
            <a:off x="836370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1.OA.D7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body" idx="1"/>
          </p:nvPr>
        </p:nvSpPr>
        <p:spPr>
          <a:xfrm>
            <a:off x="6416100" y="345150"/>
            <a:ext cx="2545200" cy="42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Estimate how many peanut butter and jelly sandwiches are here in this painting.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How can we come close?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How many peanut butter?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How many jelly?</a:t>
            </a:r>
            <a:endParaRPr sz="1900" b="1">
              <a:solidFill>
                <a:srgbClr val="A61C00"/>
              </a:solidFill>
            </a:endParaRPr>
          </a:p>
        </p:txBody>
      </p:sp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" y="0"/>
            <a:ext cx="633176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 txBox="1"/>
          <p:nvPr/>
        </p:nvSpPr>
        <p:spPr>
          <a:xfrm>
            <a:off x="836370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  <p:sp>
        <p:nvSpPr>
          <p:cNvPr id="133" name="Google Shape;133;p23"/>
          <p:cNvSpPr txBox="1"/>
          <p:nvPr/>
        </p:nvSpPr>
        <p:spPr>
          <a:xfrm>
            <a:off x="0" y="4849300"/>
            <a:ext cx="1245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lt2"/>
                </a:solidFill>
              </a:rPr>
              <a:t>M. Zimmerman</a:t>
            </a:r>
            <a:endParaRPr sz="1000" i="1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body" idx="1"/>
          </p:nvPr>
        </p:nvSpPr>
        <p:spPr>
          <a:xfrm>
            <a:off x="7768700" y="158275"/>
            <a:ext cx="1326000" cy="45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What do we notice?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What do we wonder?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many cookies are here?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would you sort them?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>
            <a:spLocks noGrp="1"/>
          </p:cNvSpPr>
          <p:nvPr>
            <p:ph type="title"/>
          </p:nvPr>
        </p:nvSpPr>
        <p:spPr>
          <a:xfrm>
            <a:off x="311700" y="333600"/>
            <a:ext cx="4564800" cy="441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chemeClr val="accent1"/>
                </a:solidFill>
              </a:rPr>
              <a:t>Sketch this shape!</a:t>
            </a:r>
            <a:endParaRPr sz="292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chemeClr val="accent1"/>
                </a:solidFill>
              </a:rPr>
              <a:t>What is it?</a:t>
            </a:r>
            <a:endParaRPr sz="292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chemeClr val="accent1"/>
                </a:solidFill>
              </a:rPr>
              <a:t>Now let’s sketch a shape this is the same in ONE way, and different in ONE way.</a:t>
            </a:r>
            <a:endParaRPr sz="292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chemeClr val="accent1"/>
                </a:solidFill>
              </a:rPr>
              <a:t>What shape do you have?</a:t>
            </a:r>
            <a:endParaRPr sz="2920">
              <a:solidFill>
                <a:schemeClr val="accent1"/>
              </a:solidFill>
            </a:endParaRPr>
          </a:p>
        </p:txBody>
      </p:sp>
      <p:sp>
        <p:nvSpPr>
          <p:cNvPr id="146" name="Google Shape;146;p25"/>
          <p:cNvSpPr/>
          <p:nvPr/>
        </p:nvSpPr>
        <p:spPr>
          <a:xfrm rot="-3244580">
            <a:off x="5101268" y="1204550"/>
            <a:ext cx="3546064" cy="2734384"/>
          </a:xfrm>
          <a:prstGeom prst="parallelogram">
            <a:avLst>
              <a:gd name="adj" fmla="val 25000"/>
            </a:avLst>
          </a:prstGeom>
          <a:solidFill>
            <a:srgbClr val="FF9900"/>
          </a:soli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5"/>
          <p:cNvSpPr txBox="1"/>
          <p:nvPr/>
        </p:nvSpPr>
        <p:spPr>
          <a:xfrm>
            <a:off x="8537700" y="4809900"/>
            <a:ext cx="606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>
            <a:spLocks noGrp="1"/>
          </p:cNvSpPr>
          <p:nvPr>
            <p:ph type="title"/>
          </p:nvPr>
        </p:nvSpPr>
        <p:spPr>
          <a:xfrm>
            <a:off x="6941125" y="140425"/>
            <a:ext cx="2064600" cy="8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38761D"/>
                </a:solidFill>
              </a:rPr>
              <a:t>Look at all this fruit at Brother’s Market!</a:t>
            </a:r>
            <a:endParaRPr sz="2320" b="1">
              <a:solidFill>
                <a:srgbClr val="38761D"/>
              </a:solidFill>
            </a:endParaRPr>
          </a:p>
        </p:txBody>
      </p:sp>
      <p:sp>
        <p:nvSpPr>
          <p:cNvPr id="153" name="Google Shape;153;p26"/>
          <p:cNvSpPr txBox="1">
            <a:spLocks noGrp="1"/>
          </p:cNvSpPr>
          <p:nvPr>
            <p:ph type="body" idx="1"/>
          </p:nvPr>
        </p:nvSpPr>
        <p:spPr>
          <a:xfrm>
            <a:off x="6985625" y="2035850"/>
            <a:ext cx="2020200" cy="25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What can we count in this photo?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What can we estimate?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/>
          <p:nvPr/>
        </p:nvSpPr>
        <p:spPr>
          <a:xfrm>
            <a:off x="8347125" y="4809900"/>
            <a:ext cx="797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title"/>
          </p:nvPr>
        </p:nvSpPr>
        <p:spPr>
          <a:xfrm>
            <a:off x="59000" y="124675"/>
            <a:ext cx="762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C0000"/>
                </a:solidFill>
              </a:rPr>
              <a:t>Celebrate President’s Day!</a:t>
            </a:r>
            <a:endParaRPr sz="2920" b="1">
              <a:solidFill>
                <a:srgbClr val="CC0000"/>
              </a:solidFill>
            </a:endParaRPr>
          </a:p>
        </p:txBody>
      </p:sp>
      <p:sp>
        <p:nvSpPr>
          <p:cNvPr id="161" name="Google Shape;161;p27"/>
          <p:cNvSpPr txBox="1">
            <a:spLocks noGrp="1"/>
          </p:cNvSpPr>
          <p:nvPr>
            <p:ph type="body" idx="1"/>
          </p:nvPr>
        </p:nvSpPr>
        <p:spPr>
          <a:xfrm>
            <a:off x="7679000" y="1110425"/>
            <a:ext cx="1464900" cy="34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000FF"/>
                </a:solidFill>
              </a:rPr>
              <a:t>There have been 46 US presidents!</a:t>
            </a:r>
            <a:endParaRPr sz="1700" b="1">
              <a:solidFill>
                <a:srgbClr val="0000F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0000FF"/>
                </a:solidFill>
              </a:rPr>
              <a:t>How many expressions can we create that have a value of 46?</a:t>
            </a:r>
            <a:endParaRPr sz="1700" b="1">
              <a:solidFill>
                <a:srgbClr val="0000FF"/>
              </a:solidFill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00" y="835088"/>
            <a:ext cx="7620000" cy="423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836370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546</Words>
  <Application>Microsoft Macintosh PowerPoint</Application>
  <PresentationFormat>On-screen Show (16:9)</PresentationFormat>
  <Paragraphs>80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Mass. Central Rail Trail</vt:lpstr>
      <vt:lpstr>It is Independence Day in Nauru! What do we notice about the flag of Nauru? How many points does the star have? How many points on 2 stars? How do you know?</vt:lpstr>
      <vt:lpstr>February is Berries Month!</vt:lpstr>
      <vt:lpstr>Happy Groundhog Day!</vt:lpstr>
      <vt:lpstr>It’s Sled Dog Day!</vt:lpstr>
      <vt:lpstr>What can we say about the number 100?  How many different ways can we count to 100?</vt:lpstr>
      <vt:lpstr>Which one does not belong?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this shape!  What is it?  Now let’s sketch a shape this is the same in ONE way, and different in ONE way.  What shape do you have?</vt:lpstr>
      <vt:lpstr>Look at all this fruit at Brother’s Market!</vt:lpstr>
      <vt:lpstr>Celebrate President’s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Mass. Central Rail Trail</dc:title>
  <cp:lastModifiedBy>Manousaridis, Tracy</cp:lastModifiedBy>
  <cp:revision>1</cp:revision>
  <dcterms:modified xsi:type="dcterms:W3CDTF">2023-02-01T01:37:58Z</dcterms:modified>
</cp:coreProperties>
</file>