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56" d="100"/>
          <a:sy n="156" d="100"/>
        </p:scale>
        <p:origin x="360"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a2d4b10deb_0_2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a2d4b10deb_0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November 28, 2022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a2d4b10deb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a2d4b10deb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a2d4b10deb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a2d4b10deb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Top left: no numerals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Top right: no model</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left: no units (measurement)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right: not volume, or 3-dimensional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a2d4b10deb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a2d4b10deb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December 1, 2022</a:t>
            </a:r>
            <a:endParaRPr/>
          </a:p>
          <a:p>
            <a:pPr marL="0" lvl="0" indent="0" algn="l" rtl="0">
              <a:spcBef>
                <a:spcPts val="0"/>
              </a:spcBef>
              <a:spcAft>
                <a:spcPts val="0"/>
              </a:spcAft>
              <a:buNone/>
            </a:pPr>
            <a:r>
              <a:rPr lang="en"/>
              <a:t>Independence Day Portugal</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a2d4b10deb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a2d4b10deb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a2d4b10deb_0_1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1a2d4b10deb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December 5, 2022</a:t>
            </a:r>
            <a:endParaRPr/>
          </a:p>
          <a:p>
            <a:pPr marL="0" lvl="0" indent="0" algn="l" rtl="0">
              <a:spcBef>
                <a:spcPts val="0"/>
              </a:spcBef>
              <a:spcAft>
                <a:spcPts val="0"/>
              </a:spcAft>
              <a:buNone/>
            </a:pPr>
            <a:r>
              <a:rPr lang="en"/>
              <a:t>Shelter Pets Day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a2d4b10deb_0_2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a2d4b10deb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December 6, 2022</a:t>
            </a:r>
            <a:endParaRPr>
              <a:solidFill>
                <a:schemeClr val="dk1"/>
              </a:solidFill>
            </a:endParaRPr>
          </a:p>
          <a:p>
            <a:pPr marL="0" lvl="0" indent="0" algn="l" rtl="0">
              <a:spcBef>
                <a:spcPts val="0"/>
              </a:spcBef>
              <a:spcAft>
                <a:spcPts val="0"/>
              </a:spcAft>
              <a:buNone/>
            </a:pPr>
            <a:r>
              <a:rPr lang="en">
                <a:solidFill>
                  <a:schemeClr val="dk1"/>
                </a:solidFill>
              </a:rPr>
              <a:t>Constitution Day ~ Spain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a2d4b10deb_0_2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a2d4b10deb_0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a2d4b10deb_0_2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a2d4b10deb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a2d4b10deb_0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a2d4b10deb_0_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December 9, 2022</a:t>
            </a:r>
            <a:endParaRPr/>
          </a:p>
          <a:p>
            <a:pPr marL="0" lvl="0" indent="0" algn="l" rtl="0">
              <a:spcBef>
                <a:spcPts val="0"/>
              </a:spcBef>
              <a:spcAft>
                <a:spcPts val="0"/>
              </a:spcAft>
              <a:buNone/>
            </a:pPr>
            <a:r>
              <a:rPr lang="en"/>
              <a:t>International Llama Day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a2d4b10deb_0_3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a2d4b10deb_0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December 12, 2022</a:t>
            </a:r>
            <a:endParaRPr/>
          </a:p>
          <a:p>
            <a:pPr marL="0" lvl="0" indent="0" algn="l" rtl="0">
              <a:spcBef>
                <a:spcPts val="0"/>
              </a:spcBef>
              <a:spcAft>
                <a:spcPts val="0"/>
              </a:spcAft>
              <a:buNone/>
            </a:pPr>
            <a:r>
              <a:rPr lang="en"/>
              <a:t>Jamhuri Day (Kenya)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1a2d4b10deb_0_4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1a2d4b10deb_0_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1bf95dd21c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1bf95dd21c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a2d4b10deb_0_4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a2d4b10deb_0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December 15, 2022</a:t>
            </a:r>
            <a:endParaRPr/>
          </a:p>
          <a:p>
            <a:pPr marL="0" lvl="0" indent="0" algn="l" rtl="0">
              <a:spcBef>
                <a:spcPts val="0"/>
              </a:spcBef>
              <a:spcAft>
                <a:spcPts val="0"/>
              </a:spcAft>
              <a:buNone/>
            </a:pPr>
            <a:r>
              <a:rPr lang="en"/>
              <a:t>Bill of Rights Day</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a2d4b10deb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a2d4b10deb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1a2d4b10deb_0_4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1a2d4b10deb_0_4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Week of December 19, 2022</a:t>
            </a:r>
            <a:endParaRPr>
              <a:solidFill>
                <a:schemeClr val="dk1"/>
              </a:solidFill>
            </a:endParaRPr>
          </a:p>
          <a:p>
            <a:pPr marL="0" lvl="0" indent="0" algn="l" rtl="0">
              <a:spcBef>
                <a:spcPts val="0"/>
              </a:spcBef>
              <a:spcAft>
                <a:spcPts val="0"/>
              </a:spcAft>
              <a:buNone/>
            </a:pPr>
            <a:r>
              <a:rPr lang="en">
                <a:solidFill>
                  <a:schemeClr val="dk1"/>
                </a:solidFill>
              </a:rPr>
              <a:t>Hanukkah</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1a2d4b10deb_0_5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1a2d4b10deb_0_5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1a2d4b10deb_0_6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1a2d4b10deb_0_6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December 21, 2022</a:t>
            </a:r>
            <a:endParaRPr/>
          </a:p>
          <a:p>
            <a:pPr marL="0" lvl="0" indent="0" algn="l" rtl="0">
              <a:spcBef>
                <a:spcPts val="0"/>
              </a:spcBef>
              <a:spcAft>
                <a:spcPts val="0"/>
              </a:spcAft>
              <a:buNone/>
            </a:pPr>
            <a:r>
              <a:rPr lang="en"/>
              <a:t>Winter Solstice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1a2d4b10deb_0_7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1a2d4b10deb_0_7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a2d4b10deb_0_6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a2d4b10deb_0_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www.wcvb.com/article/holiday-lights-christmas-tree-boston-common-december-1-2022/4212279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0.jpg"/><Relationship Id="rId11" Type="http://schemas.openxmlformats.org/officeDocument/2006/relationships/image" Target="../media/image25.png"/><Relationship Id="rId5" Type="http://schemas.openxmlformats.org/officeDocument/2006/relationships/image" Target="../media/image19.jpg"/><Relationship Id="rId10" Type="http://schemas.openxmlformats.org/officeDocument/2006/relationships/image" Target="../media/image24.jpg"/><Relationship Id="rId4" Type="http://schemas.openxmlformats.org/officeDocument/2006/relationships/image" Target="../media/image18.jpg"/><Relationship Id="rId9" Type="http://schemas.openxmlformats.org/officeDocument/2006/relationships/image" Target="../media/image23.jp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body" idx="1"/>
          </p:nvPr>
        </p:nvSpPr>
        <p:spPr>
          <a:xfrm>
            <a:off x="7041125" y="272800"/>
            <a:ext cx="2103000" cy="41337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0"/>
              </a:spcAft>
              <a:buSzPts val="935"/>
              <a:buNone/>
            </a:pPr>
            <a:r>
              <a:rPr lang="en" sz="1530" b="1">
                <a:solidFill>
                  <a:srgbClr val="CC0000"/>
                </a:solidFill>
              </a:rPr>
              <a:t>It’s Cyber Monday!</a:t>
            </a:r>
            <a:endParaRPr sz="1530" b="1">
              <a:solidFill>
                <a:srgbClr val="CC0000"/>
              </a:solidFill>
            </a:endParaRPr>
          </a:p>
          <a:p>
            <a:pPr marL="0" lvl="0" indent="0" algn="ctr" rtl="0">
              <a:lnSpc>
                <a:spcPct val="95000"/>
              </a:lnSpc>
              <a:spcBef>
                <a:spcPts val="1200"/>
              </a:spcBef>
              <a:spcAft>
                <a:spcPts val="0"/>
              </a:spcAft>
              <a:buSzPts val="935"/>
              <a:buNone/>
            </a:pPr>
            <a:r>
              <a:rPr lang="en" sz="1530">
                <a:solidFill>
                  <a:srgbClr val="CC0000"/>
                </a:solidFill>
              </a:rPr>
              <a:t>American consumers spent </a:t>
            </a:r>
            <a:r>
              <a:rPr lang="en" sz="1530" b="1">
                <a:solidFill>
                  <a:srgbClr val="CC0000"/>
                </a:solidFill>
              </a:rPr>
              <a:t>$10,700,000,000</a:t>
            </a:r>
            <a:r>
              <a:rPr lang="en" sz="1530">
                <a:solidFill>
                  <a:srgbClr val="CC0000"/>
                </a:solidFill>
              </a:rPr>
              <a:t> on Cyber Monday in 2021.</a:t>
            </a:r>
            <a:endParaRPr sz="1530">
              <a:solidFill>
                <a:srgbClr val="CC0000"/>
              </a:solidFill>
            </a:endParaRPr>
          </a:p>
          <a:p>
            <a:pPr marL="0" lvl="0" indent="0" algn="ctr" rtl="0">
              <a:lnSpc>
                <a:spcPct val="95000"/>
              </a:lnSpc>
              <a:spcBef>
                <a:spcPts val="1200"/>
              </a:spcBef>
              <a:spcAft>
                <a:spcPts val="0"/>
              </a:spcAft>
              <a:buSzPts val="935"/>
              <a:buNone/>
            </a:pPr>
            <a:r>
              <a:rPr lang="en" sz="1530">
                <a:solidFill>
                  <a:srgbClr val="CC0000"/>
                </a:solidFill>
              </a:rPr>
              <a:t>What is that number?</a:t>
            </a:r>
            <a:endParaRPr sz="1530">
              <a:solidFill>
                <a:srgbClr val="CC0000"/>
              </a:solidFill>
            </a:endParaRPr>
          </a:p>
          <a:p>
            <a:pPr marL="0" lvl="0" indent="0" algn="ctr" rtl="0">
              <a:lnSpc>
                <a:spcPct val="95000"/>
              </a:lnSpc>
              <a:spcBef>
                <a:spcPts val="1200"/>
              </a:spcBef>
              <a:spcAft>
                <a:spcPts val="0"/>
              </a:spcAft>
              <a:buSzPts val="935"/>
              <a:buNone/>
            </a:pPr>
            <a:r>
              <a:rPr lang="en" sz="1530">
                <a:solidFill>
                  <a:srgbClr val="CC0000"/>
                </a:solidFill>
              </a:rPr>
              <a:t>Can we show that number with an exponent?</a:t>
            </a:r>
            <a:endParaRPr sz="1530">
              <a:solidFill>
                <a:srgbClr val="CC0000"/>
              </a:solidFill>
            </a:endParaRPr>
          </a:p>
          <a:p>
            <a:pPr marL="0" lvl="0" indent="0" algn="ctr" rtl="0">
              <a:lnSpc>
                <a:spcPct val="95000"/>
              </a:lnSpc>
              <a:spcBef>
                <a:spcPts val="1200"/>
              </a:spcBef>
              <a:spcAft>
                <a:spcPts val="0"/>
              </a:spcAft>
              <a:buSzPts val="935"/>
              <a:buNone/>
            </a:pPr>
            <a:r>
              <a:rPr lang="en" sz="1530">
                <a:solidFill>
                  <a:srgbClr val="CC0000"/>
                </a:solidFill>
              </a:rPr>
              <a:t>A decimal?</a:t>
            </a:r>
            <a:endParaRPr sz="1530">
              <a:solidFill>
                <a:srgbClr val="CC0000"/>
              </a:solidFill>
            </a:endParaRPr>
          </a:p>
          <a:p>
            <a:pPr marL="0" lvl="0" indent="0" algn="ctr" rtl="0">
              <a:lnSpc>
                <a:spcPct val="95000"/>
              </a:lnSpc>
              <a:spcBef>
                <a:spcPts val="1200"/>
              </a:spcBef>
              <a:spcAft>
                <a:spcPts val="0"/>
              </a:spcAft>
              <a:buSzPts val="935"/>
              <a:buNone/>
            </a:pPr>
            <a:r>
              <a:rPr lang="en" sz="1530">
                <a:solidFill>
                  <a:srgbClr val="CC0000"/>
                </a:solidFill>
              </a:rPr>
              <a:t>Do you think Americans will spend more or less in 2022?</a:t>
            </a:r>
            <a:endParaRPr sz="1530">
              <a:solidFill>
                <a:srgbClr val="CC0000"/>
              </a:solidFill>
            </a:endParaRPr>
          </a:p>
          <a:p>
            <a:pPr marL="0" lvl="0" indent="0" algn="ctr" rtl="0">
              <a:lnSpc>
                <a:spcPct val="95000"/>
              </a:lnSpc>
              <a:spcBef>
                <a:spcPts val="1200"/>
              </a:spcBef>
              <a:spcAft>
                <a:spcPts val="1200"/>
              </a:spcAft>
              <a:buSzPts val="935"/>
              <a:buNone/>
            </a:pPr>
            <a:r>
              <a:rPr lang="en" sz="1530">
                <a:solidFill>
                  <a:srgbClr val="CC0000"/>
                </a:solidFill>
              </a:rPr>
              <a:t>Why?</a:t>
            </a:r>
            <a:endParaRPr sz="1530">
              <a:solidFill>
                <a:srgbClr val="CC0000"/>
              </a:solidFill>
            </a:endParaRPr>
          </a:p>
        </p:txBody>
      </p:sp>
      <p:sp>
        <p:nvSpPr>
          <p:cNvPr id="55" name="Google Shape;55;p13"/>
          <p:cNvSpPr txBox="1"/>
          <p:nvPr/>
        </p:nvSpPr>
        <p:spPr>
          <a:xfrm>
            <a:off x="8354825" y="468925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4.NBT.A2</a:t>
            </a:r>
            <a:endParaRPr sz="1000">
              <a:solidFill>
                <a:schemeClr val="lt1"/>
              </a:solidFill>
            </a:endParaRPr>
          </a:p>
        </p:txBody>
      </p:sp>
      <p:pic>
        <p:nvPicPr>
          <p:cNvPr id="56" name="Google Shape;56;p13"/>
          <p:cNvPicPr preferRelativeResize="0"/>
          <p:nvPr/>
        </p:nvPicPr>
        <p:blipFill>
          <a:blip r:embed="rId3">
            <a:alphaModFix/>
          </a:blip>
          <a:stretch>
            <a:fillRect/>
          </a:stretch>
        </p:blipFill>
        <p:spPr>
          <a:xfrm>
            <a:off x="100925" y="272812"/>
            <a:ext cx="6940200" cy="4597875"/>
          </a:xfrm>
          <a:prstGeom prst="rect">
            <a:avLst/>
          </a:prstGeom>
          <a:noFill/>
          <a:ln>
            <a:noFill/>
          </a:ln>
        </p:spPr>
      </p:pic>
      <p:sp>
        <p:nvSpPr>
          <p:cNvPr id="57" name="Google Shape;57;p13"/>
          <p:cNvSpPr txBox="1"/>
          <p:nvPr/>
        </p:nvSpPr>
        <p:spPr>
          <a:xfrm>
            <a:off x="0" y="4870675"/>
            <a:ext cx="82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5.NBT.A2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1000"/>
                                        <p:tgtEl>
                                          <p:spTgt spid="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
                                            <p:txEl>
                                              <p:pRg st="1" end="1"/>
                                            </p:txEl>
                                          </p:spTgt>
                                        </p:tgtEl>
                                        <p:attrNameLst>
                                          <p:attrName>style.visibility</p:attrName>
                                        </p:attrNameLst>
                                      </p:cBhvr>
                                      <p:to>
                                        <p:strVal val="visible"/>
                                      </p:to>
                                    </p:set>
                                    <p:animEffect transition="in" filter="fade">
                                      <p:cBhvr>
                                        <p:cTn id="12" dur="1000"/>
                                        <p:tgtEl>
                                          <p:spTgt spid="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
                                            <p:txEl>
                                              <p:pRg st="2" end="2"/>
                                            </p:txEl>
                                          </p:spTgt>
                                        </p:tgtEl>
                                        <p:attrNameLst>
                                          <p:attrName>style.visibility</p:attrName>
                                        </p:attrNameLst>
                                      </p:cBhvr>
                                      <p:to>
                                        <p:strVal val="visible"/>
                                      </p:to>
                                    </p:set>
                                    <p:animEffect transition="in" filter="fade">
                                      <p:cBhvr>
                                        <p:cTn id="17" dur="1000"/>
                                        <p:tgtEl>
                                          <p:spTgt spid="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4">
                                            <p:txEl>
                                              <p:pRg st="3" end="3"/>
                                            </p:txEl>
                                          </p:spTgt>
                                        </p:tgtEl>
                                        <p:attrNameLst>
                                          <p:attrName>style.visibility</p:attrName>
                                        </p:attrNameLst>
                                      </p:cBhvr>
                                      <p:to>
                                        <p:strVal val="visible"/>
                                      </p:to>
                                    </p:set>
                                    <p:animEffect transition="in" filter="fade">
                                      <p:cBhvr>
                                        <p:cTn id="22" dur="1000"/>
                                        <p:tgtEl>
                                          <p:spTgt spid="5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4">
                                            <p:txEl>
                                              <p:pRg st="4" end="4"/>
                                            </p:txEl>
                                          </p:spTgt>
                                        </p:tgtEl>
                                        <p:attrNameLst>
                                          <p:attrName>style.visibility</p:attrName>
                                        </p:attrNameLst>
                                      </p:cBhvr>
                                      <p:to>
                                        <p:strVal val="visible"/>
                                      </p:to>
                                    </p:set>
                                    <p:animEffect transition="in" filter="fade">
                                      <p:cBhvr>
                                        <p:cTn id="27" dur="1000"/>
                                        <p:tgtEl>
                                          <p:spTgt spid="5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4">
                                            <p:txEl>
                                              <p:pRg st="5" end="5"/>
                                            </p:txEl>
                                          </p:spTgt>
                                        </p:tgtEl>
                                        <p:attrNameLst>
                                          <p:attrName>style.visibility</p:attrName>
                                        </p:attrNameLst>
                                      </p:cBhvr>
                                      <p:to>
                                        <p:strVal val="visible"/>
                                      </p:to>
                                    </p:set>
                                    <p:animEffect transition="in" filter="fade">
                                      <p:cBhvr>
                                        <p:cTn id="32" dur="1000"/>
                                        <p:tgtEl>
                                          <p:spTgt spid="5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4">
                                            <p:txEl>
                                              <p:pRg st="6" end="6"/>
                                            </p:txEl>
                                          </p:spTgt>
                                        </p:tgtEl>
                                        <p:attrNameLst>
                                          <p:attrName>style.visibility</p:attrName>
                                        </p:attrNameLst>
                                      </p:cBhvr>
                                      <p:to>
                                        <p:strVal val="visible"/>
                                      </p:to>
                                    </p:set>
                                    <p:animEffect transition="in" filter="fade">
                                      <p:cBhvr>
                                        <p:cTn id="37" dur="1000"/>
                                        <p:tgtEl>
                                          <p:spTgt spid="5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rot="-5400000">
            <a:off x="-1525350" y="1886825"/>
            <a:ext cx="4465500" cy="854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3700">
                <a:solidFill>
                  <a:srgbClr val="FF9900"/>
                </a:solidFill>
              </a:rPr>
              <a:t>Would you rather …</a:t>
            </a:r>
            <a:endParaRPr sz="3700">
              <a:solidFill>
                <a:srgbClr val="FF9900"/>
              </a:solidFill>
            </a:endParaRPr>
          </a:p>
        </p:txBody>
      </p:sp>
      <p:pic>
        <p:nvPicPr>
          <p:cNvPr id="63" name="Google Shape;63;p14"/>
          <p:cNvPicPr preferRelativeResize="0"/>
          <p:nvPr/>
        </p:nvPicPr>
        <p:blipFill>
          <a:blip r:embed="rId3">
            <a:alphaModFix/>
          </a:blip>
          <a:stretch>
            <a:fillRect/>
          </a:stretch>
        </p:blipFill>
        <p:spPr>
          <a:xfrm>
            <a:off x="1428737" y="0"/>
            <a:ext cx="3857626" cy="5143501"/>
          </a:xfrm>
          <a:prstGeom prst="rect">
            <a:avLst/>
          </a:prstGeom>
          <a:noFill/>
          <a:ln>
            <a:noFill/>
          </a:ln>
        </p:spPr>
      </p:pic>
      <p:pic>
        <p:nvPicPr>
          <p:cNvPr id="64" name="Google Shape;64;p14"/>
          <p:cNvPicPr preferRelativeResize="0"/>
          <p:nvPr/>
        </p:nvPicPr>
        <p:blipFill>
          <a:blip r:embed="rId4">
            <a:alphaModFix/>
          </a:blip>
          <a:stretch>
            <a:fillRect/>
          </a:stretch>
        </p:blipFill>
        <p:spPr>
          <a:xfrm>
            <a:off x="5286363" y="0"/>
            <a:ext cx="3857626" cy="5143501"/>
          </a:xfrm>
          <a:prstGeom prst="rect">
            <a:avLst/>
          </a:prstGeom>
          <a:noFill/>
          <a:ln>
            <a:noFill/>
          </a:ln>
        </p:spPr>
      </p:pic>
      <p:sp>
        <p:nvSpPr>
          <p:cNvPr id="65" name="Google Shape;65;p14"/>
          <p:cNvSpPr txBox="1"/>
          <p:nvPr/>
        </p:nvSpPr>
        <p:spPr>
          <a:xfrm>
            <a:off x="0" y="4849025"/>
            <a:ext cx="82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5.NBT.B7</a:t>
            </a:r>
            <a:endParaRPr sz="1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6484650" y="560350"/>
            <a:ext cx="2347800" cy="457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38761D"/>
                </a:solidFill>
              </a:rPr>
              <a:t>Which one doesn’t belong?</a:t>
            </a:r>
            <a:endParaRPr sz="2920" b="1">
              <a:solidFill>
                <a:srgbClr val="38761D"/>
              </a:solidFill>
            </a:endParaRPr>
          </a:p>
          <a:p>
            <a:pPr marL="0" lvl="0" indent="0" algn="ctr" rtl="0">
              <a:spcBef>
                <a:spcPts val="0"/>
              </a:spcBef>
              <a:spcAft>
                <a:spcPts val="0"/>
              </a:spcAft>
              <a:buSzPts val="990"/>
              <a:buNone/>
            </a:pPr>
            <a:endParaRPr sz="2920" b="1">
              <a:solidFill>
                <a:srgbClr val="38761D"/>
              </a:solidFill>
            </a:endParaRPr>
          </a:p>
          <a:p>
            <a:pPr marL="0" lvl="0" indent="0" algn="ctr" rtl="0">
              <a:spcBef>
                <a:spcPts val="0"/>
              </a:spcBef>
              <a:spcAft>
                <a:spcPts val="0"/>
              </a:spcAft>
              <a:buSzPts val="990"/>
              <a:buNone/>
            </a:pPr>
            <a:r>
              <a:rPr lang="en" sz="2920" b="1">
                <a:solidFill>
                  <a:srgbClr val="38761D"/>
                </a:solidFill>
              </a:rPr>
              <a:t>What do they have in common?</a:t>
            </a:r>
            <a:endParaRPr sz="2920" b="1">
              <a:solidFill>
                <a:srgbClr val="38761D"/>
              </a:solidFill>
            </a:endParaRPr>
          </a:p>
        </p:txBody>
      </p:sp>
      <p:pic>
        <p:nvPicPr>
          <p:cNvPr id="71" name="Google Shape;71;p15"/>
          <p:cNvPicPr preferRelativeResize="0"/>
          <p:nvPr/>
        </p:nvPicPr>
        <p:blipFill>
          <a:blip r:embed="rId3">
            <a:alphaModFix/>
          </a:blip>
          <a:stretch>
            <a:fillRect/>
          </a:stretch>
        </p:blipFill>
        <p:spPr>
          <a:xfrm>
            <a:off x="0" y="0"/>
            <a:ext cx="6238099" cy="5143499"/>
          </a:xfrm>
          <a:prstGeom prst="rect">
            <a:avLst/>
          </a:prstGeom>
          <a:noFill/>
          <a:ln>
            <a:noFill/>
          </a:ln>
        </p:spPr>
      </p:pic>
      <p:sp>
        <p:nvSpPr>
          <p:cNvPr id="72" name="Google Shape;72;p15"/>
          <p:cNvSpPr txBox="1"/>
          <p:nvPr/>
        </p:nvSpPr>
        <p:spPr>
          <a:xfrm>
            <a:off x="8415300" y="4804800"/>
            <a:ext cx="728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5.MD.C5</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
                                            <p:txEl>
                                              <p:pRg st="0" end="0"/>
                                            </p:txEl>
                                          </p:spTgt>
                                        </p:tgtEl>
                                        <p:attrNameLst>
                                          <p:attrName>style.visibility</p:attrName>
                                        </p:attrNameLst>
                                      </p:cBhvr>
                                      <p:to>
                                        <p:strVal val="visible"/>
                                      </p:to>
                                    </p:set>
                                    <p:animEffect transition="in" filter="fade">
                                      <p:cBhvr>
                                        <p:cTn id="7" dur="1000"/>
                                        <p:tgtEl>
                                          <p:spTgt spid="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xEl>
                                              <p:pRg st="1" end="1"/>
                                            </p:txEl>
                                          </p:spTgt>
                                        </p:tgtEl>
                                        <p:attrNameLst>
                                          <p:attrName>style.visibility</p:attrName>
                                        </p:attrNameLst>
                                      </p:cBhvr>
                                      <p:to>
                                        <p:strVal val="visible"/>
                                      </p:to>
                                    </p:set>
                                    <p:animEffect transition="in" filter="fade">
                                      <p:cBhvr>
                                        <p:cTn id="12" dur="1000"/>
                                        <p:tgtEl>
                                          <p:spTgt spid="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0">
                                            <p:txEl>
                                              <p:pRg st="2" end="2"/>
                                            </p:txEl>
                                          </p:spTgt>
                                        </p:tgtEl>
                                        <p:attrNameLst>
                                          <p:attrName>style.visibility</p:attrName>
                                        </p:attrNameLst>
                                      </p:cBhvr>
                                      <p:to>
                                        <p:strVal val="visible"/>
                                      </p:to>
                                    </p:set>
                                    <p:animEffect transition="in" filter="fade">
                                      <p:cBhvr>
                                        <p:cTn id="17" dur="1000"/>
                                        <p:tgtEl>
                                          <p:spTgt spid="7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88425" y="265600"/>
            <a:ext cx="3795000" cy="46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10" b="1">
                <a:solidFill>
                  <a:srgbClr val="274E13"/>
                </a:solidFill>
              </a:rPr>
              <a:t>It’s Independence Day in Portugal!</a:t>
            </a:r>
            <a:endParaRPr sz="2310" b="1">
              <a:solidFill>
                <a:srgbClr val="274E13"/>
              </a:solidFill>
            </a:endParaRPr>
          </a:p>
        </p:txBody>
      </p:sp>
      <p:sp>
        <p:nvSpPr>
          <p:cNvPr id="78" name="Google Shape;78;p16"/>
          <p:cNvSpPr txBox="1">
            <a:spLocks noGrp="1"/>
          </p:cNvSpPr>
          <p:nvPr>
            <p:ph type="body" idx="1"/>
          </p:nvPr>
        </p:nvSpPr>
        <p:spPr>
          <a:xfrm>
            <a:off x="243175" y="1452000"/>
            <a:ext cx="3529800" cy="3249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CC0000"/>
                </a:solidFill>
              </a:rPr>
              <a:t>On this day in 1668 Portugal gained independence from Spain.</a:t>
            </a:r>
            <a:endParaRPr sz="1900">
              <a:solidFill>
                <a:srgbClr val="CC0000"/>
              </a:solidFill>
            </a:endParaRPr>
          </a:p>
          <a:p>
            <a:pPr marL="0" lvl="0" indent="0" algn="ctr" rtl="0">
              <a:spcBef>
                <a:spcPts val="1200"/>
              </a:spcBef>
              <a:spcAft>
                <a:spcPts val="0"/>
              </a:spcAft>
              <a:buNone/>
            </a:pPr>
            <a:r>
              <a:rPr lang="en" sz="1900" i="1">
                <a:solidFill>
                  <a:srgbClr val="CC0000"/>
                </a:solidFill>
              </a:rPr>
              <a:t>Approximately </a:t>
            </a:r>
            <a:r>
              <a:rPr lang="en" sz="1900">
                <a:solidFill>
                  <a:srgbClr val="CC0000"/>
                </a:solidFill>
              </a:rPr>
              <a:t>what fraction of the flag of Portugal is </a:t>
            </a:r>
            <a:r>
              <a:rPr lang="en" sz="1900" b="1">
                <a:solidFill>
                  <a:srgbClr val="CC0000"/>
                </a:solidFill>
              </a:rPr>
              <a:t>red</a:t>
            </a:r>
            <a:r>
              <a:rPr lang="en" sz="1900">
                <a:solidFill>
                  <a:srgbClr val="CC0000"/>
                </a:solidFill>
              </a:rPr>
              <a:t>?</a:t>
            </a:r>
            <a:endParaRPr sz="1900">
              <a:solidFill>
                <a:srgbClr val="CC0000"/>
              </a:solidFill>
            </a:endParaRPr>
          </a:p>
          <a:p>
            <a:pPr marL="0" lvl="0" indent="0" algn="ctr" rtl="0">
              <a:spcBef>
                <a:spcPts val="1200"/>
              </a:spcBef>
              <a:spcAft>
                <a:spcPts val="1200"/>
              </a:spcAft>
              <a:buNone/>
            </a:pPr>
            <a:r>
              <a:rPr lang="en" sz="1900">
                <a:solidFill>
                  <a:srgbClr val="CC0000"/>
                </a:solidFill>
              </a:rPr>
              <a:t>How do you know?</a:t>
            </a:r>
            <a:endParaRPr sz="1900">
              <a:solidFill>
                <a:srgbClr val="CC0000"/>
              </a:solidFill>
            </a:endParaRPr>
          </a:p>
        </p:txBody>
      </p:sp>
      <p:sp>
        <p:nvSpPr>
          <p:cNvPr id="79" name="Google Shape;79;p16"/>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4.NBT.B4</a:t>
            </a:r>
            <a:endParaRPr sz="1000">
              <a:solidFill>
                <a:schemeClr val="lt1"/>
              </a:solidFill>
            </a:endParaRPr>
          </a:p>
        </p:txBody>
      </p:sp>
      <p:pic>
        <p:nvPicPr>
          <p:cNvPr id="80" name="Google Shape;80;p16"/>
          <p:cNvPicPr preferRelativeResize="0"/>
          <p:nvPr/>
        </p:nvPicPr>
        <p:blipFill>
          <a:blip r:embed="rId3">
            <a:alphaModFix/>
          </a:blip>
          <a:stretch>
            <a:fillRect/>
          </a:stretch>
        </p:blipFill>
        <p:spPr>
          <a:xfrm>
            <a:off x="4037025" y="0"/>
            <a:ext cx="5106975" cy="5106975"/>
          </a:xfrm>
          <a:prstGeom prst="rect">
            <a:avLst/>
          </a:prstGeom>
          <a:noFill/>
          <a:ln>
            <a:noFill/>
          </a:ln>
        </p:spPr>
      </p:pic>
      <p:sp>
        <p:nvSpPr>
          <p:cNvPr id="81" name="Google Shape;81;p16"/>
          <p:cNvSpPr txBox="1"/>
          <p:nvPr/>
        </p:nvSpPr>
        <p:spPr>
          <a:xfrm>
            <a:off x="0" y="4804800"/>
            <a:ext cx="82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5.NF.A1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xEl>
                                              <p:pRg st="0" end="0"/>
                                            </p:txEl>
                                          </p:spTgt>
                                        </p:tgtEl>
                                        <p:attrNameLst>
                                          <p:attrName>style.visibility</p:attrName>
                                        </p:attrNameLst>
                                      </p:cBhvr>
                                      <p:to>
                                        <p:strVal val="visible"/>
                                      </p:to>
                                    </p:set>
                                    <p:animEffect transition="in" filter="fade">
                                      <p:cBhvr>
                                        <p:cTn id="7" dur="1000"/>
                                        <p:tgtEl>
                                          <p:spTgt spid="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8">
                                            <p:txEl>
                                              <p:pRg st="1" end="1"/>
                                            </p:txEl>
                                          </p:spTgt>
                                        </p:tgtEl>
                                        <p:attrNameLst>
                                          <p:attrName>style.visibility</p:attrName>
                                        </p:attrNameLst>
                                      </p:cBhvr>
                                      <p:to>
                                        <p:strVal val="visible"/>
                                      </p:to>
                                    </p:set>
                                    <p:animEffect transition="in" filter="fade">
                                      <p:cBhvr>
                                        <p:cTn id="12" dur="1000"/>
                                        <p:tgtEl>
                                          <p:spTgt spid="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8">
                                            <p:txEl>
                                              <p:pRg st="2" end="2"/>
                                            </p:txEl>
                                          </p:spTgt>
                                        </p:tgtEl>
                                        <p:attrNameLst>
                                          <p:attrName>style.visibility</p:attrName>
                                        </p:attrNameLst>
                                      </p:cBhvr>
                                      <p:to>
                                        <p:strVal val="visible"/>
                                      </p:to>
                                    </p:set>
                                    <p:animEffect transition="in" filter="fade">
                                      <p:cBhvr>
                                        <p:cTn id="17" dur="1000"/>
                                        <p:tgtEl>
                                          <p:spTgt spid="7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7123150" y="354150"/>
            <a:ext cx="1729500" cy="7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920" b="1">
                <a:solidFill>
                  <a:srgbClr val="4A86E8"/>
                </a:solidFill>
              </a:rPr>
              <a:t>It’s National Day in Laos!</a:t>
            </a:r>
            <a:endParaRPr sz="1920" b="1">
              <a:solidFill>
                <a:srgbClr val="4A86E8"/>
              </a:solidFill>
            </a:endParaRPr>
          </a:p>
        </p:txBody>
      </p:sp>
      <p:sp>
        <p:nvSpPr>
          <p:cNvPr id="87" name="Google Shape;87;p17"/>
          <p:cNvSpPr txBox="1">
            <a:spLocks noGrp="1"/>
          </p:cNvSpPr>
          <p:nvPr>
            <p:ph type="body" idx="1"/>
          </p:nvPr>
        </p:nvSpPr>
        <p:spPr>
          <a:xfrm>
            <a:off x="6993100" y="1238300"/>
            <a:ext cx="1989600" cy="3300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4A86E8"/>
                </a:solidFill>
              </a:rPr>
              <a:t>Laos is a beautiful country in Southeast Asia. </a:t>
            </a:r>
            <a:endParaRPr sz="1600">
              <a:solidFill>
                <a:srgbClr val="4A86E8"/>
              </a:solidFill>
            </a:endParaRPr>
          </a:p>
          <a:p>
            <a:pPr marL="0" lvl="0" indent="0" algn="ctr" rtl="0">
              <a:spcBef>
                <a:spcPts val="1200"/>
              </a:spcBef>
              <a:spcAft>
                <a:spcPts val="0"/>
              </a:spcAft>
              <a:buNone/>
            </a:pPr>
            <a:r>
              <a:rPr lang="en" sz="1600">
                <a:solidFill>
                  <a:srgbClr val="4A86E8"/>
                </a:solidFill>
              </a:rPr>
              <a:t>The current population of Laos is 7,529,884.</a:t>
            </a:r>
            <a:endParaRPr sz="1600">
              <a:solidFill>
                <a:srgbClr val="4A86E8"/>
              </a:solidFill>
            </a:endParaRPr>
          </a:p>
          <a:p>
            <a:pPr marL="0" lvl="0" indent="0" algn="ctr" rtl="0">
              <a:spcBef>
                <a:spcPts val="1200"/>
              </a:spcBef>
              <a:spcAft>
                <a:spcPts val="0"/>
              </a:spcAft>
              <a:buNone/>
            </a:pPr>
            <a:r>
              <a:rPr lang="en" sz="1600">
                <a:solidFill>
                  <a:srgbClr val="4A86E8"/>
                </a:solidFill>
              </a:rPr>
              <a:t>What are some FACTORS of 7,529,884?</a:t>
            </a:r>
            <a:endParaRPr sz="1600">
              <a:solidFill>
                <a:srgbClr val="4A86E8"/>
              </a:solidFill>
            </a:endParaRPr>
          </a:p>
          <a:p>
            <a:pPr marL="0" lvl="0" indent="0" algn="ctr" rtl="0">
              <a:spcBef>
                <a:spcPts val="1200"/>
              </a:spcBef>
              <a:spcAft>
                <a:spcPts val="0"/>
              </a:spcAft>
              <a:buNone/>
            </a:pPr>
            <a:r>
              <a:rPr lang="en" sz="1600">
                <a:solidFill>
                  <a:srgbClr val="4A86E8"/>
                </a:solidFill>
              </a:rPr>
              <a:t>How do you know?</a:t>
            </a:r>
            <a:endParaRPr sz="1600">
              <a:solidFill>
                <a:srgbClr val="4A86E8"/>
              </a:solidFill>
            </a:endParaRPr>
          </a:p>
          <a:p>
            <a:pPr marL="0" lvl="0" indent="0" algn="l" rtl="0">
              <a:spcBef>
                <a:spcPts val="1200"/>
              </a:spcBef>
              <a:spcAft>
                <a:spcPts val="1200"/>
              </a:spcAft>
              <a:buNone/>
            </a:pPr>
            <a:endParaRPr/>
          </a:p>
        </p:txBody>
      </p:sp>
      <p:pic>
        <p:nvPicPr>
          <p:cNvPr id="88" name="Google Shape;88;p17"/>
          <p:cNvPicPr preferRelativeResize="0"/>
          <p:nvPr/>
        </p:nvPicPr>
        <p:blipFill>
          <a:blip r:embed="rId3">
            <a:alphaModFix/>
          </a:blip>
          <a:stretch>
            <a:fillRect/>
          </a:stretch>
        </p:blipFill>
        <p:spPr>
          <a:xfrm>
            <a:off x="122925" y="354150"/>
            <a:ext cx="6761176" cy="4508859"/>
          </a:xfrm>
          <a:prstGeom prst="rect">
            <a:avLst/>
          </a:prstGeom>
          <a:noFill/>
          <a:ln>
            <a:noFill/>
          </a:ln>
        </p:spPr>
      </p:pic>
      <p:sp>
        <p:nvSpPr>
          <p:cNvPr id="89" name="Google Shape;89;p17"/>
          <p:cNvSpPr txBox="1"/>
          <p:nvPr/>
        </p:nvSpPr>
        <p:spPr>
          <a:xfrm>
            <a:off x="0" y="4863000"/>
            <a:ext cx="82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5.NBT.B6</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
                                            <p:txEl>
                                              <p:pRg st="0" end="0"/>
                                            </p:txEl>
                                          </p:spTgt>
                                        </p:tgtEl>
                                        <p:attrNameLst>
                                          <p:attrName>style.visibility</p:attrName>
                                        </p:attrNameLst>
                                      </p:cBhvr>
                                      <p:to>
                                        <p:strVal val="visible"/>
                                      </p:to>
                                    </p:set>
                                    <p:animEffect transition="in" filter="fade">
                                      <p:cBhvr>
                                        <p:cTn id="7" dur="1000"/>
                                        <p:tgtEl>
                                          <p:spTgt spid="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
                                            <p:txEl>
                                              <p:pRg st="1" end="1"/>
                                            </p:txEl>
                                          </p:spTgt>
                                        </p:tgtEl>
                                        <p:attrNameLst>
                                          <p:attrName>style.visibility</p:attrName>
                                        </p:attrNameLst>
                                      </p:cBhvr>
                                      <p:to>
                                        <p:strVal val="visible"/>
                                      </p:to>
                                    </p:set>
                                    <p:animEffect transition="in" filter="fade">
                                      <p:cBhvr>
                                        <p:cTn id="12" dur="1000"/>
                                        <p:tgtEl>
                                          <p:spTgt spid="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7">
                                            <p:txEl>
                                              <p:pRg st="2" end="2"/>
                                            </p:txEl>
                                          </p:spTgt>
                                        </p:tgtEl>
                                        <p:attrNameLst>
                                          <p:attrName>style.visibility</p:attrName>
                                        </p:attrNameLst>
                                      </p:cBhvr>
                                      <p:to>
                                        <p:strVal val="visible"/>
                                      </p:to>
                                    </p:set>
                                    <p:animEffect transition="in" filter="fade">
                                      <p:cBhvr>
                                        <p:cTn id="17" dur="1000"/>
                                        <p:tgtEl>
                                          <p:spTgt spid="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7">
                                            <p:txEl>
                                              <p:pRg st="3" end="3"/>
                                            </p:txEl>
                                          </p:spTgt>
                                        </p:tgtEl>
                                        <p:attrNameLst>
                                          <p:attrName>style.visibility</p:attrName>
                                        </p:attrNameLst>
                                      </p:cBhvr>
                                      <p:to>
                                        <p:strVal val="visible"/>
                                      </p:to>
                                    </p:set>
                                    <p:animEffect transition="in" filter="fade">
                                      <p:cBhvr>
                                        <p:cTn id="22" dur="1000"/>
                                        <p:tgtEl>
                                          <p:spTgt spid="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7">
                                            <p:txEl>
                                              <p:pRg st="4" end="4"/>
                                            </p:txEl>
                                          </p:spTgt>
                                        </p:tgtEl>
                                        <p:attrNameLst>
                                          <p:attrName>style.visibility</p:attrName>
                                        </p:attrNameLst>
                                      </p:cBhvr>
                                      <p:to>
                                        <p:strVal val="visible"/>
                                      </p:to>
                                    </p:set>
                                    <p:animEffect transition="in" filter="fade">
                                      <p:cBhvr>
                                        <p:cTn id="27" dur="1000"/>
                                        <p:tgtEl>
                                          <p:spTgt spid="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7818425" y="147700"/>
            <a:ext cx="1230600" cy="87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741B47"/>
                </a:solidFill>
              </a:rPr>
              <a:t>Today is Shelter Pets Day!</a:t>
            </a:r>
            <a:endParaRPr sz="1700" b="1">
              <a:solidFill>
                <a:srgbClr val="741B47"/>
              </a:solidFill>
            </a:endParaRPr>
          </a:p>
        </p:txBody>
      </p:sp>
      <p:sp>
        <p:nvSpPr>
          <p:cNvPr id="95" name="Google Shape;95;p18"/>
          <p:cNvSpPr txBox="1">
            <a:spLocks noGrp="1"/>
          </p:cNvSpPr>
          <p:nvPr>
            <p:ph type="body" idx="1"/>
          </p:nvPr>
        </p:nvSpPr>
        <p:spPr>
          <a:xfrm>
            <a:off x="7818425" y="1194075"/>
            <a:ext cx="1230600" cy="37212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0"/>
              </a:spcAft>
              <a:buSzPts val="770"/>
              <a:buNone/>
            </a:pPr>
            <a:r>
              <a:rPr lang="en" sz="1360" b="1">
                <a:solidFill>
                  <a:srgbClr val="4C1130"/>
                </a:solidFill>
              </a:rPr>
              <a:t>In 2021</a:t>
            </a:r>
            <a:endParaRPr sz="1360" b="1">
              <a:solidFill>
                <a:srgbClr val="4C1130"/>
              </a:solidFill>
            </a:endParaRPr>
          </a:p>
          <a:p>
            <a:pPr marL="0" lvl="0" indent="0" algn="ctr" rtl="0">
              <a:lnSpc>
                <a:spcPct val="95000"/>
              </a:lnSpc>
              <a:spcBef>
                <a:spcPts val="1200"/>
              </a:spcBef>
              <a:spcAft>
                <a:spcPts val="0"/>
              </a:spcAft>
              <a:buSzPts val="770"/>
              <a:buNone/>
            </a:pPr>
            <a:r>
              <a:rPr lang="en" sz="1460" b="1">
                <a:solidFill>
                  <a:srgbClr val="274E13"/>
                </a:solidFill>
              </a:rPr>
              <a:t>1,987,325 </a:t>
            </a:r>
            <a:r>
              <a:rPr lang="en" sz="1360" b="1">
                <a:solidFill>
                  <a:srgbClr val="4C1130"/>
                </a:solidFill>
              </a:rPr>
              <a:t>dogs and </a:t>
            </a:r>
            <a:r>
              <a:rPr lang="en" sz="1460" b="1">
                <a:solidFill>
                  <a:srgbClr val="274E13"/>
                </a:solidFill>
              </a:rPr>
              <a:t>2,516,750 </a:t>
            </a:r>
            <a:r>
              <a:rPr lang="en" sz="1360" b="1">
                <a:solidFill>
                  <a:srgbClr val="4C1130"/>
                </a:solidFill>
              </a:rPr>
              <a:t>cats were adopted into wonderful families.</a:t>
            </a:r>
            <a:endParaRPr sz="1360" b="1">
              <a:solidFill>
                <a:srgbClr val="4C1130"/>
              </a:solidFill>
            </a:endParaRPr>
          </a:p>
          <a:p>
            <a:pPr marL="0" lvl="0" indent="0" algn="ctr" rtl="0">
              <a:lnSpc>
                <a:spcPct val="95000"/>
              </a:lnSpc>
              <a:spcBef>
                <a:spcPts val="1200"/>
              </a:spcBef>
              <a:spcAft>
                <a:spcPts val="0"/>
              </a:spcAft>
              <a:buSzPts val="770"/>
              <a:buNone/>
            </a:pPr>
            <a:r>
              <a:rPr lang="en" sz="1360" b="1">
                <a:solidFill>
                  <a:srgbClr val="4C1130"/>
                </a:solidFill>
              </a:rPr>
              <a:t>How many pets is that altogether?</a:t>
            </a:r>
            <a:endParaRPr sz="1360" b="1">
              <a:solidFill>
                <a:srgbClr val="4C1130"/>
              </a:solidFill>
            </a:endParaRPr>
          </a:p>
          <a:p>
            <a:pPr marL="0" lvl="0" indent="0" algn="ctr" rtl="0">
              <a:lnSpc>
                <a:spcPct val="95000"/>
              </a:lnSpc>
              <a:spcBef>
                <a:spcPts val="1200"/>
              </a:spcBef>
              <a:spcAft>
                <a:spcPts val="1200"/>
              </a:spcAft>
              <a:buSzPts val="770"/>
              <a:buNone/>
            </a:pPr>
            <a:r>
              <a:rPr lang="en" sz="1360" b="1">
                <a:solidFill>
                  <a:srgbClr val="4C1130"/>
                </a:solidFill>
              </a:rPr>
              <a:t>How many more cats than dogs were adopted? </a:t>
            </a:r>
            <a:endParaRPr sz="1360" b="1">
              <a:solidFill>
                <a:srgbClr val="4C1130"/>
              </a:solidFill>
            </a:endParaRPr>
          </a:p>
        </p:txBody>
      </p:sp>
      <p:pic>
        <p:nvPicPr>
          <p:cNvPr id="96" name="Google Shape;96;p18"/>
          <p:cNvPicPr preferRelativeResize="0"/>
          <p:nvPr/>
        </p:nvPicPr>
        <p:blipFill>
          <a:blip r:embed="rId3">
            <a:alphaModFix/>
          </a:blip>
          <a:stretch>
            <a:fillRect/>
          </a:stretch>
        </p:blipFill>
        <p:spPr>
          <a:xfrm>
            <a:off x="0" y="0"/>
            <a:ext cx="7715250" cy="5143500"/>
          </a:xfrm>
          <a:prstGeom prst="rect">
            <a:avLst/>
          </a:prstGeom>
          <a:noFill/>
          <a:ln>
            <a:noFill/>
          </a:ln>
        </p:spPr>
      </p:pic>
      <p:sp>
        <p:nvSpPr>
          <p:cNvPr id="97" name="Google Shape;97;p18"/>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5.NBT.B7</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
                                            <p:txEl>
                                              <p:pRg st="0" end="0"/>
                                            </p:txEl>
                                          </p:spTgt>
                                        </p:tgtEl>
                                        <p:attrNameLst>
                                          <p:attrName>style.visibility</p:attrName>
                                        </p:attrNameLst>
                                      </p:cBhvr>
                                      <p:to>
                                        <p:strVal val="visible"/>
                                      </p:to>
                                    </p:set>
                                    <p:animEffect transition="in" filter="fade">
                                      <p:cBhvr>
                                        <p:cTn id="7" dur="1000"/>
                                        <p:tgtEl>
                                          <p:spTgt spid="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5">
                                            <p:txEl>
                                              <p:pRg st="1" end="1"/>
                                            </p:txEl>
                                          </p:spTgt>
                                        </p:tgtEl>
                                        <p:attrNameLst>
                                          <p:attrName>style.visibility</p:attrName>
                                        </p:attrNameLst>
                                      </p:cBhvr>
                                      <p:to>
                                        <p:strVal val="visible"/>
                                      </p:to>
                                    </p:set>
                                    <p:animEffect transition="in" filter="fade">
                                      <p:cBhvr>
                                        <p:cTn id="12" dur="1000"/>
                                        <p:tgtEl>
                                          <p:spTgt spid="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5">
                                            <p:txEl>
                                              <p:pRg st="2" end="2"/>
                                            </p:txEl>
                                          </p:spTgt>
                                        </p:tgtEl>
                                        <p:attrNameLst>
                                          <p:attrName>style.visibility</p:attrName>
                                        </p:attrNameLst>
                                      </p:cBhvr>
                                      <p:to>
                                        <p:strVal val="visible"/>
                                      </p:to>
                                    </p:set>
                                    <p:animEffect transition="in" filter="fade">
                                      <p:cBhvr>
                                        <p:cTn id="17" dur="1000"/>
                                        <p:tgtEl>
                                          <p:spTgt spid="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5">
                                            <p:txEl>
                                              <p:pRg st="3" end="3"/>
                                            </p:txEl>
                                          </p:spTgt>
                                        </p:tgtEl>
                                        <p:attrNameLst>
                                          <p:attrName>style.visibility</p:attrName>
                                        </p:attrNameLst>
                                      </p:cBhvr>
                                      <p:to>
                                        <p:strVal val="visible"/>
                                      </p:to>
                                    </p:set>
                                    <p:animEffect transition="in" filter="fade">
                                      <p:cBhvr>
                                        <p:cTn id="22" dur="1000"/>
                                        <p:tgtEl>
                                          <p:spTgt spid="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164400" y="271725"/>
            <a:ext cx="2635800" cy="642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FF9900"/>
                </a:solidFill>
              </a:rPr>
              <a:t>It is Constitution Day in Spain!</a:t>
            </a:r>
            <a:endParaRPr sz="2920" b="1">
              <a:solidFill>
                <a:srgbClr val="FF9900"/>
              </a:solidFill>
            </a:endParaRPr>
          </a:p>
        </p:txBody>
      </p:sp>
      <p:sp>
        <p:nvSpPr>
          <p:cNvPr id="103" name="Google Shape;103;p19"/>
          <p:cNvSpPr txBox="1">
            <a:spLocks noGrp="1"/>
          </p:cNvSpPr>
          <p:nvPr>
            <p:ph type="body" idx="1"/>
          </p:nvPr>
        </p:nvSpPr>
        <p:spPr>
          <a:xfrm>
            <a:off x="238200" y="2034125"/>
            <a:ext cx="2635800" cy="2534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FF9900"/>
                </a:solidFill>
              </a:rPr>
              <a:t>Flan is one of Spain’s most delicious desserts.</a:t>
            </a:r>
            <a:endParaRPr sz="1900">
              <a:solidFill>
                <a:srgbClr val="FF9900"/>
              </a:solidFill>
            </a:endParaRPr>
          </a:p>
          <a:p>
            <a:pPr marL="0" lvl="0" indent="0" algn="ctr" rtl="0">
              <a:spcBef>
                <a:spcPts val="1200"/>
              </a:spcBef>
              <a:spcAft>
                <a:spcPts val="0"/>
              </a:spcAft>
              <a:buNone/>
            </a:pPr>
            <a:r>
              <a:rPr lang="en" sz="1900" i="1">
                <a:solidFill>
                  <a:srgbClr val="FF9900"/>
                </a:solidFill>
              </a:rPr>
              <a:t>About </a:t>
            </a:r>
            <a:r>
              <a:rPr lang="en" sz="1900">
                <a:solidFill>
                  <a:srgbClr val="FF9900"/>
                </a:solidFill>
              </a:rPr>
              <a:t>what fraction of the flan is cut out?</a:t>
            </a:r>
            <a:endParaRPr sz="1900">
              <a:solidFill>
                <a:srgbClr val="FF9900"/>
              </a:solidFill>
            </a:endParaRPr>
          </a:p>
          <a:p>
            <a:pPr marL="0" lvl="0" indent="0" algn="ctr" rtl="0">
              <a:spcBef>
                <a:spcPts val="1200"/>
              </a:spcBef>
              <a:spcAft>
                <a:spcPts val="1200"/>
              </a:spcAft>
              <a:buNone/>
            </a:pPr>
            <a:r>
              <a:rPr lang="en" sz="1900">
                <a:solidFill>
                  <a:srgbClr val="FF9900"/>
                </a:solidFill>
              </a:rPr>
              <a:t>What fraction remains?</a:t>
            </a:r>
            <a:endParaRPr sz="1900">
              <a:solidFill>
                <a:srgbClr val="FF9900"/>
              </a:solidFill>
            </a:endParaRPr>
          </a:p>
        </p:txBody>
      </p:sp>
      <p:sp>
        <p:nvSpPr>
          <p:cNvPr id="104" name="Google Shape;104;p19"/>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5.NF.A1</a:t>
            </a:r>
            <a:endParaRPr sz="1000"/>
          </a:p>
        </p:txBody>
      </p:sp>
      <p:pic>
        <p:nvPicPr>
          <p:cNvPr id="105" name="Google Shape;105;p19"/>
          <p:cNvPicPr preferRelativeResize="0"/>
          <p:nvPr/>
        </p:nvPicPr>
        <p:blipFill>
          <a:blip r:embed="rId3">
            <a:alphaModFix/>
          </a:blip>
          <a:stretch>
            <a:fillRect/>
          </a:stretch>
        </p:blipFill>
        <p:spPr>
          <a:xfrm>
            <a:off x="2947500" y="271713"/>
            <a:ext cx="6044100" cy="4533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0"/>
          <p:cNvSpPr txBox="1">
            <a:spLocks noGrp="1"/>
          </p:cNvSpPr>
          <p:nvPr>
            <p:ph type="body" idx="1"/>
          </p:nvPr>
        </p:nvSpPr>
        <p:spPr>
          <a:xfrm>
            <a:off x="4679250" y="1098275"/>
            <a:ext cx="4215000" cy="2964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Triple the sum of 8 and 7 = 3 x 8 + 7</a:t>
            </a:r>
            <a:endParaRPr/>
          </a:p>
          <a:p>
            <a:pPr marL="0" lvl="0" indent="0" algn="ctr" rtl="0">
              <a:spcBef>
                <a:spcPts val="1200"/>
              </a:spcBef>
              <a:spcAft>
                <a:spcPts val="0"/>
              </a:spcAft>
              <a:buNone/>
            </a:pPr>
            <a:endParaRPr/>
          </a:p>
          <a:p>
            <a:pPr marL="0" lvl="0" indent="0" algn="ctr" rtl="0">
              <a:spcBef>
                <a:spcPts val="1200"/>
              </a:spcBef>
              <a:spcAft>
                <a:spcPts val="0"/>
              </a:spcAft>
              <a:buNone/>
            </a:pPr>
            <a:r>
              <a:rPr lang="en"/>
              <a:t>4 x (18,233 + 17,212) &gt; 5 x (257 + 999)</a:t>
            </a:r>
            <a:endParaRPr/>
          </a:p>
          <a:p>
            <a:pPr marL="0" lvl="0" indent="0" algn="ctr" rtl="0">
              <a:spcBef>
                <a:spcPts val="1200"/>
              </a:spcBef>
              <a:spcAft>
                <a:spcPts val="0"/>
              </a:spcAft>
              <a:buNone/>
            </a:pPr>
            <a:endParaRPr/>
          </a:p>
          <a:p>
            <a:pPr marL="0" lvl="0" indent="0" algn="ctr" rtl="0">
              <a:spcBef>
                <a:spcPts val="1200"/>
              </a:spcBef>
              <a:spcAft>
                <a:spcPts val="1200"/>
              </a:spcAft>
              <a:buNone/>
            </a:pPr>
            <a:r>
              <a:rPr lang="en"/>
              <a:t>60 x 0.5 = 30 x 10</a:t>
            </a:r>
            <a:endParaRPr/>
          </a:p>
        </p:txBody>
      </p:sp>
      <p:pic>
        <p:nvPicPr>
          <p:cNvPr id="111" name="Google Shape;111;p20"/>
          <p:cNvPicPr preferRelativeResize="0"/>
          <p:nvPr/>
        </p:nvPicPr>
        <p:blipFill>
          <a:blip r:embed="rId3">
            <a:alphaModFix/>
          </a:blip>
          <a:stretch>
            <a:fillRect/>
          </a:stretch>
        </p:blipFill>
        <p:spPr>
          <a:xfrm>
            <a:off x="213700" y="840046"/>
            <a:ext cx="4296175" cy="3222149"/>
          </a:xfrm>
          <a:prstGeom prst="rect">
            <a:avLst/>
          </a:prstGeom>
          <a:noFill/>
          <a:ln>
            <a:noFill/>
          </a:ln>
        </p:spPr>
      </p:pic>
      <p:sp>
        <p:nvSpPr>
          <p:cNvPr id="112" name="Google Shape;112;p20"/>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5.OA.A2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xEl>
                                              <p:pRg st="0" end="0"/>
                                            </p:txEl>
                                          </p:spTgt>
                                        </p:tgtEl>
                                        <p:attrNameLst>
                                          <p:attrName>style.visibility</p:attrName>
                                        </p:attrNameLst>
                                      </p:cBhvr>
                                      <p:to>
                                        <p:strVal val="visible"/>
                                      </p:to>
                                    </p:set>
                                    <p:animEffect transition="in" filter="fade">
                                      <p:cBhvr>
                                        <p:cTn id="7" dur="1000"/>
                                        <p:tgtEl>
                                          <p:spTgt spid="1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0">
                                            <p:txEl>
                                              <p:pRg st="1" end="1"/>
                                            </p:txEl>
                                          </p:spTgt>
                                        </p:tgtEl>
                                        <p:attrNameLst>
                                          <p:attrName>style.visibility</p:attrName>
                                        </p:attrNameLst>
                                      </p:cBhvr>
                                      <p:to>
                                        <p:strVal val="visible"/>
                                      </p:to>
                                    </p:set>
                                    <p:animEffect transition="in" filter="fade">
                                      <p:cBhvr>
                                        <p:cTn id="12" dur="1000"/>
                                        <p:tgtEl>
                                          <p:spTgt spid="1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0">
                                            <p:txEl>
                                              <p:pRg st="2" end="2"/>
                                            </p:txEl>
                                          </p:spTgt>
                                        </p:tgtEl>
                                        <p:attrNameLst>
                                          <p:attrName>style.visibility</p:attrName>
                                        </p:attrNameLst>
                                      </p:cBhvr>
                                      <p:to>
                                        <p:strVal val="visible"/>
                                      </p:to>
                                    </p:set>
                                    <p:animEffect transition="in" filter="fade">
                                      <p:cBhvr>
                                        <p:cTn id="17" dur="1000"/>
                                        <p:tgtEl>
                                          <p:spTgt spid="1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0">
                                            <p:txEl>
                                              <p:pRg st="3" end="3"/>
                                            </p:txEl>
                                          </p:spTgt>
                                        </p:tgtEl>
                                        <p:attrNameLst>
                                          <p:attrName>style.visibility</p:attrName>
                                        </p:attrNameLst>
                                      </p:cBhvr>
                                      <p:to>
                                        <p:strVal val="visible"/>
                                      </p:to>
                                    </p:set>
                                    <p:animEffect transition="in" filter="fade">
                                      <p:cBhvr>
                                        <p:cTn id="22" dur="1000"/>
                                        <p:tgtEl>
                                          <p:spTgt spid="1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0">
                                            <p:txEl>
                                              <p:pRg st="4" end="4"/>
                                            </p:txEl>
                                          </p:spTgt>
                                        </p:tgtEl>
                                        <p:attrNameLst>
                                          <p:attrName>style.visibility</p:attrName>
                                        </p:attrNameLst>
                                      </p:cBhvr>
                                      <p:to>
                                        <p:strVal val="visible"/>
                                      </p:to>
                                    </p:set>
                                    <p:animEffect transition="in" filter="fade">
                                      <p:cBhvr>
                                        <p:cTn id="27" dur="1000"/>
                                        <p:tgtEl>
                                          <p:spTgt spid="1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21"/>
          <p:cNvPicPr preferRelativeResize="0"/>
          <p:nvPr/>
        </p:nvPicPr>
        <p:blipFill>
          <a:blip r:embed="rId3">
            <a:alphaModFix/>
          </a:blip>
          <a:stretch>
            <a:fillRect/>
          </a:stretch>
        </p:blipFill>
        <p:spPr>
          <a:xfrm>
            <a:off x="181575" y="497250"/>
            <a:ext cx="7383674" cy="3688199"/>
          </a:xfrm>
          <a:prstGeom prst="rect">
            <a:avLst/>
          </a:prstGeom>
          <a:noFill/>
          <a:ln>
            <a:noFill/>
          </a:ln>
        </p:spPr>
      </p:pic>
      <p:sp>
        <p:nvSpPr>
          <p:cNvPr id="118" name="Google Shape;118;p21"/>
          <p:cNvSpPr txBox="1"/>
          <p:nvPr/>
        </p:nvSpPr>
        <p:spPr>
          <a:xfrm>
            <a:off x="7565250" y="612125"/>
            <a:ext cx="1578900" cy="3477900"/>
          </a:xfrm>
          <a:prstGeom prst="rect">
            <a:avLst/>
          </a:prstGeom>
          <a:noFill/>
          <a:ln>
            <a:noFill/>
          </a:ln>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r>
              <a:rPr lang="en" sz="1700">
                <a:solidFill>
                  <a:srgbClr val="073763"/>
                </a:solidFill>
              </a:rPr>
              <a:t>The tree on Boston Common, an annual gift from Nova Scotia, weighs approximately </a:t>
            </a:r>
            <a:r>
              <a:rPr lang="en" sz="1700" b="1">
                <a:solidFill>
                  <a:srgbClr val="073763"/>
                </a:solidFill>
              </a:rPr>
              <a:t>900 pounds.</a:t>
            </a:r>
            <a:endParaRPr sz="1700" b="1">
              <a:solidFill>
                <a:srgbClr val="073763"/>
              </a:solidFill>
            </a:endParaRPr>
          </a:p>
          <a:p>
            <a:pPr marL="0" lvl="0" indent="0" algn="ctr" rtl="0">
              <a:lnSpc>
                <a:spcPct val="95000"/>
              </a:lnSpc>
              <a:spcBef>
                <a:spcPts val="1200"/>
              </a:spcBef>
              <a:spcAft>
                <a:spcPts val="1200"/>
              </a:spcAft>
              <a:buNone/>
            </a:pPr>
            <a:r>
              <a:rPr lang="en" sz="1700">
                <a:solidFill>
                  <a:srgbClr val="073763"/>
                </a:solidFill>
              </a:rPr>
              <a:t>What are the factor pairs of </a:t>
            </a:r>
            <a:r>
              <a:rPr lang="en" sz="1700" b="1">
                <a:solidFill>
                  <a:srgbClr val="073763"/>
                </a:solidFill>
              </a:rPr>
              <a:t>900</a:t>
            </a:r>
            <a:r>
              <a:rPr lang="en" sz="1700">
                <a:solidFill>
                  <a:srgbClr val="073763"/>
                </a:solidFill>
              </a:rPr>
              <a:t>? </a:t>
            </a:r>
            <a:endParaRPr sz="1700">
              <a:solidFill>
                <a:srgbClr val="073763"/>
              </a:solidFill>
            </a:endParaRPr>
          </a:p>
        </p:txBody>
      </p:sp>
      <p:sp>
        <p:nvSpPr>
          <p:cNvPr id="119" name="Google Shape;119;p21"/>
          <p:cNvSpPr txBox="1"/>
          <p:nvPr/>
        </p:nvSpPr>
        <p:spPr>
          <a:xfrm>
            <a:off x="267625" y="4300100"/>
            <a:ext cx="708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Watch the </a:t>
            </a:r>
            <a:r>
              <a:rPr lang="en" u="sng">
                <a:solidFill>
                  <a:schemeClr val="hlink"/>
                </a:solidFill>
                <a:hlinkClick r:id="rId4"/>
              </a:rPr>
              <a:t>video</a:t>
            </a:r>
            <a:r>
              <a:rPr lang="en"/>
              <a:t>!</a:t>
            </a:r>
            <a:endParaRPr/>
          </a:p>
        </p:txBody>
      </p:sp>
      <p:sp>
        <p:nvSpPr>
          <p:cNvPr id="120" name="Google Shape;120;p21"/>
          <p:cNvSpPr txBox="1"/>
          <p:nvPr/>
        </p:nvSpPr>
        <p:spPr>
          <a:xfrm>
            <a:off x="842475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5.NBT.B6</a:t>
            </a:r>
            <a:endParaRPr sz="1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79300" y="103475"/>
            <a:ext cx="2051700" cy="914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783F04"/>
                </a:solidFill>
              </a:rPr>
              <a:t>It’s International Llama Day!</a:t>
            </a:r>
            <a:endParaRPr sz="2320" b="1">
              <a:solidFill>
                <a:srgbClr val="783F04"/>
              </a:solidFill>
            </a:endParaRPr>
          </a:p>
        </p:txBody>
      </p:sp>
      <p:sp>
        <p:nvSpPr>
          <p:cNvPr id="126" name="Google Shape;126;p22"/>
          <p:cNvSpPr txBox="1">
            <a:spLocks noGrp="1"/>
          </p:cNvSpPr>
          <p:nvPr>
            <p:ph type="body" idx="1"/>
          </p:nvPr>
        </p:nvSpPr>
        <p:spPr>
          <a:xfrm>
            <a:off x="0" y="901600"/>
            <a:ext cx="2267700" cy="41265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sz="1900">
                <a:solidFill>
                  <a:srgbClr val="783F04"/>
                </a:solidFill>
              </a:rPr>
              <a:t>A llama can weigh between </a:t>
            </a:r>
            <a:r>
              <a:rPr lang="en" sz="1900" b="1">
                <a:solidFill>
                  <a:srgbClr val="783F04"/>
                </a:solidFill>
              </a:rPr>
              <a:t>290</a:t>
            </a:r>
            <a:r>
              <a:rPr lang="en" sz="1900">
                <a:solidFill>
                  <a:srgbClr val="783F04"/>
                </a:solidFill>
              </a:rPr>
              <a:t> and </a:t>
            </a:r>
            <a:r>
              <a:rPr lang="en" sz="1900" b="1">
                <a:solidFill>
                  <a:srgbClr val="783F04"/>
                </a:solidFill>
              </a:rPr>
              <a:t>440</a:t>
            </a:r>
            <a:r>
              <a:rPr lang="en" sz="1900">
                <a:solidFill>
                  <a:srgbClr val="783F04"/>
                </a:solidFill>
              </a:rPr>
              <a:t> pounds.</a:t>
            </a:r>
            <a:endParaRPr sz="1900">
              <a:solidFill>
                <a:srgbClr val="783F04"/>
              </a:solidFill>
            </a:endParaRPr>
          </a:p>
          <a:p>
            <a:pPr marL="0" lvl="0" indent="0" algn="ctr" rtl="0">
              <a:spcBef>
                <a:spcPts val="1200"/>
              </a:spcBef>
              <a:spcAft>
                <a:spcPts val="0"/>
              </a:spcAft>
              <a:buNone/>
            </a:pPr>
            <a:r>
              <a:rPr lang="en" sz="1900">
                <a:solidFill>
                  <a:srgbClr val="783F04"/>
                </a:solidFill>
              </a:rPr>
              <a:t>Together these five llamas weigh </a:t>
            </a:r>
            <a:r>
              <a:rPr lang="en" sz="1900" b="1">
                <a:solidFill>
                  <a:srgbClr val="783F04"/>
                </a:solidFill>
              </a:rPr>
              <a:t>1790</a:t>
            </a:r>
            <a:r>
              <a:rPr lang="en" sz="1900">
                <a:solidFill>
                  <a:srgbClr val="783F04"/>
                </a:solidFill>
              </a:rPr>
              <a:t> pounds.</a:t>
            </a:r>
            <a:endParaRPr sz="1900">
              <a:solidFill>
                <a:srgbClr val="783F04"/>
              </a:solidFill>
            </a:endParaRPr>
          </a:p>
          <a:p>
            <a:pPr marL="0" lvl="0" indent="0" algn="ctr" rtl="0">
              <a:spcBef>
                <a:spcPts val="1200"/>
              </a:spcBef>
              <a:spcAft>
                <a:spcPts val="1200"/>
              </a:spcAft>
              <a:buNone/>
            </a:pPr>
            <a:r>
              <a:rPr lang="en" sz="1900">
                <a:solidFill>
                  <a:srgbClr val="783F04"/>
                </a:solidFill>
              </a:rPr>
              <a:t>What is possible?</a:t>
            </a:r>
            <a:endParaRPr sz="1900">
              <a:solidFill>
                <a:srgbClr val="783F04"/>
              </a:solidFill>
            </a:endParaRPr>
          </a:p>
        </p:txBody>
      </p:sp>
      <p:pic>
        <p:nvPicPr>
          <p:cNvPr id="127" name="Google Shape;127;p22"/>
          <p:cNvPicPr preferRelativeResize="0"/>
          <p:nvPr/>
        </p:nvPicPr>
        <p:blipFill>
          <a:blip r:embed="rId3">
            <a:alphaModFix/>
          </a:blip>
          <a:stretch>
            <a:fillRect/>
          </a:stretch>
        </p:blipFill>
        <p:spPr>
          <a:xfrm>
            <a:off x="2286009" y="0"/>
            <a:ext cx="6857988" cy="5143500"/>
          </a:xfrm>
          <a:prstGeom prst="rect">
            <a:avLst/>
          </a:prstGeom>
          <a:noFill/>
          <a:ln>
            <a:noFill/>
          </a:ln>
        </p:spPr>
      </p:pic>
      <p:sp>
        <p:nvSpPr>
          <p:cNvPr id="128" name="Google Shape;128;p22"/>
          <p:cNvSpPr txBox="1"/>
          <p:nvPr/>
        </p:nvSpPr>
        <p:spPr>
          <a:xfrm>
            <a:off x="-1" y="4804800"/>
            <a:ext cx="881743"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5.NBT.B7</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6">
                                            <p:txEl>
                                              <p:pRg st="0" end="0"/>
                                            </p:txEl>
                                          </p:spTgt>
                                        </p:tgtEl>
                                        <p:attrNameLst>
                                          <p:attrName>style.visibility</p:attrName>
                                        </p:attrNameLst>
                                      </p:cBhvr>
                                      <p:to>
                                        <p:strVal val="visible"/>
                                      </p:to>
                                    </p:set>
                                    <p:animEffect transition="in" filter="fade">
                                      <p:cBhvr>
                                        <p:cTn id="7" dur="1000"/>
                                        <p:tgtEl>
                                          <p:spTgt spid="1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6">
                                            <p:txEl>
                                              <p:pRg st="1" end="1"/>
                                            </p:txEl>
                                          </p:spTgt>
                                        </p:tgtEl>
                                        <p:attrNameLst>
                                          <p:attrName>style.visibility</p:attrName>
                                        </p:attrNameLst>
                                      </p:cBhvr>
                                      <p:to>
                                        <p:strVal val="visible"/>
                                      </p:to>
                                    </p:set>
                                    <p:animEffect transition="in" filter="fade">
                                      <p:cBhvr>
                                        <p:cTn id="12" dur="1000"/>
                                        <p:tgtEl>
                                          <p:spTgt spid="1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6">
                                            <p:txEl>
                                              <p:pRg st="2" end="2"/>
                                            </p:txEl>
                                          </p:spTgt>
                                        </p:tgtEl>
                                        <p:attrNameLst>
                                          <p:attrName>style.visibility</p:attrName>
                                        </p:attrNameLst>
                                      </p:cBhvr>
                                      <p:to>
                                        <p:strVal val="visible"/>
                                      </p:to>
                                    </p:set>
                                    <p:animEffect transition="in" filter="fade">
                                      <p:cBhvr>
                                        <p:cTn id="17" dur="1000"/>
                                        <p:tgtEl>
                                          <p:spTgt spid="1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3"/>
          <p:cNvSpPr txBox="1">
            <a:spLocks noGrp="1"/>
          </p:cNvSpPr>
          <p:nvPr>
            <p:ph type="title"/>
          </p:nvPr>
        </p:nvSpPr>
        <p:spPr>
          <a:xfrm>
            <a:off x="161950" y="164850"/>
            <a:ext cx="6927900" cy="4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920" b="1">
                <a:solidFill>
                  <a:srgbClr val="990000"/>
                </a:solidFill>
              </a:rPr>
              <a:t>It’s Independence (Jamhuri) Day in Kenya!</a:t>
            </a:r>
            <a:endParaRPr sz="1920" b="1">
              <a:solidFill>
                <a:srgbClr val="990000"/>
              </a:solidFill>
            </a:endParaRPr>
          </a:p>
        </p:txBody>
      </p:sp>
      <p:sp>
        <p:nvSpPr>
          <p:cNvPr id="134" name="Google Shape;134;p23"/>
          <p:cNvSpPr txBox="1">
            <a:spLocks noGrp="1"/>
          </p:cNvSpPr>
          <p:nvPr>
            <p:ph type="body" idx="1"/>
          </p:nvPr>
        </p:nvSpPr>
        <p:spPr>
          <a:xfrm>
            <a:off x="7175775" y="648100"/>
            <a:ext cx="1875600" cy="4156800"/>
          </a:xfrm>
          <a:prstGeom prst="rect">
            <a:avLst/>
          </a:prstGeom>
        </p:spPr>
        <p:txBody>
          <a:bodyPr spcFirstLastPara="1" wrap="square" lIns="91425" tIns="91425" rIns="91425" bIns="91425" anchor="t" anchorCtr="0">
            <a:normAutofit fontScale="92500" lnSpcReduction="10000"/>
          </a:bodyPr>
          <a:lstStyle/>
          <a:p>
            <a:pPr marL="0" lvl="0" indent="0" algn="ctr" rtl="0">
              <a:spcBef>
                <a:spcPts val="0"/>
              </a:spcBef>
              <a:spcAft>
                <a:spcPts val="0"/>
              </a:spcAft>
              <a:buNone/>
            </a:pPr>
            <a:r>
              <a:rPr lang="en" sz="1700" b="1">
                <a:solidFill>
                  <a:srgbClr val="38761D"/>
                </a:solidFill>
              </a:rPr>
              <a:t>On this day in 1964 Kenya became a republic!</a:t>
            </a:r>
            <a:endParaRPr sz="1700" b="1">
              <a:solidFill>
                <a:srgbClr val="38761D"/>
              </a:solidFill>
            </a:endParaRPr>
          </a:p>
          <a:p>
            <a:pPr marL="0" lvl="0" indent="0" algn="ctr" rtl="0">
              <a:spcBef>
                <a:spcPts val="1200"/>
              </a:spcBef>
              <a:spcAft>
                <a:spcPts val="0"/>
              </a:spcAft>
              <a:buNone/>
            </a:pPr>
            <a:r>
              <a:rPr lang="en" sz="1700" b="1">
                <a:solidFill>
                  <a:srgbClr val="38761D"/>
                </a:solidFill>
              </a:rPr>
              <a:t>How long ago was that? </a:t>
            </a:r>
            <a:endParaRPr sz="1700" b="1">
              <a:solidFill>
                <a:srgbClr val="38761D"/>
              </a:solidFill>
            </a:endParaRPr>
          </a:p>
          <a:p>
            <a:pPr marL="0" lvl="0" indent="0" algn="ctr" rtl="0">
              <a:spcBef>
                <a:spcPts val="1200"/>
              </a:spcBef>
              <a:spcAft>
                <a:spcPts val="0"/>
              </a:spcAft>
              <a:buNone/>
            </a:pPr>
            <a:r>
              <a:rPr lang="en" sz="1700" b="1">
                <a:solidFill>
                  <a:srgbClr val="38761D"/>
                </a:solidFill>
              </a:rPr>
              <a:t>How many months has Kenya been a republic? </a:t>
            </a:r>
            <a:endParaRPr sz="1700" b="1">
              <a:solidFill>
                <a:srgbClr val="38761D"/>
              </a:solidFill>
            </a:endParaRPr>
          </a:p>
          <a:p>
            <a:pPr marL="0" lvl="0" indent="0" algn="ctr" rtl="0">
              <a:spcBef>
                <a:spcPts val="1200"/>
              </a:spcBef>
              <a:spcAft>
                <a:spcPts val="0"/>
              </a:spcAft>
              <a:buNone/>
            </a:pPr>
            <a:r>
              <a:rPr lang="en" sz="1700" b="1">
                <a:solidFill>
                  <a:srgbClr val="38761D"/>
                </a:solidFill>
              </a:rPr>
              <a:t>How many days?</a:t>
            </a:r>
            <a:endParaRPr sz="1700" b="1">
              <a:solidFill>
                <a:srgbClr val="38761D"/>
              </a:solidFill>
            </a:endParaRPr>
          </a:p>
          <a:p>
            <a:pPr marL="0" lvl="0" indent="0" algn="ctr" rtl="0">
              <a:spcBef>
                <a:spcPts val="1200"/>
              </a:spcBef>
              <a:spcAft>
                <a:spcPts val="1200"/>
              </a:spcAft>
              <a:buNone/>
            </a:pPr>
            <a:r>
              <a:rPr lang="en" sz="1700" b="1">
                <a:solidFill>
                  <a:srgbClr val="38761D"/>
                </a:solidFill>
              </a:rPr>
              <a:t>Is that surprising to you?</a:t>
            </a:r>
            <a:endParaRPr sz="1700" b="1">
              <a:solidFill>
                <a:srgbClr val="38761D"/>
              </a:solidFill>
            </a:endParaRPr>
          </a:p>
        </p:txBody>
      </p:sp>
      <p:sp>
        <p:nvSpPr>
          <p:cNvPr id="135" name="Google Shape;135;p23"/>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5.MD.A1</a:t>
            </a:r>
            <a:endParaRPr sz="1000"/>
          </a:p>
        </p:txBody>
      </p:sp>
      <p:pic>
        <p:nvPicPr>
          <p:cNvPr id="136" name="Google Shape;136;p23"/>
          <p:cNvPicPr preferRelativeResize="0"/>
          <p:nvPr/>
        </p:nvPicPr>
        <p:blipFill>
          <a:blip r:embed="rId3">
            <a:alphaModFix/>
          </a:blip>
          <a:stretch>
            <a:fillRect/>
          </a:stretch>
        </p:blipFill>
        <p:spPr>
          <a:xfrm>
            <a:off x="161950" y="648105"/>
            <a:ext cx="6927825" cy="415669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4">
                                            <p:txEl>
                                              <p:pRg st="0" end="0"/>
                                            </p:txEl>
                                          </p:spTgt>
                                        </p:tgtEl>
                                        <p:attrNameLst>
                                          <p:attrName>style.visibility</p:attrName>
                                        </p:attrNameLst>
                                      </p:cBhvr>
                                      <p:to>
                                        <p:strVal val="visible"/>
                                      </p:to>
                                    </p:set>
                                    <p:animEffect transition="in" filter="fade">
                                      <p:cBhvr>
                                        <p:cTn id="7" dur="1000"/>
                                        <p:tgtEl>
                                          <p:spTgt spid="1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4">
                                            <p:txEl>
                                              <p:pRg st="1" end="1"/>
                                            </p:txEl>
                                          </p:spTgt>
                                        </p:tgtEl>
                                        <p:attrNameLst>
                                          <p:attrName>style.visibility</p:attrName>
                                        </p:attrNameLst>
                                      </p:cBhvr>
                                      <p:to>
                                        <p:strVal val="visible"/>
                                      </p:to>
                                    </p:set>
                                    <p:animEffect transition="in" filter="fade">
                                      <p:cBhvr>
                                        <p:cTn id="12" dur="1000"/>
                                        <p:tgtEl>
                                          <p:spTgt spid="1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4">
                                            <p:txEl>
                                              <p:pRg st="2" end="2"/>
                                            </p:txEl>
                                          </p:spTgt>
                                        </p:tgtEl>
                                        <p:attrNameLst>
                                          <p:attrName>style.visibility</p:attrName>
                                        </p:attrNameLst>
                                      </p:cBhvr>
                                      <p:to>
                                        <p:strVal val="visible"/>
                                      </p:to>
                                    </p:set>
                                    <p:animEffect transition="in" filter="fade">
                                      <p:cBhvr>
                                        <p:cTn id="17" dur="1000"/>
                                        <p:tgtEl>
                                          <p:spTgt spid="1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4">
                                            <p:txEl>
                                              <p:pRg st="3" end="3"/>
                                            </p:txEl>
                                          </p:spTgt>
                                        </p:tgtEl>
                                        <p:attrNameLst>
                                          <p:attrName>style.visibility</p:attrName>
                                        </p:attrNameLst>
                                      </p:cBhvr>
                                      <p:to>
                                        <p:strVal val="visible"/>
                                      </p:to>
                                    </p:set>
                                    <p:animEffect transition="in" filter="fade">
                                      <p:cBhvr>
                                        <p:cTn id="22" dur="1000"/>
                                        <p:tgtEl>
                                          <p:spTgt spid="13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4">
                                            <p:txEl>
                                              <p:pRg st="4" end="4"/>
                                            </p:txEl>
                                          </p:spTgt>
                                        </p:tgtEl>
                                        <p:attrNameLst>
                                          <p:attrName>style.visibility</p:attrName>
                                        </p:attrNameLst>
                                      </p:cBhvr>
                                      <p:to>
                                        <p:strVal val="visible"/>
                                      </p:to>
                                    </p:set>
                                    <p:animEffect transition="in" filter="fade">
                                      <p:cBhvr>
                                        <p:cTn id="27" dur="1000"/>
                                        <p:tgtEl>
                                          <p:spTgt spid="1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4"/>
          <p:cNvSpPr txBox="1">
            <a:spLocks noGrp="1"/>
          </p:cNvSpPr>
          <p:nvPr>
            <p:ph type="body" idx="1"/>
          </p:nvPr>
        </p:nvSpPr>
        <p:spPr>
          <a:xfrm>
            <a:off x="7013350" y="191500"/>
            <a:ext cx="2025600" cy="437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1C4587"/>
                </a:solidFill>
              </a:rPr>
              <a:t>Wow! Look at this NFL American flag!</a:t>
            </a:r>
            <a:endParaRPr sz="1900" b="1">
              <a:solidFill>
                <a:srgbClr val="1C4587"/>
              </a:solidFill>
            </a:endParaRPr>
          </a:p>
          <a:p>
            <a:pPr marL="0" lvl="0" indent="0" algn="ctr" rtl="0">
              <a:spcBef>
                <a:spcPts val="1200"/>
              </a:spcBef>
              <a:spcAft>
                <a:spcPts val="0"/>
              </a:spcAft>
              <a:buNone/>
            </a:pPr>
            <a:r>
              <a:rPr lang="en" sz="1900" b="1">
                <a:solidFill>
                  <a:srgbClr val="CC0000"/>
                </a:solidFill>
              </a:rPr>
              <a:t>What do you notice?</a:t>
            </a:r>
            <a:endParaRPr sz="1900" b="1">
              <a:solidFill>
                <a:srgbClr val="CC0000"/>
              </a:solidFill>
            </a:endParaRPr>
          </a:p>
          <a:p>
            <a:pPr marL="0" lvl="0" indent="0" algn="ctr" rtl="0">
              <a:spcBef>
                <a:spcPts val="1200"/>
              </a:spcBef>
              <a:spcAft>
                <a:spcPts val="0"/>
              </a:spcAft>
              <a:buNone/>
            </a:pPr>
            <a:r>
              <a:rPr lang="en" sz="1900" b="1">
                <a:solidFill>
                  <a:srgbClr val="CC0000"/>
                </a:solidFill>
              </a:rPr>
              <a:t>What do you wonder?</a:t>
            </a:r>
            <a:endParaRPr sz="1900" b="1">
              <a:solidFill>
                <a:srgbClr val="CC0000"/>
              </a:solidFill>
            </a:endParaRPr>
          </a:p>
          <a:p>
            <a:pPr marL="0" lvl="0" indent="0" algn="ctr" rtl="0">
              <a:spcBef>
                <a:spcPts val="1200"/>
              </a:spcBef>
              <a:spcAft>
                <a:spcPts val="0"/>
              </a:spcAft>
              <a:buNone/>
            </a:pPr>
            <a:r>
              <a:rPr lang="en" sz="1900" b="1">
                <a:solidFill>
                  <a:srgbClr val="CC0000"/>
                </a:solidFill>
              </a:rPr>
              <a:t>What might the dimensions be?</a:t>
            </a:r>
            <a:endParaRPr sz="1900" b="1">
              <a:solidFill>
                <a:srgbClr val="CC0000"/>
              </a:solidFill>
            </a:endParaRPr>
          </a:p>
          <a:p>
            <a:pPr marL="0" lvl="0" indent="0" algn="ctr" rtl="0">
              <a:spcBef>
                <a:spcPts val="1200"/>
              </a:spcBef>
              <a:spcAft>
                <a:spcPts val="1200"/>
              </a:spcAft>
              <a:buNone/>
            </a:pPr>
            <a:r>
              <a:rPr lang="en" sz="1900" b="1">
                <a:solidFill>
                  <a:srgbClr val="CC0000"/>
                </a:solidFill>
              </a:rPr>
              <a:t>What is the area?</a:t>
            </a:r>
            <a:endParaRPr sz="1900" b="1">
              <a:solidFill>
                <a:srgbClr val="CC0000"/>
              </a:solidFill>
            </a:endParaRPr>
          </a:p>
        </p:txBody>
      </p:sp>
      <p:pic>
        <p:nvPicPr>
          <p:cNvPr id="142" name="Google Shape;142;p24"/>
          <p:cNvPicPr preferRelativeResize="0"/>
          <p:nvPr/>
        </p:nvPicPr>
        <p:blipFill>
          <a:blip r:embed="rId3">
            <a:alphaModFix/>
          </a:blip>
          <a:stretch>
            <a:fillRect/>
          </a:stretch>
        </p:blipFill>
        <p:spPr>
          <a:xfrm>
            <a:off x="0" y="0"/>
            <a:ext cx="6857999" cy="5143500"/>
          </a:xfrm>
          <a:prstGeom prst="rect">
            <a:avLst/>
          </a:prstGeom>
          <a:noFill/>
          <a:ln>
            <a:noFill/>
          </a:ln>
        </p:spPr>
      </p:pic>
      <p:sp>
        <p:nvSpPr>
          <p:cNvPr id="143" name="Google Shape;143;p24"/>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5.NBT.B5</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1">
                                            <p:txEl>
                                              <p:pRg st="0" end="0"/>
                                            </p:txEl>
                                          </p:spTgt>
                                        </p:tgtEl>
                                        <p:attrNameLst>
                                          <p:attrName>style.visibility</p:attrName>
                                        </p:attrNameLst>
                                      </p:cBhvr>
                                      <p:to>
                                        <p:strVal val="visible"/>
                                      </p:to>
                                    </p:set>
                                    <p:animEffect transition="in" filter="fade">
                                      <p:cBhvr>
                                        <p:cTn id="7" dur="1000"/>
                                        <p:tgtEl>
                                          <p:spTgt spid="14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1">
                                            <p:txEl>
                                              <p:pRg st="1" end="1"/>
                                            </p:txEl>
                                          </p:spTgt>
                                        </p:tgtEl>
                                        <p:attrNameLst>
                                          <p:attrName>style.visibility</p:attrName>
                                        </p:attrNameLst>
                                      </p:cBhvr>
                                      <p:to>
                                        <p:strVal val="visible"/>
                                      </p:to>
                                    </p:set>
                                    <p:animEffect transition="in" filter="fade">
                                      <p:cBhvr>
                                        <p:cTn id="12" dur="1000"/>
                                        <p:tgtEl>
                                          <p:spTgt spid="14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1">
                                            <p:txEl>
                                              <p:pRg st="2" end="2"/>
                                            </p:txEl>
                                          </p:spTgt>
                                        </p:tgtEl>
                                        <p:attrNameLst>
                                          <p:attrName>style.visibility</p:attrName>
                                        </p:attrNameLst>
                                      </p:cBhvr>
                                      <p:to>
                                        <p:strVal val="visible"/>
                                      </p:to>
                                    </p:set>
                                    <p:animEffect transition="in" filter="fade">
                                      <p:cBhvr>
                                        <p:cTn id="17" dur="1000"/>
                                        <p:tgtEl>
                                          <p:spTgt spid="14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1">
                                            <p:txEl>
                                              <p:pRg st="3" end="3"/>
                                            </p:txEl>
                                          </p:spTgt>
                                        </p:tgtEl>
                                        <p:attrNameLst>
                                          <p:attrName>style.visibility</p:attrName>
                                        </p:attrNameLst>
                                      </p:cBhvr>
                                      <p:to>
                                        <p:strVal val="visible"/>
                                      </p:to>
                                    </p:set>
                                    <p:animEffect transition="in" filter="fade">
                                      <p:cBhvr>
                                        <p:cTn id="22" dur="1000"/>
                                        <p:tgtEl>
                                          <p:spTgt spid="14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1">
                                            <p:txEl>
                                              <p:pRg st="4" end="4"/>
                                            </p:txEl>
                                          </p:spTgt>
                                        </p:tgtEl>
                                        <p:attrNameLst>
                                          <p:attrName>style.visibility</p:attrName>
                                        </p:attrNameLst>
                                      </p:cBhvr>
                                      <p:to>
                                        <p:strVal val="visible"/>
                                      </p:to>
                                    </p:set>
                                    <p:animEffect transition="in" filter="fade">
                                      <p:cBhvr>
                                        <p:cTn id="27" dur="1000"/>
                                        <p:tgtEl>
                                          <p:spTgt spid="14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5"/>
          <p:cNvSpPr txBox="1">
            <a:spLocks noGrp="1"/>
          </p:cNvSpPr>
          <p:nvPr>
            <p:ph type="body" idx="1"/>
          </p:nvPr>
        </p:nvSpPr>
        <p:spPr>
          <a:xfrm>
            <a:off x="4674600" y="1152475"/>
            <a:ext cx="4157700" cy="3416400"/>
          </a:xfrm>
          <a:prstGeom prst="rect">
            <a:avLst/>
          </a:prstGeom>
        </p:spPr>
        <p:txBody>
          <a:bodyPr spcFirstLastPara="1" wrap="square" lIns="91425" tIns="91425" rIns="91425" bIns="91425" anchor="t" anchorCtr="0">
            <a:normAutofit/>
          </a:bodyPr>
          <a:lstStyle/>
          <a:p>
            <a:pPr marL="0" lvl="0" indent="0" algn="ctr" rtl="0">
              <a:lnSpc>
                <a:spcPct val="100000"/>
              </a:lnSpc>
              <a:spcBef>
                <a:spcPts val="0"/>
              </a:spcBef>
              <a:spcAft>
                <a:spcPts val="0"/>
              </a:spcAft>
              <a:buClr>
                <a:schemeClr val="dk1"/>
              </a:buClr>
              <a:buSzPts val="1100"/>
              <a:buFont typeface="Arial"/>
              <a:buNone/>
            </a:pPr>
            <a:r>
              <a:rPr lang="en" sz="2300" b="1">
                <a:solidFill>
                  <a:srgbClr val="783F04"/>
                </a:solidFill>
              </a:rPr>
              <a:t>ABOUT how much Reese's Chocolate Chip Pie is left?</a:t>
            </a:r>
            <a:endParaRPr sz="2300" b="1">
              <a:solidFill>
                <a:srgbClr val="783F04"/>
              </a:solidFill>
            </a:endParaRPr>
          </a:p>
          <a:p>
            <a:pPr marL="0" lvl="0" indent="0" algn="ctr" rtl="0">
              <a:lnSpc>
                <a:spcPct val="100000"/>
              </a:lnSpc>
              <a:spcBef>
                <a:spcPts val="0"/>
              </a:spcBef>
              <a:spcAft>
                <a:spcPts val="0"/>
              </a:spcAft>
              <a:buClr>
                <a:schemeClr val="dk1"/>
              </a:buClr>
              <a:buSzPts val="1100"/>
              <a:buFont typeface="Arial"/>
              <a:buNone/>
            </a:pPr>
            <a:endParaRPr sz="2300" b="1">
              <a:solidFill>
                <a:srgbClr val="783F04"/>
              </a:solidFill>
            </a:endParaRPr>
          </a:p>
          <a:p>
            <a:pPr marL="0" lvl="0" indent="0" algn="ctr" rtl="0">
              <a:lnSpc>
                <a:spcPct val="100000"/>
              </a:lnSpc>
              <a:spcBef>
                <a:spcPts val="0"/>
              </a:spcBef>
              <a:spcAft>
                <a:spcPts val="0"/>
              </a:spcAft>
              <a:buClr>
                <a:schemeClr val="dk1"/>
              </a:buClr>
              <a:buSzPts val="1100"/>
              <a:buFont typeface="Arial"/>
              <a:buNone/>
            </a:pPr>
            <a:endParaRPr sz="2300" b="1">
              <a:solidFill>
                <a:srgbClr val="783F04"/>
              </a:solidFill>
            </a:endParaRPr>
          </a:p>
          <a:p>
            <a:pPr marL="0" lvl="0" indent="0" algn="ctr" rtl="0">
              <a:lnSpc>
                <a:spcPct val="100000"/>
              </a:lnSpc>
              <a:spcBef>
                <a:spcPts val="0"/>
              </a:spcBef>
              <a:spcAft>
                <a:spcPts val="0"/>
              </a:spcAft>
              <a:buClr>
                <a:schemeClr val="dk1"/>
              </a:buClr>
              <a:buSzPts val="1100"/>
              <a:buFont typeface="Arial"/>
              <a:buNone/>
            </a:pPr>
            <a:r>
              <a:rPr lang="en" sz="2300" b="1">
                <a:solidFill>
                  <a:srgbClr val="783F04"/>
                </a:solidFill>
              </a:rPr>
              <a:t>What fraction OF THE WHOLE PILE would be one half of what is left?</a:t>
            </a:r>
            <a:endParaRPr sz="2300" b="1">
              <a:solidFill>
                <a:srgbClr val="783F04"/>
              </a:solidFill>
            </a:endParaRPr>
          </a:p>
          <a:p>
            <a:pPr marL="0" lvl="0" indent="0" algn="l" rtl="0">
              <a:spcBef>
                <a:spcPts val="0"/>
              </a:spcBef>
              <a:spcAft>
                <a:spcPts val="1200"/>
              </a:spcAft>
              <a:buNone/>
            </a:pPr>
            <a:endParaRPr/>
          </a:p>
        </p:txBody>
      </p:sp>
      <p:pic>
        <p:nvPicPr>
          <p:cNvPr id="149" name="Google Shape;149;p25"/>
          <p:cNvPicPr preferRelativeResize="0"/>
          <p:nvPr/>
        </p:nvPicPr>
        <p:blipFill>
          <a:blip r:embed="rId3">
            <a:alphaModFix/>
          </a:blip>
          <a:stretch>
            <a:fillRect/>
          </a:stretch>
        </p:blipFill>
        <p:spPr>
          <a:xfrm>
            <a:off x="0" y="0"/>
            <a:ext cx="4421462" cy="5143499"/>
          </a:xfrm>
          <a:prstGeom prst="rect">
            <a:avLst/>
          </a:prstGeom>
          <a:noFill/>
          <a:ln>
            <a:noFill/>
          </a:ln>
        </p:spPr>
      </p:pic>
      <p:sp>
        <p:nvSpPr>
          <p:cNvPr id="150" name="Google Shape;150;p25"/>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5.NF.B7</a:t>
            </a:r>
            <a:endParaRPr sz="1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6"/>
          <p:cNvSpPr txBox="1">
            <a:spLocks noGrp="1"/>
          </p:cNvSpPr>
          <p:nvPr>
            <p:ph type="title"/>
          </p:nvPr>
        </p:nvSpPr>
        <p:spPr>
          <a:xfrm>
            <a:off x="102375" y="121775"/>
            <a:ext cx="4171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1C4587"/>
                </a:solidFill>
              </a:rPr>
              <a:t>Today is Bill of Rights Day</a:t>
            </a:r>
            <a:endParaRPr sz="2320" b="1">
              <a:solidFill>
                <a:srgbClr val="1C4587"/>
              </a:solidFill>
            </a:endParaRPr>
          </a:p>
        </p:txBody>
      </p:sp>
      <p:sp>
        <p:nvSpPr>
          <p:cNvPr id="156" name="Google Shape;156;p26"/>
          <p:cNvSpPr txBox="1">
            <a:spLocks noGrp="1"/>
          </p:cNvSpPr>
          <p:nvPr>
            <p:ph type="body" idx="1"/>
          </p:nvPr>
        </p:nvSpPr>
        <p:spPr>
          <a:xfrm>
            <a:off x="102375" y="694475"/>
            <a:ext cx="4171500" cy="419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a:solidFill>
                  <a:srgbClr val="1C4587"/>
                </a:solidFill>
              </a:rPr>
              <a:t>The first amendments to the Constitution were written on September 9, 1789 and ratified on December 15, 1791. </a:t>
            </a:r>
            <a:endParaRPr sz="1700">
              <a:solidFill>
                <a:srgbClr val="1C4587"/>
              </a:solidFill>
            </a:endParaRPr>
          </a:p>
          <a:p>
            <a:pPr marL="0" lvl="0" indent="0" algn="ctr" rtl="0">
              <a:spcBef>
                <a:spcPts val="1200"/>
              </a:spcBef>
              <a:spcAft>
                <a:spcPts val="0"/>
              </a:spcAft>
              <a:buNone/>
            </a:pPr>
            <a:r>
              <a:rPr lang="en" sz="1700">
                <a:solidFill>
                  <a:srgbClr val="1C4587"/>
                </a:solidFill>
              </a:rPr>
              <a:t>How long did that take? How many months? How many days?</a:t>
            </a:r>
            <a:endParaRPr sz="1700">
              <a:solidFill>
                <a:srgbClr val="1C4587"/>
              </a:solidFill>
            </a:endParaRPr>
          </a:p>
          <a:p>
            <a:pPr marL="0" lvl="0" indent="0" algn="ctr" rtl="0">
              <a:spcBef>
                <a:spcPts val="1200"/>
              </a:spcBef>
              <a:spcAft>
                <a:spcPts val="0"/>
              </a:spcAft>
              <a:buNone/>
            </a:pPr>
            <a:r>
              <a:rPr lang="en" sz="1700" i="1">
                <a:solidFill>
                  <a:srgbClr val="595959"/>
                </a:solidFill>
              </a:rPr>
              <a:t>The 10 amendments protect the most basic rights of Americans, known as the Bill of Rights. It consists of notions like freedom of speech, freedom of religion, freedom of the press, the right to protest, and equal protection under the law.</a:t>
            </a:r>
            <a:endParaRPr sz="1700" i="1">
              <a:solidFill>
                <a:srgbClr val="595959"/>
              </a:solidFill>
            </a:endParaRPr>
          </a:p>
          <a:p>
            <a:pPr marL="0" lvl="0" indent="0" algn="ctr" rtl="0">
              <a:spcBef>
                <a:spcPts val="1200"/>
              </a:spcBef>
              <a:spcAft>
                <a:spcPts val="1200"/>
              </a:spcAft>
              <a:buNone/>
            </a:pPr>
            <a:r>
              <a:rPr lang="en" sz="1700">
                <a:solidFill>
                  <a:srgbClr val="1C4587"/>
                </a:solidFill>
              </a:rPr>
              <a:t>How long ago was </a:t>
            </a:r>
            <a:r>
              <a:rPr lang="en" sz="1700" b="1">
                <a:solidFill>
                  <a:srgbClr val="1C4587"/>
                </a:solidFill>
              </a:rPr>
              <a:t>1791</a:t>
            </a:r>
            <a:r>
              <a:rPr lang="en" sz="1700">
                <a:solidFill>
                  <a:srgbClr val="1C4587"/>
                </a:solidFill>
              </a:rPr>
              <a:t>?</a:t>
            </a:r>
            <a:endParaRPr sz="1700">
              <a:solidFill>
                <a:srgbClr val="1C4587"/>
              </a:solidFill>
            </a:endParaRPr>
          </a:p>
        </p:txBody>
      </p:sp>
      <p:pic>
        <p:nvPicPr>
          <p:cNvPr id="157" name="Google Shape;157;p26"/>
          <p:cNvPicPr preferRelativeResize="0"/>
          <p:nvPr/>
        </p:nvPicPr>
        <p:blipFill>
          <a:blip r:embed="rId3">
            <a:alphaModFix/>
          </a:blip>
          <a:stretch>
            <a:fillRect/>
          </a:stretch>
        </p:blipFill>
        <p:spPr>
          <a:xfrm>
            <a:off x="4468093" y="0"/>
            <a:ext cx="4675907" cy="5143500"/>
          </a:xfrm>
          <a:prstGeom prst="rect">
            <a:avLst/>
          </a:prstGeom>
          <a:noFill/>
          <a:ln>
            <a:noFill/>
          </a:ln>
        </p:spPr>
      </p:pic>
      <p:sp>
        <p:nvSpPr>
          <p:cNvPr id="158" name="Google Shape;158;p26"/>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3" end="3"/>
                                            </p:txEl>
                                          </p:spTgt>
                                        </p:tgtEl>
                                        <p:attrNameLst>
                                          <p:attrName>style.visibility</p:attrName>
                                        </p:attrNameLst>
                                      </p:cBhvr>
                                      <p:to>
                                        <p:strVal val="visible"/>
                                      </p:to>
                                    </p:set>
                                    <p:animEffect transition="in" filter="fade">
                                      <p:cBhvr>
                                        <p:cTn id="22" dur="1000"/>
                                        <p:tgtEl>
                                          <p:spTgt spid="1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27"/>
          <p:cNvPicPr preferRelativeResize="0"/>
          <p:nvPr/>
        </p:nvPicPr>
        <p:blipFill>
          <a:blip r:embed="rId3">
            <a:alphaModFix/>
          </a:blip>
          <a:stretch>
            <a:fillRect/>
          </a:stretch>
        </p:blipFill>
        <p:spPr>
          <a:xfrm>
            <a:off x="152400" y="152400"/>
            <a:ext cx="7279460" cy="4838700"/>
          </a:xfrm>
          <a:prstGeom prst="rect">
            <a:avLst/>
          </a:prstGeom>
          <a:noFill/>
          <a:ln>
            <a:noFill/>
          </a:ln>
        </p:spPr>
      </p:pic>
      <p:sp>
        <p:nvSpPr>
          <p:cNvPr id="164" name="Google Shape;164;p27"/>
          <p:cNvSpPr txBox="1"/>
          <p:nvPr/>
        </p:nvSpPr>
        <p:spPr>
          <a:xfrm>
            <a:off x="7604725" y="427725"/>
            <a:ext cx="1363200" cy="3986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900">
                <a:solidFill>
                  <a:srgbClr val="0000FF"/>
                </a:solidFill>
              </a:rPr>
              <a:t>“Bus Stop” by Roxbury artist Ekua Holmes is</a:t>
            </a:r>
            <a:endParaRPr sz="1900">
              <a:solidFill>
                <a:srgbClr val="0000FF"/>
              </a:solidFill>
            </a:endParaRPr>
          </a:p>
          <a:p>
            <a:pPr marL="0" lvl="0" indent="0" algn="ctr" rtl="0">
              <a:spcBef>
                <a:spcPts val="0"/>
              </a:spcBef>
              <a:spcAft>
                <a:spcPts val="0"/>
              </a:spcAft>
              <a:buNone/>
            </a:pPr>
            <a:endParaRPr sz="1900">
              <a:solidFill>
                <a:srgbClr val="0000FF"/>
              </a:solidFill>
            </a:endParaRPr>
          </a:p>
          <a:p>
            <a:pPr marL="0" lvl="0" indent="0" algn="ctr" rtl="0">
              <a:spcBef>
                <a:spcPts val="0"/>
              </a:spcBef>
              <a:spcAft>
                <a:spcPts val="0"/>
              </a:spcAft>
              <a:buNone/>
            </a:pPr>
            <a:r>
              <a:rPr lang="en" sz="1900" b="1">
                <a:solidFill>
                  <a:srgbClr val="0000FF"/>
                </a:solidFill>
              </a:rPr>
              <a:t>76.2</a:t>
            </a:r>
            <a:r>
              <a:rPr lang="en" sz="1900">
                <a:solidFill>
                  <a:srgbClr val="0000FF"/>
                </a:solidFill>
              </a:rPr>
              <a:t> cm </a:t>
            </a:r>
            <a:endParaRPr sz="1900">
              <a:solidFill>
                <a:srgbClr val="0000FF"/>
              </a:solidFill>
            </a:endParaRPr>
          </a:p>
          <a:p>
            <a:pPr marL="0" lvl="0" indent="0" algn="ctr" rtl="0">
              <a:spcBef>
                <a:spcPts val="0"/>
              </a:spcBef>
              <a:spcAft>
                <a:spcPts val="0"/>
              </a:spcAft>
              <a:buNone/>
            </a:pPr>
            <a:r>
              <a:rPr lang="en" sz="1900">
                <a:solidFill>
                  <a:srgbClr val="0000FF"/>
                </a:solidFill>
              </a:rPr>
              <a:t>by</a:t>
            </a:r>
            <a:endParaRPr sz="1900">
              <a:solidFill>
                <a:srgbClr val="0000FF"/>
              </a:solidFill>
            </a:endParaRPr>
          </a:p>
          <a:p>
            <a:pPr marL="0" lvl="0" indent="0" algn="ctr" rtl="0">
              <a:spcBef>
                <a:spcPts val="0"/>
              </a:spcBef>
              <a:spcAft>
                <a:spcPts val="0"/>
              </a:spcAft>
              <a:buNone/>
            </a:pPr>
            <a:r>
              <a:rPr lang="en" sz="1900">
                <a:solidFill>
                  <a:srgbClr val="0000FF"/>
                </a:solidFill>
              </a:rPr>
              <a:t> </a:t>
            </a:r>
            <a:r>
              <a:rPr lang="en" sz="1900" b="1">
                <a:solidFill>
                  <a:srgbClr val="0000FF"/>
                </a:solidFill>
              </a:rPr>
              <a:t>50.8</a:t>
            </a:r>
            <a:r>
              <a:rPr lang="en" sz="1900">
                <a:solidFill>
                  <a:srgbClr val="0000FF"/>
                </a:solidFill>
              </a:rPr>
              <a:t> cm.</a:t>
            </a:r>
            <a:endParaRPr sz="1900">
              <a:solidFill>
                <a:srgbClr val="0000FF"/>
              </a:solidFill>
            </a:endParaRPr>
          </a:p>
          <a:p>
            <a:pPr marL="0" lvl="0" indent="0" algn="ctr" rtl="0">
              <a:spcBef>
                <a:spcPts val="0"/>
              </a:spcBef>
              <a:spcAft>
                <a:spcPts val="0"/>
              </a:spcAft>
              <a:buNone/>
            </a:pPr>
            <a:endParaRPr sz="1900">
              <a:solidFill>
                <a:srgbClr val="0000FF"/>
              </a:solidFill>
            </a:endParaRPr>
          </a:p>
          <a:p>
            <a:pPr marL="0" lvl="0" indent="0" algn="ctr" rtl="0">
              <a:spcBef>
                <a:spcPts val="0"/>
              </a:spcBef>
              <a:spcAft>
                <a:spcPts val="0"/>
              </a:spcAft>
              <a:buNone/>
            </a:pPr>
            <a:r>
              <a:rPr lang="en" sz="1900">
                <a:solidFill>
                  <a:srgbClr val="0000FF"/>
                </a:solidFill>
              </a:rPr>
              <a:t>What is the area of this piece?</a:t>
            </a:r>
            <a:endParaRPr sz="1900">
              <a:solidFill>
                <a:srgbClr val="0000FF"/>
              </a:solidFill>
            </a:endParaRPr>
          </a:p>
        </p:txBody>
      </p:sp>
      <p:sp>
        <p:nvSpPr>
          <p:cNvPr id="165" name="Google Shape;165;p27"/>
          <p:cNvSpPr txBox="1"/>
          <p:nvPr/>
        </p:nvSpPr>
        <p:spPr>
          <a:xfrm>
            <a:off x="8335736" y="4804800"/>
            <a:ext cx="808264"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t>5.NBT.B7</a:t>
            </a:r>
            <a:endParaRPr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8"/>
          <p:cNvSpPr txBox="1">
            <a:spLocks noGrp="1"/>
          </p:cNvSpPr>
          <p:nvPr>
            <p:ph type="title"/>
          </p:nvPr>
        </p:nvSpPr>
        <p:spPr>
          <a:xfrm>
            <a:off x="105350" y="179750"/>
            <a:ext cx="5203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134F5C"/>
                </a:solidFill>
              </a:rPr>
              <a:t>Happy Hanukkah!</a:t>
            </a:r>
            <a:endParaRPr sz="2920" b="1">
              <a:solidFill>
                <a:srgbClr val="134F5C"/>
              </a:solidFill>
            </a:endParaRPr>
          </a:p>
        </p:txBody>
      </p:sp>
      <p:sp>
        <p:nvSpPr>
          <p:cNvPr id="171" name="Google Shape;171;p28"/>
          <p:cNvSpPr txBox="1">
            <a:spLocks noGrp="1"/>
          </p:cNvSpPr>
          <p:nvPr>
            <p:ph type="body" idx="1"/>
          </p:nvPr>
        </p:nvSpPr>
        <p:spPr>
          <a:xfrm>
            <a:off x="5511975" y="1152475"/>
            <a:ext cx="33204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134F5C"/>
                </a:solidFill>
              </a:rPr>
              <a:t>Hanukkah is celebrated for 8 nights.</a:t>
            </a:r>
            <a:endParaRPr sz="1700" b="1">
              <a:solidFill>
                <a:srgbClr val="134F5C"/>
              </a:solidFill>
            </a:endParaRPr>
          </a:p>
          <a:p>
            <a:pPr marL="0" lvl="0" indent="0" algn="ctr" rtl="0">
              <a:spcBef>
                <a:spcPts val="1200"/>
              </a:spcBef>
              <a:spcAft>
                <a:spcPts val="0"/>
              </a:spcAft>
              <a:buNone/>
            </a:pPr>
            <a:r>
              <a:rPr lang="en" sz="1700" b="1">
                <a:solidFill>
                  <a:srgbClr val="134F5C"/>
                </a:solidFill>
              </a:rPr>
              <a:t>Each night when we light the Menorah we add one more candle.</a:t>
            </a:r>
            <a:endParaRPr sz="1700" b="1">
              <a:solidFill>
                <a:srgbClr val="134F5C"/>
              </a:solidFill>
            </a:endParaRPr>
          </a:p>
          <a:p>
            <a:pPr marL="0" lvl="0" indent="0" algn="ctr" rtl="0">
              <a:spcBef>
                <a:spcPts val="1200"/>
              </a:spcBef>
              <a:spcAft>
                <a:spcPts val="0"/>
              </a:spcAft>
              <a:buNone/>
            </a:pPr>
            <a:r>
              <a:rPr lang="en" sz="1700" b="1">
                <a:solidFill>
                  <a:srgbClr val="134F5C"/>
                </a:solidFill>
              </a:rPr>
              <a:t>On the first night we light 2 candles, the Shamash and the 1st candle. The second night we light 3, and so on.</a:t>
            </a:r>
            <a:endParaRPr sz="1700" b="1">
              <a:solidFill>
                <a:srgbClr val="134F5C"/>
              </a:solidFill>
            </a:endParaRPr>
          </a:p>
          <a:p>
            <a:pPr marL="0" lvl="0" indent="0" algn="ctr" rtl="0">
              <a:spcBef>
                <a:spcPts val="1200"/>
              </a:spcBef>
              <a:spcAft>
                <a:spcPts val="1200"/>
              </a:spcAft>
              <a:buNone/>
            </a:pPr>
            <a:r>
              <a:rPr lang="en" sz="1700" b="1">
                <a:solidFill>
                  <a:srgbClr val="134F5C"/>
                </a:solidFill>
              </a:rPr>
              <a:t>How many candles do we need for all 8 nights?</a:t>
            </a:r>
            <a:endParaRPr sz="1700" b="1">
              <a:solidFill>
                <a:srgbClr val="134F5C"/>
              </a:solidFill>
            </a:endParaRPr>
          </a:p>
        </p:txBody>
      </p:sp>
      <p:pic>
        <p:nvPicPr>
          <p:cNvPr id="172" name="Google Shape;172;p28"/>
          <p:cNvPicPr preferRelativeResize="0"/>
          <p:nvPr/>
        </p:nvPicPr>
        <p:blipFill>
          <a:blip r:embed="rId3">
            <a:alphaModFix/>
          </a:blip>
          <a:stretch>
            <a:fillRect/>
          </a:stretch>
        </p:blipFill>
        <p:spPr>
          <a:xfrm>
            <a:off x="61150" y="1326712"/>
            <a:ext cx="1269727" cy="1692974"/>
          </a:xfrm>
          <a:prstGeom prst="rect">
            <a:avLst/>
          </a:prstGeom>
          <a:noFill/>
          <a:ln>
            <a:noFill/>
          </a:ln>
        </p:spPr>
      </p:pic>
      <p:pic>
        <p:nvPicPr>
          <p:cNvPr id="173" name="Google Shape;173;p28"/>
          <p:cNvPicPr preferRelativeResize="0"/>
          <p:nvPr/>
        </p:nvPicPr>
        <p:blipFill>
          <a:blip r:embed="rId4">
            <a:alphaModFix/>
          </a:blip>
          <a:stretch>
            <a:fillRect/>
          </a:stretch>
        </p:blipFill>
        <p:spPr>
          <a:xfrm>
            <a:off x="1387250" y="1326725"/>
            <a:ext cx="1269727" cy="1692948"/>
          </a:xfrm>
          <a:prstGeom prst="rect">
            <a:avLst/>
          </a:prstGeom>
          <a:noFill/>
          <a:ln>
            <a:noFill/>
          </a:ln>
        </p:spPr>
      </p:pic>
      <p:pic>
        <p:nvPicPr>
          <p:cNvPr id="174" name="Google Shape;174;p28"/>
          <p:cNvPicPr preferRelativeResize="0"/>
          <p:nvPr/>
        </p:nvPicPr>
        <p:blipFill>
          <a:blip r:embed="rId5">
            <a:alphaModFix/>
          </a:blip>
          <a:stretch>
            <a:fillRect/>
          </a:stretch>
        </p:blipFill>
        <p:spPr>
          <a:xfrm>
            <a:off x="2713348" y="1326712"/>
            <a:ext cx="1269727" cy="1692969"/>
          </a:xfrm>
          <a:prstGeom prst="rect">
            <a:avLst/>
          </a:prstGeom>
          <a:noFill/>
          <a:ln>
            <a:noFill/>
          </a:ln>
        </p:spPr>
      </p:pic>
      <p:pic>
        <p:nvPicPr>
          <p:cNvPr id="175" name="Google Shape;175;p28"/>
          <p:cNvPicPr preferRelativeResize="0"/>
          <p:nvPr/>
        </p:nvPicPr>
        <p:blipFill>
          <a:blip r:embed="rId6">
            <a:alphaModFix/>
          </a:blip>
          <a:stretch>
            <a:fillRect/>
          </a:stretch>
        </p:blipFill>
        <p:spPr>
          <a:xfrm>
            <a:off x="4039448" y="1326725"/>
            <a:ext cx="1269727" cy="1692954"/>
          </a:xfrm>
          <a:prstGeom prst="rect">
            <a:avLst/>
          </a:prstGeom>
          <a:noFill/>
          <a:ln>
            <a:noFill/>
          </a:ln>
        </p:spPr>
      </p:pic>
      <p:pic>
        <p:nvPicPr>
          <p:cNvPr id="176" name="Google Shape;176;p28"/>
          <p:cNvPicPr preferRelativeResize="0"/>
          <p:nvPr/>
        </p:nvPicPr>
        <p:blipFill>
          <a:blip r:embed="rId7">
            <a:alphaModFix/>
          </a:blip>
          <a:stretch>
            <a:fillRect/>
          </a:stretch>
        </p:blipFill>
        <p:spPr>
          <a:xfrm>
            <a:off x="4039461" y="3413686"/>
            <a:ext cx="1269727" cy="1692954"/>
          </a:xfrm>
          <a:prstGeom prst="rect">
            <a:avLst/>
          </a:prstGeom>
          <a:noFill/>
          <a:ln>
            <a:noFill/>
          </a:ln>
        </p:spPr>
      </p:pic>
      <p:pic>
        <p:nvPicPr>
          <p:cNvPr id="177" name="Google Shape;177;p28"/>
          <p:cNvPicPr preferRelativeResize="0"/>
          <p:nvPr/>
        </p:nvPicPr>
        <p:blipFill>
          <a:blip r:embed="rId8">
            <a:alphaModFix/>
          </a:blip>
          <a:stretch>
            <a:fillRect/>
          </a:stretch>
        </p:blipFill>
        <p:spPr>
          <a:xfrm>
            <a:off x="2713350" y="3413683"/>
            <a:ext cx="1269727" cy="1692969"/>
          </a:xfrm>
          <a:prstGeom prst="rect">
            <a:avLst/>
          </a:prstGeom>
          <a:noFill/>
          <a:ln>
            <a:noFill/>
          </a:ln>
        </p:spPr>
      </p:pic>
      <p:pic>
        <p:nvPicPr>
          <p:cNvPr id="178" name="Google Shape;178;p28"/>
          <p:cNvPicPr preferRelativeResize="0"/>
          <p:nvPr/>
        </p:nvPicPr>
        <p:blipFill>
          <a:blip r:embed="rId9">
            <a:alphaModFix/>
          </a:blip>
          <a:stretch>
            <a:fillRect/>
          </a:stretch>
        </p:blipFill>
        <p:spPr>
          <a:xfrm>
            <a:off x="1387250" y="3413668"/>
            <a:ext cx="1269727" cy="1692984"/>
          </a:xfrm>
          <a:prstGeom prst="rect">
            <a:avLst/>
          </a:prstGeom>
          <a:noFill/>
          <a:ln>
            <a:noFill/>
          </a:ln>
        </p:spPr>
      </p:pic>
      <p:pic>
        <p:nvPicPr>
          <p:cNvPr id="179" name="Google Shape;179;p28"/>
          <p:cNvPicPr preferRelativeResize="0"/>
          <p:nvPr/>
        </p:nvPicPr>
        <p:blipFill>
          <a:blip r:embed="rId10">
            <a:alphaModFix/>
          </a:blip>
          <a:stretch>
            <a:fillRect/>
          </a:stretch>
        </p:blipFill>
        <p:spPr>
          <a:xfrm>
            <a:off x="61150" y="3413675"/>
            <a:ext cx="1269727" cy="1692969"/>
          </a:xfrm>
          <a:prstGeom prst="rect">
            <a:avLst/>
          </a:prstGeom>
          <a:noFill/>
          <a:ln>
            <a:noFill/>
          </a:ln>
        </p:spPr>
      </p:pic>
      <p:sp>
        <p:nvSpPr>
          <p:cNvPr id="180" name="Google Shape;180;p28"/>
          <p:cNvSpPr txBox="1"/>
          <p:nvPr/>
        </p:nvSpPr>
        <p:spPr>
          <a:xfrm>
            <a:off x="449550" y="1041950"/>
            <a:ext cx="700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1</a:t>
            </a:r>
            <a:endParaRPr sz="1000" b="1">
              <a:solidFill>
                <a:srgbClr val="4A86E8"/>
              </a:solidFill>
            </a:endParaRPr>
          </a:p>
        </p:txBody>
      </p:sp>
      <p:sp>
        <p:nvSpPr>
          <p:cNvPr id="181" name="Google Shape;181;p28"/>
          <p:cNvSpPr txBox="1"/>
          <p:nvPr/>
        </p:nvSpPr>
        <p:spPr>
          <a:xfrm>
            <a:off x="1672000" y="1041950"/>
            <a:ext cx="7002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2</a:t>
            </a:r>
            <a:endParaRPr sz="1000" b="1">
              <a:solidFill>
                <a:srgbClr val="4A86E8"/>
              </a:solidFill>
            </a:endParaRPr>
          </a:p>
          <a:p>
            <a:pPr marL="0" lvl="0" indent="0" algn="l" rtl="0">
              <a:spcBef>
                <a:spcPts val="0"/>
              </a:spcBef>
              <a:spcAft>
                <a:spcPts val="0"/>
              </a:spcAft>
              <a:buNone/>
            </a:pPr>
            <a:endParaRPr sz="1000" b="1">
              <a:solidFill>
                <a:srgbClr val="4A86E8"/>
              </a:solidFill>
            </a:endParaRPr>
          </a:p>
        </p:txBody>
      </p:sp>
      <p:sp>
        <p:nvSpPr>
          <p:cNvPr id="182" name="Google Shape;182;p28"/>
          <p:cNvSpPr txBox="1"/>
          <p:nvPr/>
        </p:nvSpPr>
        <p:spPr>
          <a:xfrm>
            <a:off x="2998113" y="1041950"/>
            <a:ext cx="700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3</a:t>
            </a:r>
            <a:endParaRPr sz="1000" b="1">
              <a:solidFill>
                <a:srgbClr val="4A86E8"/>
              </a:solidFill>
            </a:endParaRPr>
          </a:p>
        </p:txBody>
      </p:sp>
      <p:sp>
        <p:nvSpPr>
          <p:cNvPr id="183" name="Google Shape;183;p28"/>
          <p:cNvSpPr txBox="1"/>
          <p:nvPr/>
        </p:nvSpPr>
        <p:spPr>
          <a:xfrm>
            <a:off x="4324225" y="1041950"/>
            <a:ext cx="700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4</a:t>
            </a:r>
            <a:endParaRPr sz="1000" b="1">
              <a:solidFill>
                <a:srgbClr val="4A86E8"/>
              </a:solidFill>
            </a:endParaRPr>
          </a:p>
        </p:txBody>
      </p:sp>
      <p:sp>
        <p:nvSpPr>
          <p:cNvPr id="184" name="Google Shape;184;p28"/>
          <p:cNvSpPr txBox="1"/>
          <p:nvPr/>
        </p:nvSpPr>
        <p:spPr>
          <a:xfrm>
            <a:off x="345900" y="3140050"/>
            <a:ext cx="700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5</a:t>
            </a:r>
            <a:endParaRPr sz="1000" b="1">
              <a:solidFill>
                <a:srgbClr val="4A86E8"/>
              </a:solidFill>
            </a:endParaRPr>
          </a:p>
        </p:txBody>
      </p:sp>
      <p:sp>
        <p:nvSpPr>
          <p:cNvPr id="185" name="Google Shape;185;p28"/>
          <p:cNvSpPr txBox="1"/>
          <p:nvPr/>
        </p:nvSpPr>
        <p:spPr>
          <a:xfrm>
            <a:off x="1672013" y="3140050"/>
            <a:ext cx="700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6</a:t>
            </a:r>
            <a:endParaRPr sz="1000" b="1">
              <a:solidFill>
                <a:srgbClr val="4A86E8"/>
              </a:solidFill>
            </a:endParaRPr>
          </a:p>
        </p:txBody>
      </p:sp>
      <p:sp>
        <p:nvSpPr>
          <p:cNvPr id="186" name="Google Shape;186;p28"/>
          <p:cNvSpPr txBox="1"/>
          <p:nvPr/>
        </p:nvSpPr>
        <p:spPr>
          <a:xfrm>
            <a:off x="2998113" y="3140050"/>
            <a:ext cx="700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7</a:t>
            </a:r>
            <a:endParaRPr sz="1000" b="1">
              <a:solidFill>
                <a:srgbClr val="4A86E8"/>
              </a:solidFill>
            </a:endParaRPr>
          </a:p>
        </p:txBody>
      </p:sp>
      <p:sp>
        <p:nvSpPr>
          <p:cNvPr id="187" name="Google Shape;187;p28"/>
          <p:cNvSpPr txBox="1"/>
          <p:nvPr/>
        </p:nvSpPr>
        <p:spPr>
          <a:xfrm>
            <a:off x="4287075" y="3140050"/>
            <a:ext cx="700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rgbClr val="4A86E8"/>
                </a:solidFill>
              </a:rPr>
              <a:t>Day 8</a:t>
            </a:r>
            <a:endParaRPr sz="1000" b="1">
              <a:solidFill>
                <a:srgbClr val="4A86E8"/>
              </a:solidFill>
            </a:endParaRPr>
          </a:p>
        </p:txBody>
      </p:sp>
      <p:pic>
        <p:nvPicPr>
          <p:cNvPr id="188" name="Google Shape;188;p28"/>
          <p:cNvPicPr preferRelativeResize="0"/>
          <p:nvPr/>
        </p:nvPicPr>
        <p:blipFill>
          <a:blip r:embed="rId11">
            <a:alphaModFix/>
          </a:blip>
          <a:stretch>
            <a:fillRect/>
          </a:stretch>
        </p:blipFill>
        <p:spPr>
          <a:xfrm>
            <a:off x="7716273" y="95799"/>
            <a:ext cx="1390876" cy="572700"/>
          </a:xfrm>
          <a:prstGeom prst="rect">
            <a:avLst/>
          </a:prstGeom>
          <a:noFill/>
          <a:ln>
            <a:noFill/>
          </a:ln>
        </p:spPr>
      </p:pic>
      <p:sp>
        <p:nvSpPr>
          <p:cNvPr id="189" name="Google Shape;189;p28"/>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5.OA.B3</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1">
                                            <p:txEl>
                                              <p:pRg st="0" end="0"/>
                                            </p:txEl>
                                          </p:spTgt>
                                        </p:tgtEl>
                                        <p:attrNameLst>
                                          <p:attrName>style.visibility</p:attrName>
                                        </p:attrNameLst>
                                      </p:cBhvr>
                                      <p:to>
                                        <p:strVal val="visible"/>
                                      </p:to>
                                    </p:set>
                                    <p:animEffect transition="in" filter="fade">
                                      <p:cBhvr>
                                        <p:cTn id="7" dur="1000"/>
                                        <p:tgtEl>
                                          <p:spTgt spid="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1">
                                            <p:txEl>
                                              <p:pRg st="1" end="1"/>
                                            </p:txEl>
                                          </p:spTgt>
                                        </p:tgtEl>
                                        <p:attrNameLst>
                                          <p:attrName>style.visibility</p:attrName>
                                        </p:attrNameLst>
                                      </p:cBhvr>
                                      <p:to>
                                        <p:strVal val="visible"/>
                                      </p:to>
                                    </p:set>
                                    <p:animEffect transition="in" filter="fade">
                                      <p:cBhvr>
                                        <p:cTn id="12" dur="1000"/>
                                        <p:tgtEl>
                                          <p:spTgt spid="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1">
                                            <p:txEl>
                                              <p:pRg st="2" end="2"/>
                                            </p:txEl>
                                          </p:spTgt>
                                        </p:tgtEl>
                                        <p:attrNameLst>
                                          <p:attrName>style.visibility</p:attrName>
                                        </p:attrNameLst>
                                      </p:cBhvr>
                                      <p:to>
                                        <p:strVal val="visible"/>
                                      </p:to>
                                    </p:set>
                                    <p:animEffect transition="in" filter="fade">
                                      <p:cBhvr>
                                        <p:cTn id="17" dur="1000"/>
                                        <p:tgtEl>
                                          <p:spTgt spid="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1">
                                            <p:txEl>
                                              <p:pRg st="3" end="3"/>
                                            </p:txEl>
                                          </p:spTgt>
                                        </p:tgtEl>
                                        <p:attrNameLst>
                                          <p:attrName>style.visibility</p:attrName>
                                        </p:attrNameLst>
                                      </p:cBhvr>
                                      <p:to>
                                        <p:strVal val="visible"/>
                                      </p:to>
                                    </p:set>
                                    <p:animEffect transition="in" filter="fade">
                                      <p:cBhvr>
                                        <p:cTn id="22" dur="1000"/>
                                        <p:tgtEl>
                                          <p:spTgt spid="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9"/>
          <p:cNvSpPr txBox="1">
            <a:spLocks noGrp="1"/>
          </p:cNvSpPr>
          <p:nvPr>
            <p:ph type="body" idx="1"/>
          </p:nvPr>
        </p:nvSpPr>
        <p:spPr>
          <a:xfrm>
            <a:off x="184225" y="376125"/>
            <a:ext cx="2262300" cy="418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38761D"/>
                </a:solidFill>
              </a:rPr>
              <a:t>What do you think the DIMENSIONS of this  giant gingerbread house are at The Floridian Resort in Disney?</a:t>
            </a:r>
            <a:endParaRPr sz="1700" b="1">
              <a:solidFill>
                <a:srgbClr val="38761D"/>
              </a:solidFill>
            </a:endParaRPr>
          </a:p>
          <a:p>
            <a:pPr marL="0" lvl="0" indent="0" algn="ctr" rtl="0">
              <a:spcBef>
                <a:spcPts val="1200"/>
              </a:spcBef>
              <a:spcAft>
                <a:spcPts val="0"/>
              </a:spcAft>
              <a:buNone/>
            </a:pPr>
            <a:r>
              <a:rPr lang="en" sz="1700" b="1">
                <a:solidFill>
                  <a:srgbClr val="38761D"/>
                </a:solidFill>
              </a:rPr>
              <a:t>Estimate the VOLUME!</a:t>
            </a:r>
            <a:endParaRPr sz="1700" b="1">
              <a:solidFill>
                <a:srgbClr val="38761D"/>
              </a:solidFill>
            </a:endParaRPr>
          </a:p>
          <a:p>
            <a:pPr marL="0" lvl="0" indent="0" algn="ctr" rtl="0">
              <a:spcBef>
                <a:spcPts val="1200"/>
              </a:spcBef>
              <a:spcAft>
                <a:spcPts val="1200"/>
              </a:spcAft>
              <a:buNone/>
            </a:pPr>
            <a:r>
              <a:rPr lang="en" sz="1700" b="1">
                <a:solidFill>
                  <a:srgbClr val="38761D"/>
                </a:solidFill>
              </a:rPr>
              <a:t>Estimate how many bakers it took to create it!</a:t>
            </a:r>
            <a:endParaRPr sz="1700" b="1">
              <a:solidFill>
                <a:srgbClr val="38761D"/>
              </a:solidFill>
            </a:endParaRPr>
          </a:p>
        </p:txBody>
      </p:sp>
      <p:pic>
        <p:nvPicPr>
          <p:cNvPr id="195" name="Google Shape;195;p29"/>
          <p:cNvPicPr preferRelativeResize="0"/>
          <p:nvPr/>
        </p:nvPicPr>
        <p:blipFill>
          <a:blip r:embed="rId3">
            <a:alphaModFix/>
          </a:blip>
          <a:stretch>
            <a:fillRect/>
          </a:stretch>
        </p:blipFill>
        <p:spPr>
          <a:xfrm>
            <a:off x="2655550" y="191600"/>
            <a:ext cx="6451600" cy="4838700"/>
          </a:xfrm>
          <a:prstGeom prst="rect">
            <a:avLst/>
          </a:prstGeom>
          <a:noFill/>
          <a:ln>
            <a:noFill/>
          </a:ln>
        </p:spPr>
      </p:pic>
      <p:sp>
        <p:nvSpPr>
          <p:cNvPr id="196" name="Google Shape;196;p29"/>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5.MD.C5</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4">
                                            <p:txEl>
                                              <p:pRg st="0" end="0"/>
                                            </p:txEl>
                                          </p:spTgt>
                                        </p:tgtEl>
                                        <p:attrNameLst>
                                          <p:attrName>style.visibility</p:attrName>
                                        </p:attrNameLst>
                                      </p:cBhvr>
                                      <p:to>
                                        <p:strVal val="visible"/>
                                      </p:to>
                                    </p:set>
                                    <p:animEffect transition="in" filter="fade">
                                      <p:cBhvr>
                                        <p:cTn id="7" dur="1000"/>
                                        <p:tgtEl>
                                          <p:spTgt spid="1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4">
                                            <p:txEl>
                                              <p:pRg st="1" end="1"/>
                                            </p:txEl>
                                          </p:spTgt>
                                        </p:tgtEl>
                                        <p:attrNameLst>
                                          <p:attrName>style.visibility</p:attrName>
                                        </p:attrNameLst>
                                      </p:cBhvr>
                                      <p:to>
                                        <p:strVal val="visible"/>
                                      </p:to>
                                    </p:set>
                                    <p:animEffect transition="in" filter="fade">
                                      <p:cBhvr>
                                        <p:cTn id="12" dur="1000"/>
                                        <p:tgtEl>
                                          <p:spTgt spid="19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4">
                                            <p:txEl>
                                              <p:pRg st="2" end="2"/>
                                            </p:txEl>
                                          </p:spTgt>
                                        </p:tgtEl>
                                        <p:attrNameLst>
                                          <p:attrName>style.visibility</p:attrName>
                                        </p:attrNameLst>
                                      </p:cBhvr>
                                      <p:to>
                                        <p:strVal val="visible"/>
                                      </p:to>
                                    </p:set>
                                    <p:animEffect transition="in" filter="fade">
                                      <p:cBhvr>
                                        <p:cTn id="17" dur="1000"/>
                                        <p:tgtEl>
                                          <p:spTgt spid="19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0"/>
          <p:cNvSpPr txBox="1">
            <a:spLocks noGrp="1"/>
          </p:cNvSpPr>
          <p:nvPr>
            <p:ph type="body" idx="1"/>
          </p:nvPr>
        </p:nvSpPr>
        <p:spPr>
          <a:xfrm>
            <a:off x="7494175" y="272975"/>
            <a:ext cx="1599000" cy="39441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1400" b="1">
                <a:solidFill>
                  <a:srgbClr val="0B5394"/>
                </a:solidFill>
              </a:rPr>
              <a:t>Today is the winter solstice!</a:t>
            </a:r>
            <a:endParaRPr sz="1400" b="1">
              <a:solidFill>
                <a:srgbClr val="0B5394"/>
              </a:solidFill>
            </a:endParaRPr>
          </a:p>
          <a:p>
            <a:pPr marL="0" lvl="0" indent="0" algn="ctr" rtl="0">
              <a:spcBef>
                <a:spcPts val="0"/>
              </a:spcBef>
              <a:spcAft>
                <a:spcPts val="0"/>
              </a:spcAft>
              <a:buNone/>
            </a:pPr>
            <a:endParaRPr sz="1400" b="1">
              <a:solidFill>
                <a:srgbClr val="0B5394"/>
              </a:solidFill>
            </a:endParaRPr>
          </a:p>
          <a:p>
            <a:pPr marL="0" lvl="0" indent="0" algn="ctr" rtl="0">
              <a:spcBef>
                <a:spcPts val="1200"/>
              </a:spcBef>
              <a:spcAft>
                <a:spcPts val="0"/>
              </a:spcAft>
              <a:buNone/>
            </a:pPr>
            <a:r>
              <a:rPr lang="en" sz="1400" b="1">
                <a:solidFill>
                  <a:srgbClr val="0B5394"/>
                </a:solidFill>
              </a:rPr>
              <a:t>It is the shortest day and the longest night of the year!</a:t>
            </a:r>
            <a:endParaRPr sz="1400" b="1">
              <a:solidFill>
                <a:srgbClr val="0B5394"/>
              </a:solidFill>
            </a:endParaRPr>
          </a:p>
          <a:p>
            <a:pPr marL="0" lvl="0" indent="0" algn="ctr" rtl="0">
              <a:spcBef>
                <a:spcPts val="1200"/>
              </a:spcBef>
              <a:spcAft>
                <a:spcPts val="0"/>
              </a:spcAft>
              <a:buNone/>
            </a:pPr>
            <a:r>
              <a:rPr lang="en" sz="1400" b="1">
                <a:solidFill>
                  <a:srgbClr val="0B5394"/>
                </a:solidFill>
              </a:rPr>
              <a:t>Today the sun rises at </a:t>
            </a:r>
            <a:r>
              <a:rPr lang="en" sz="1400" b="1">
                <a:solidFill>
                  <a:srgbClr val="073763"/>
                </a:solidFill>
              </a:rPr>
              <a:t>7:10 AM </a:t>
            </a:r>
            <a:r>
              <a:rPr lang="en" sz="1400" b="1">
                <a:solidFill>
                  <a:srgbClr val="0B5394"/>
                </a:solidFill>
              </a:rPr>
              <a:t>         and sets at    </a:t>
            </a:r>
            <a:r>
              <a:rPr lang="en" sz="1400" b="1">
                <a:solidFill>
                  <a:srgbClr val="073763"/>
                </a:solidFill>
              </a:rPr>
              <a:t>4:14 PM.</a:t>
            </a:r>
            <a:endParaRPr sz="1400" b="1">
              <a:solidFill>
                <a:srgbClr val="073763"/>
              </a:solidFill>
            </a:endParaRPr>
          </a:p>
          <a:p>
            <a:pPr marL="0" lvl="0" indent="0" algn="ctr" rtl="0">
              <a:spcBef>
                <a:spcPts val="1200"/>
              </a:spcBef>
              <a:spcAft>
                <a:spcPts val="1200"/>
              </a:spcAft>
              <a:buNone/>
            </a:pPr>
            <a:r>
              <a:rPr lang="en" sz="1400" b="1">
                <a:solidFill>
                  <a:srgbClr val="0B5394"/>
                </a:solidFill>
              </a:rPr>
              <a:t>How many minutes of nighttime will we have tonight?</a:t>
            </a:r>
            <a:endParaRPr sz="1400" b="1">
              <a:solidFill>
                <a:srgbClr val="0B5394"/>
              </a:solidFill>
            </a:endParaRPr>
          </a:p>
        </p:txBody>
      </p:sp>
      <p:sp>
        <p:nvSpPr>
          <p:cNvPr id="202" name="Google Shape;202;p30"/>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5.MD.A1</a:t>
            </a:r>
            <a:endParaRPr sz="1000"/>
          </a:p>
        </p:txBody>
      </p:sp>
      <p:pic>
        <p:nvPicPr>
          <p:cNvPr id="203" name="Google Shape;203;p30"/>
          <p:cNvPicPr preferRelativeResize="0"/>
          <p:nvPr/>
        </p:nvPicPr>
        <p:blipFill>
          <a:blip r:embed="rId3">
            <a:alphaModFix/>
          </a:blip>
          <a:stretch>
            <a:fillRect/>
          </a:stretch>
        </p:blipFill>
        <p:spPr>
          <a:xfrm>
            <a:off x="0" y="0"/>
            <a:ext cx="7425209" cy="51435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1">
                                            <p:txEl>
                                              <p:pRg st="0" end="0"/>
                                            </p:txEl>
                                          </p:spTgt>
                                        </p:tgtEl>
                                        <p:attrNameLst>
                                          <p:attrName>style.visibility</p:attrName>
                                        </p:attrNameLst>
                                      </p:cBhvr>
                                      <p:to>
                                        <p:strVal val="visible"/>
                                      </p:to>
                                    </p:set>
                                    <p:animEffect transition="in" filter="fade">
                                      <p:cBhvr>
                                        <p:cTn id="7" dur="1000"/>
                                        <p:tgtEl>
                                          <p:spTgt spid="20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1">
                                            <p:txEl>
                                              <p:pRg st="1" end="1"/>
                                            </p:txEl>
                                          </p:spTgt>
                                        </p:tgtEl>
                                        <p:attrNameLst>
                                          <p:attrName>style.visibility</p:attrName>
                                        </p:attrNameLst>
                                      </p:cBhvr>
                                      <p:to>
                                        <p:strVal val="visible"/>
                                      </p:to>
                                    </p:set>
                                    <p:animEffect transition="in" filter="fade">
                                      <p:cBhvr>
                                        <p:cTn id="12" dur="1000"/>
                                        <p:tgtEl>
                                          <p:spTgt spid="20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1">
                                            <p:txEl>
                                              <p:pRg st="2" end="2"/>
                                            </p:txEl>
                                          </p:spTgt>
                                        </p:tgtEl>
                                        <p:attrNameLst>
                                          <p:attrName>style.visibility</p:attrName>
                                        </p:attrNameLst>
                                      </p:cBhvr>
                                      <p:to>
                                        <p:strVal val="visible"/>
                                      </p:to>
                                    </p:set>
                                    <p:animEffect transition="in" filter="fade">
                                      <p:cBhvr>
                                        <p:cTn id="17" dur="1000"/>
                                        <p:tgtEl>
                                          <p:spTgt spid="20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1">
                                            <p:txEl>
                                              <p:pRg st="3" end="3"/>
                                            </p:txEl>
                                          </p:spTgt>
                                        </p:tgtEl>
                                        <p:attrNameLst>
                                          <p:attrName>style.visibility</p:attrName>
                                        </p:attrNameLst>
                                      </p:cBhvr>
                                      <p:to>
                                        <p:strVal val="visible"/>
                                      </p:to>
                                    </p:set>
                                    <p:animEffect transition="in" filter="fade">
                                      <p:cBhvr>
                                        <p:cTn id="22" dur="1000"/>
                                        <p:tgtEl>
                                          <p:spTgt spid="20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1">
                                            <p:txEl>
                                              <p:pRg st="4" end="4"/>
                                            </p:txEl>
                                          </p:spTgt>
                                        </p:tgtEl>
                                        <p:attrNameLst>
                                          <p:attrName>style.visibility</p:attrName>
                                        </p:attrNameLst>
                                      </p:cBhvr>
                                      <p:to>
                                        <p:strVal val="visible"/>
                                      </p:to>
                                    </p:set>
                                    <p:animEffect transition="in" filter="fade">
                                      <p:cBhvr>
                                        <p:cTn id="27" dur="1000"/>
                                        <p:tgtEl>
                                          <p:spTgt spid="20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31"/>
          <p:cNvPicPr preferRelativeResize="0"/>
          <p:nvPr/>
        </p:nvPicPr>
        <p:blipFill>
          <a:blip r:embed="rId3">
            <a:alphaModFix/>
          </a:blip>
          <a:stretch>
            <a:fillRect/>
          </a:stretch>
        </p:blipFill>
        <p:spPr>
          <a:xfrm>
            <a:off x="11000" y="514234"/>
            <a:ext cx="9144000" cy="4702969"/>
          </a:xfrm>
          <a:prstGeom prst="rect">
            <a:avLst/>
          </a:prstGeom>
          <a:noFill/>
          <a:ln>
            <a:noFill/>
          </a:ln>
        </p:spPr>
      </p:pic>
      <p:sp>
        <p:nvSpPr>
          <p:cNvPr id="209" name="Google Shape;209;p31"/>
          <p:cNvSpPr txBox="1"/>
          <p:nvPr/>
        </p:nvSpPr>
        <p:spPr>
          <a:xfrm>
            <a:off x="2114875" y="2940525"/>
            <a:ext cx="7812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b="1">
                <a:solidFill>
                  <a:srgbClr val="274E13"/>
                </a:solidFill>
              </a:rPr>
              <a:t>1.45 oz.</a:t>
            </a:r>
            <a:endParaRPr sz="1300" b="1">
              <a:solidFill>
                <a:srgbClr val="274E13"/>
              </a:solidFill>
            </a:endParaRPr>
          </a:p>
        </p:txBody>
      </p:sp>
      <p:sp>
        <p:nvSpPr>
          <p:cNvPr id="210" name="Google Shape;210;p31"/>
          <p:cNvSpPr txBox="1"/>
          <p:nvPr/>
        </p:nvSpPr>
        <p:spPr>
          <a:xfrm>
            <a:off x="22100" y="22425"/>
            <a:ext cx="9121800" cy="692700"/>
          </a:xfrm>
          <a:prstGeom prst="rect">
            <a:avLst/>
          </a:prstGeom>
          <a:solidFill>
            <a:srgbClr val="6AA84F"/>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700">
              <a:solidFill>
                <a:schemeClr val="lt1"/>
              </a:solidFill>
            </a:endParaRPr>
          </a:p>
          <a:p>
            <a:pPr marL="0" lvl="0" indent="0" algn="l" rtl="0">
              <a:spcBef>
                <a:spcPts val="0"/>
              </a:spcBef>
              <a:spcAft>
                <a:spcPts val="0"/>
              </a:spcAft>
              <a:buNone/>
            </a:pPr>
            <a:r>
              <a:rPr lang="en" sz="1900">
                <a:solidFill>
                  <a:schemeClr val="lt1"/>
                </a:solidFill>
              </a:rPr>
              <a:t>If the medium-sized kiss weighs 1.45 oz, estimate the weights of the other kisses!</a:t>
            </a:r>
            <a:endParaRPr sz="1900">
              <a:solidFill>
                <a:schemeClr val="lt1"/>
              </a:solidFill>
            </a:endParaRPr>
          </a:p>
          <a:p>
            <a:pPr marL="0" lvl="0" indent="0" algn="l" rtl="0">
              <a:spcBef>
                <a:spcPts val="0"/>
              </a:spcBef>
              <a:spcAft>
                <a:spcPts val="0"/>
              </a:spcAft>
              <a:buNone/>
            </a:pPr>
            <a:endParaRPr sz="700">
              <a:solidFill>
                <a:schemeClr val="lt1"/>
              </a:solidFill>
            </a:endParaRPr>
          </a:p>
        </p:txBody>
      </p:sp>
      <p:pic>
        <p:nvPicPr>
          <p:cNvPr id="211" name="Google Shape;211;p31"/>
          <p:cNvPicPr preferRelativeResize="0"/>
          <p:nvPr/>
        </p:nvPicPr>
        <p:blipFill>
          <a:blip r:embed="rId4">
            <a:alphaModFix/>
          </a:blip>
          <a:stretch>
            <a:fillRect/>
          </a:stretch>
        </p:blipFill>
        <p:spPr>
          <a:xfrm>
            <a:off x="664484" y="22425"/>
            <a:ext cx="7705283" cy="5143501"/>
          </a:xfrm>
          <a:prstGeom prst="rect">
            <a:avLst/>
          </a:prstGeom>
          <a:noFill/>
          <a:ln>
            <a:noFill/>
          </a:ln>
        </p:spPr>
      </p:pic>
      <p:sp>
        <p:nvSpPr>
          <p:cNvPr id="212" name="Google Shape;212;p31"/>
          <p:cNvSpPr txBox="1"/>
          <p:nvPr/>
        </p:nvSpPr>
        <p:spPr>
          <a:xfrm>
            <a:off x="-1" y="4804800"/>
            <a:ext cx="840921"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t>5.NBT.B7</a:t>
            </a:r>
            <a:endParaRPr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11"/>
                                        </p:tgtEl>
                                        <p:attrNameLst>
                                          <p:attrName>style.visibility</p:attrName>
                                        </p:attrNameLst>
                                      </p:cBhvr>
                                      <p:to>
                                        <p:strVal val="visible"/>
                                      </p:to>
                                    </p:set>
                                    <p:anim calcmode="lin" valueType="num">
                                      <p:cBhvr additive="base">
                                        <p:cTn id="7" dur="1000"/>
                                        <p:tgtEl>
                                          <p:spTgt spid="211"/>
                                        </p:tgtEl>
                                        <p:attrNameLst>
                                          <p:attrName>ppt_w</p:attrName>
                                        </p:attrNameLst>
                                      </p:cBhvr>
                                      <p:tavLst>
                                        <p:tav tm="0">
                                          <p:val>
                                            <p:strVal val="0"/>
                                          </p:val>
                                        </p:tav>
                                        <p:tav tm="100000">
                                          <p:val>
                                            <p:strVal val="#ppt_w"/>
                                          </p:val>
                                        </p:tav>
                                      </p:tavLst>
                                    </p:anim>
                                    <p:anim calcmode="lin" valueType="num">
                                      <p:cBhvr additive="base">
                                        <p:cTn id="8" dur="1000"/>
                                        <p:tgtEl>
                                          <p:spTgt spid="21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2"/>
          <p:cNvSpPr txBox="1">
            <a:spLocks noGrp="1"/>
          </p:cNvSpPr>
          <p:nvPr>
            <p:ph type="title"/>
          </p:nvPr>
        </p:nvSpPr>
        <p:spPr>
          <a:xfrm>
            <a:off x="344775" y="297700"/>
            <a:ext cx="3554700" cy="84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CC0000"/>
                </a:solidFill>
              </a:rPr>
              <a:t>Happy Kwanzaa!</a:t>
            </a:r>
            <a:endParaRPr sz="2920" b="1">
              <a:solidFill>
                <a:srgbClr val="CC0000"/>
              </a:solidFill>
            </a:endParaRPr>
          </a:p>
        </p:txBody>
      </p:sp>
      <p:sp>
        <p:nvSpPr>
          <p:cNvPr id="218" name="Google Shape;218;p32"/>
          <p:cNvSpPr txBox="1">
            <a:spLocks noGrp="1"/>
          </p:cNvSpPr>
          <p:nvPr>
            <p:ph type="body" idx="1"/>
          </p:nvPr>
        </p:nvSpPr>
        <p:spPr>
          <a:xfrm>
            <a:off x="242925" y="1356200"/>
            <a:ext cx="3758400" cy="34758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a:solidFill>
                  <a:srgbClr val="274E13"/>
                </a:solidFill>
              </a:rPr>
              <a:t>We light the Kinara for 7 nights.</a:t>
            </a:r>
            <a:endParaRPr sz="1900">
              <a:solidFill>
                <a:srgbClr val="274E13"/>
              </a:solidFill>
            </a:endParaRPr>
          </a:p>
          <a:p>
            <a:pPr marL="0" lvl="0" indent="0" algn="ctr" rtl="0">
              <a:spcBef>
                <a:spcPts val="1200"/>
              </a:spcBef>
              <a:spcAft>
                <a:spcPts val="0"/>
              </a:spcAft>
              <a:buNone/>
            </a:pPr>
            <a:r>
              <a:rPr lang="en" sz="1900">
                <a:solidFill>
                  <a:srgbClr val="274E13"/>
                </a:solidFill>
              </a:rPr>
              <a:t>On the first night we light 1 candle.</a:t>
            </a:r>
            <a:endParaRPr sz="1900">
              <a:solidFill>
                <a:srgbClr val="274E13"/>
              </a:solidFill>
            </a:endParaRPr>
          </a:p>
          <a:p>
            <a:pPr marL="0" lvl="0" indent="0" algn="ctr" rtl="0">
              <a:spcBef>
                <a:spcPts val="1200"/>
              </a:spcBef>
              <a:spcAft>
                <a:spcPts val="0"/>
              </a:spcAft>
              <a:buNone/>
            </a:pPr>
            <a:r>
              <a:rPr lang="en" sz="1900">
                <a:solidFill>
                  <a:srgbClr val="274E13"/>
                </a:solidFill>
              </a:rPr>
              <a:t>On the second night we light 2, and so on.</a:t>
            </a:r>
            <a:endParaRPr sz="1900">
              <a:solidFill>
                <a:srgbClr val="274E13"/>
              </a:solidFill>
            </a:endParaRPr>
          </a:p>
          <a:p>
            <a:pPr marL="0" lvl="0" indent="0" algn="ctr" rtl="0">
              <a:spcBef>
                <a:spcPts val="1200"/>
              </a:spcBef>
              <a:spcAft>
                <a:spcPts val="1200"/>
              </a:spcAft>
              <a:buNone/>
            </a:pPr>
            <a:r>
              <a:rPr lang="en" sz="1900">
                <a:solidFill>
                  <a:srgbClr val="274E13"/>
                </a:solidFill>
              </a:rPr>
              <a:t>How many candles will we need for all 7 nights?</a:t>
            </a:r>
            <a:endParaRPr sz="1900">
              <a:solidFill>
                <a:srgbClr val="274E13"/>
              </a:solidFill>
            </a:endParaRPr>
          </a:p>
        </p:txBody>
      </p:sp>
      <p:sp>
        <p:nvSpPr>
          <p:cNvPr id="219" name="Google Shape;219;p32"/>
          <p:cNvSpPr txBox="1"/>
          <p:nvPr/>
        </p:nvSpPr>
        <p:spPr>
          <a:xfrm>
            <a:off x="0" y="48387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5.OA.B3</a:t>
            </a:r>
            <a:endParaRPr sz="1000"/>
          </a:p>
        </p:txBody>
      </p:sp>
      <p:pic>
        <p:nvPicPr>
          <p:cNvPr id="220" name="Google Shape;220;p32"/>
          <p:cNvPicPr preferRelativeResize="0"/>
          <p:nvPr/>
        </p:nvPicPr>
        <p:blipFill rotWithShape="1">
          <a:blip r:embed="rId3">
            <a:alphaModFix/>
          </a:blip>
          <a:srcRect l="5926" b="5926"/>
          <a:stretch/>
        </p:blipFill>
        <p:spPr>
          <a:xfrm>
            <a:off x="4305300" y="0"/>
            <a:ext cx="4838700" cy="4838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8">
                                            <p:txEl>
                                              <p:pRg st="0" end="0"/>
                                            </p:txEl>
                                          </p:spTgt>
                                        </p:tgtEl>
                                        <p:attrNameLst>
                                          <p:attrName>style.visibility</p:attrName>
                                        </p:attrNameLst>
                                      </p:cBhvr>
                                      <p:to>
                                        <p:strVal val="visible"/>
                                      </p:to>
                                    </p:set>
                                    <p:animEffect transition="in" filter="fade">
                                      <p:cBhvr>
                                        <p:cTn id="7" dur="1000"/>
                                        <p:tgtEl>
                                          <p:spTgt spid="2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8">
                                            <p:txEl>
                                              <p:pRg st="1" end="1"/>
                                            </p:txEl>
                                          </p:spTgt>
                                        </p:tgtEl>
                                        <p:attrNameLst>
                                          <p:attrName>style.visibility</p:attrName>
                                        </p:attrNameLst>
                                      </p:cBhvr>
                                      <p:to>
                                        <p:strVal val="visible"/>
                                      </p:to>
                                    </p:set>
                                    <p:animEffect transition="in" filter="fade">
                                      <p:cBhvr>
                                        <p:cTn id="12" dur="1000"/>
                                        <p:tgtEl>
                                          <p:spTgt spid="2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8">
                                            <p:txEl>
                                              <p:pRg st="2" end="2"/>
                                            </p:txEl>
                                          </p:spTgt>
                                        </p:tgtEl>
                                        <p:attrNameLst>
                                          <p:attrName>style.visibility</p:attrName>
                                        </p:attrNameLst>
                                      </p:cBhvr>
                                      <p:to>
                                        <p:strVal val="visible"/>
                                      </p:to>
                                    </p:set>
                                    <p:animEffect transition="in" filter="fade">
                                      <p:cBhvr>
                                        <p:cTn id="17" dur="1000"/>
                                        <p:tgtEl>
                                          <p:spTgt spid="2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8">
                                            <p:txEl>
                                              <p:pRg st="3" end="3"/>
                                            </p:txEl>
                                          </p:spTgt>
                                        </p:tgtEl>
                                        <p:attrNameLst>
                                          <p:attrName>style.visibility</p:attrName>
                                        </p:attrNameLst>
                                      </p:cBhvr>
                                      <p:to>
                                        <p:strVal val="visible"/>
                                      </p:to>
                                    </p:set>
                                    <p:animEffect transition="in" filter="fade">
                                      <p:cBhvr>
                                        <p:cTn id="22" dur="1000"/>
                                        <p:tgtEl>
                                          <p:spTgt spid="2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925</Words>
  <Application>Microsoft Macintosh PowerPoint</Application>
  <PresentationFormat>On-screen Show (16:9)</PresentationFormat>
  <Paragraphs>140</Paragraphs>
  <Slides>20</Slides>
  <Notes>20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20</vt:i4>
      </vt:variant>
    </vt:vector>
  </HeadingPairs>
  <TitlesOfParts>
    <vt:vector size="22" baseType="lpstr">
      <vt:lpstr>Arial</vt:lpstr>
      <vt:lpstr>Simple Light</vt:lpstr>
      <vt:lpstr>PowerPoint Presentation</vt:lpstr>
      <vt:lpstr>Would you rather …</vt:lpstr>
      <vt:lpstr>Which one doesn’t belong?  What do they have in common?</vt:lpstr>
      <vt:lpstr>It’s Independence Day in Portugal!</vt:lpstr>
      <vt:lpstr>It’s National Day in Laos!</vt:lpstr>
      <vt:lpstr>Today is Shelter Pets Day!</vt:lpstr>
      <vt:lpstr>It is Constitution Day in Spain!</vt:lpstr>
      <vt:lpstr>PowerPoint Presentation</vt:lpstr>
      <vt:lpstr>PowerPoint Presentation</vt:lpstr>
      <vt:lpstr>It’s International Llama Day!</vt:lpstr>
      <vt:lpstr>It’s Independence (Jamhuri) Day in Kenya!</vt:lpstr>
      <vt:lpstr>PowerPoint Presentation</vt:lpstr>
      <vt:lpstr>PowerPoint Presentation</vt:lpstr>
      <vt:lpstr>Today is Bill of Rights Day</vt:lpstr>
      <vt:lpstr>PowerPoint Presentation</vt:lpstr>
      <vt:lpstr>Happy Hanukkah!</vt:lpstr>
      <vt:lpstr>PowerPoint Presentation</vt:lpstr>
      <vt:lpstr>PowerPoint Presentation</vt:lpstr>
      <vt:lpstr>PowerPoint Presentation</vt:lpstr>
      <vt:lpstr>Happy Kwanzaa!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1</cp:revision>
  <dcterms:modified xsi:type="dcterms:W3CDTF">2022-12-02T16:54:36Z</dcterms:modified>
</cp:coreProperties>
</file>