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8"/>
  </p:normalViewPr>
  <p:slideViewPr>
    <p:cSldViewPr snapToGrid="0">
      <p:cViewPr varScale="1">
        <p:scale>
          <a:sx n="156" d="100"/>
          <a:sy n="156" d="100"/>
        </p:scale>
        <p:origin x="360" y="16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a1fe54d42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1a1fe54d42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November 28, 2022</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1a1fe54d429_0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1a1fe54d429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rPr>
              <a:t>Top left: only model of 11 x one-eighth</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Top right: only number line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Bottom left: only fraction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Bottom right: only expression</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128704dad3c_0_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128704dad3c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1a1fe54d429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1a1fe54d429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a1fe54d429_0_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1a1fe54d429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1a1fe54d429_0_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1a1fe54d429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December 5, 2022</a:t>
            </a:r>
            <a:endParaRPr/>
          </a:p>
          <a:p>
            <a:pPr marL="0" lvl="0" indent="0" algn="l" rtl="0">
              <a:spcBef>
                <a:spcPts val="0"/>
              </a:spcBef>
              <a:spcAft>
                <a:spcPts val="0"/>
              </a:spcAft>
              <a:buNone/>
            </a:pPr>
            <a:r>
              <a:rPr lang="en"/>
              <a:t>Shelter Pets Day</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1a1fe54d429_0_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1a1fe54d429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December 6, 2022</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Constitution Day ~ Spain</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1a1fe54d429_0_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1a1fe54d429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1a1fe54d429_0_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1a1fe54d429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1a1fe54d429_0_1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1a1fe54d429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December 9, 2022</a:t>
            </a:r>
            <a:endParaRPr/>
          </a:p>
          <a:p>
            <a:pPr marL="0" lvl="0" indent="0" algn="l" rtl="0">
              <a:spcBef>
                <a:spcPts val="0"/>
              </a:spcBef>
              <a:spcAft>
                <a:spcPts val="0"/>
              </a:spcAft>
              <a:buNone/>
            </a:pPr>
            <a:r>
              <a:rPr lang="en"/>
              <a:t>International Llama Day</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1a1fe54d429_0_1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1a1fe54d429_0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December 12, 2022</a:t>
            </a:r>
            <a:endParaRPr/>
          </a:p>
          <a:p>
            <a:pPr marL="0" lvl="0" indent="0" algn="l" rtl="0">
              <a:spcBef>
                <a:spcPts val="0"/>
              </a:spcBef>
              <a:spcAft>
                <a:spcPts val="0"/>
              </a:spcAft>
              <a:buNone/>
            </a:pPr>
            <a:r>
              <a:rPr lang="en"/>
              <a:t>Jamhuri Day (Kenya)</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1a1fe54d429_0_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1a1fe54d429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1a1fe54d429_0_2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1a1fe54d429_0_2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1a1fe54d429_0_2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1a1fe54d429_0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December 15, 2022</a:t>
            </a:r>
            <a:endParaRPr/>
          </a:p>
          <a:p>
            <a:pPr marL="0" lvl="0" indent="0" algn="l" rtl="0">
              <a:spcBef>
                <a:spcPts val="0"/>
              </a:spcBef>
              <a:spcAft>
                <a:spcPts val="0"/>
              </a:spcAft>
              <a:buNone/>
            </a:pPr>
            <a:r>
              <a:rPr lang="en"/>
              <a:t>Bill of Rights Day</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1a1fe54d429_0_2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1a1fe54d429_0_2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1a1fe54d429_0_2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1a1fe54d429_0_2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Week of December 19, 2022</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Hanukkah</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1a1fe54d429_0_4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1a1fe54d429_0_4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1a1fe54d429_0_3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1a1fe54d429_0_3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December 21, 2022</a:t>
            </a:r>
            <a:endParaRPr/>
          </a:p>
          <a:p>
            <a:pPr marL="0" lvl="0" indent="0" algn="l" rtl="0">
              <a:spcBef>
                <a:spcPts val="0"/>
              </a:spcBef>
              <a:spcAft>
                <a:spcPts val="0"/>
              </a:spcAft>
              <a:buNone/>
            </a:pPr>
            <a:r>
              <a:rPr lang="en"/>
              <a:t>Winter Solstice</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a1fe54d429_0_5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1a1fe54d429_0_5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1a1fe54d429_0_4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1a1fe54d429_0_4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16.jpg"/><Relationship Id="rId7"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19.jpg"/><Relationship Id="rId11" Type="http://schemas.openxmlformats.org/officeDocument/2006/relationships/image" Target="../media/image24.png"/><Relationship Id="rId5" Type="http://schemas.openxmlformats.org/officeDocument/2006/relationships/image" Target="../media/image18.jpg"/><Relationship Id="rId10" Type="http://schemas.openxmlformats.org/officeDocument/2006/relationships/image" Target="../media/image23.jpg"/><Relationship Id="rId4" Type="http://schemas.openxmlformats.org/officeDocument/2006/relationships/image" Target="../media/image17.jpg"/><Relationship Id="rId9" Type="http://schemas.openxmlformats.org/officeDocument/2006/relationships/image" Target="../media/image22.jp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body" idx="1"/>
          </p:nvPr>
        </p:nvSpPr>
        <p:spPr>
          <a:xfrm>
            <a:off x="49800" y="272975"/>
            <a:ext cx="1844100" cy="4023000"/>
          </a:xfrm>
          <a:prstGeom prst="rect">
            <a:avLst/>
          </a:prstGeom>
        </p:spPr>
        <p:txBody>
          <a:bodyPr spcFirstLastPara="1" wrap="square" lIns="91425" tIns="91425" rIns="91425" bIns="91425" anchor="t" anchorCtr="0">
            <a:noAutofit/>
          </a:bodyPr>
          <a:lstStyle/>
          <a:p>
            <a:pPr marL="0" lvl="0" indent="0" algn="ctr" rtl="0">
              <a:lnSpc>
                <a:spcPct val="95000"/>
              </a:lnSpc>
              <a:spcBef>
                <a:spcPts val="0"/>
              </a:spcBef>
              <a:spcAft>
                <a:spcPts val="0"/>
              </a:spcAft>
              <a:buSzPts val="935"/>
              <a:buNone/>
            </a:pPr>
            <a:r>
              <a:rPr lang="en" sz="1729" b="1" dirty="0">
                <a:solidFill>
                  <a:srgbClr val="1C4587"/>
                </a:solidFill>
              </a:rPr>
              <a:t>It’s Cyber Monday!</a:t>
            </a:r>
            <a:endParaRPr sz="1729" b="1" dirty="0">
              <a:solidFill>
                <a:srgbClr val="1C4587"/>
              </a:solidFill>
            </a:endParaRPr>
          </a:p>
          <a:p>
            <a:pPr marL="0" lvl="0" indent="0" algn="ctr" rtl="0">
              <a:lnSpc>
                <a:spcPct val="95000"/>
              </a:lnSpc>
              <a:spcBef>
                <a:spcPts val="1200"/>
              </a:spcBef>
              <a:spcAft>
                <a:spcPts val="0"/>
              </a:spcAft>
              <a:buSzPts val="935"/>
              <a:buNone/>
            </a:pPr>
            <a:r>
              <a:rPr lang="en" sz="1729" dirty="0">
                <a:solidFill>
                  <a:srgbClr val="1C4587"/>
                </a:solidFill>
              </a:rPr>
              <a:t>American consumers spent </a:t>
            </a:r>
            <a:r>
              <a:rPr lang="en" sz="1729" b="1" dirty="0">
                <a:solidFill>
                  <a:srgbClr val="1C4587"/>
                </a:solidFill>
              </a:rPr>
              <a:t>$10,700,000,000</a:t>
            </a:r>
            <a:r>
              <a:rPr lang="en" sz="1729" dirty="0">
                <a:solidFill>
                  <a:srgbClr val="1C4587"/>
                </a:solidFill>
              </a:rPr>
              <a:t> on Cyber Monday in 2021.</a:t>
            </a:r>
            <a:endParaRPr sz="1729" dirty="0">
              <a:solidFill>
                <a:srgbClr val="1C4587"/>
              </a:solidFill>
            </a:endParaRPr>
          </a:p>
          <a:p>
            <a:pPr marL="0" lvl="0" indent="0" algn="ctr" rtl="0">
              <a:lnSpc>
                <a:spcPct val="95000"/>
              </a:lnSpc>
              <a:spcBef>
                <a:spcPts val="1200"/>
              </a:spcBef>
              <a:spcAft>
                <a:spcPts val="0"/>
              </a:spcAft>
              <a:buSzPts val="935"/>
              <a:buNone/>
            </a:pPr>
            <a:r>
              <a:rPr lang="en" sz="1729" dirty="0">
                <a:solidFill>
                  <a:srgbClr val="1C4587"/>
                </a:solidFill>
              </a:rPr>
              <a:t>What is that number?</a:t>
            </a:r>
            <a:endParaRPr sz="1729" dirty="0">
              <a:solidFill>
                <a:srgbClr val="1C4587"/>
              </a:solidFill>
            </a:endParaRPr>
          </a:p>
          <a:p>
            <a:pPr marL="0" lvl="0" indent="0" algn="ctr" rtl="0">
              <a:lnSpc>
                <a:spcPct val="95000"/>
              </a:lnSpc>
              <a:spcBef>
                <a:spcPts val="1200"/>
              </a:spcBef>
              <a:spcAft>
                <a:spcPts val="0"/>
              </a:spcAft>
              <a:buSzPts val="935"/>
              <a:buNone/>
            </a:pPr>
            <a:r>
              <a:rPr lang="en" sz="1729" dirty="0">
                <a:solidFill>
                  <a:srgbClr val="1C4587"/>
                </a:solidFill>
              </a:rPr>
              <a:t>Do you think Americans will spend more or less in 2022?</a:t>
            </a:r>
            <a:endParaRPr sz="1729" dirty="0">
              <a:solidFill>
                <a:srgbClr val="1C4587"/>
              </a:solidFill>
            </a:endParaRPr>
          </a:p>
          <a:p>
            <a:pPr marL="0" lvl="0" indent="0" algn="ctr" rtl="0">
              <a:lnSpc>
                <a:spcPct val="95000"/>
              </a:lnSpc>
              <a:spcBef>
                <a:spcPts val="1200"/>
              </a:spcBef>
              <a:spcAft>
                <a:spcPts val="1200"/>
              </a:spcAft>
              <a:buSzPts val="935"/>
              <a:buNone/>
            </a:pPr>
            <a:r>
              <a:rPr lang="en" sz="1729" dirty="0">
                <a:solidFill>
                  <a:srgbClr val="1C4587"/>
                </a:solidFill>
              </a:rPr>
              <a:t>Why?</a:t>
            </a:r>
            <a:endParaRPr sz="1729" dirty="0">
              <a:solidFill>
                <a:srgbClr val="1C4587"/>
              </a:solidFill>
            </a:endParaRPr>
          </a:p>
        </p:txBody>
      </p:sp>
      <p:pic>
        <p:nvPicPr>
          <p:cNvPr id="55" name="Google Shape;55;p13"/>
          <p:cNvPicPr preferRelativeResize="0"/>
          <p:nvPr/>
        </p:nvPicPr>
        <p:blipFill rotWithShape="1">
          <a:blip r:embed="rId3">
            <a:alphaModFix/>
          </a:blip>
          <a:srcRect t="-910" b="909"/>
          <a:stretch/>
        </p:blipFill>
        <p:spPr>
          <a:xfrm>
            <a:off x="1926713" y="189250"/>
            <a:ext cx="7147522" cy="4838700"/>
          </a:xfrm>
          <a:prstGeom prst="rect">
            <a:avLst/>
          </a:prstGeom>
          <a:noFill/>
          <a:ln>
            <a:noFill/>
          </a:ln>
        </p:spPr>
      </p:pic>
      <p:sp>
        <p:nvSpPr>
          <p:cNvPr id="56" name="Google Shape;56;p13"/>
          <p:cNvSpPr txBox="1"/>
          <p:nvPr/>
        </p:nvSpPr>
        <p:spPr>
          <a:xfrm>
            <a:off x="8196943" y="4689250"/>
            <a:ext cx="877282"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solidFill>
                  <a:schemeClr val="lt1"/>
                </a:solidFill>
              </a:rPr>
              <a:t>4.NBT.A2</a:t>
            </a:r>
            <a:endParaRPr sz="1000" dirty="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
                                            <p:txEl>
                                              <p:pRg st="0" end="0"/>
                                            </p:txEl>
                                          </p:spTgt>
                                        </p:tgtEl>
                                        <p:attrNameLst>
                                          <p:attrName>style.visibility</p:attrName>
                                        </p:attrNameLst>
                                      </p:cBhvr>
                                      <p:to>
                                        <p:strVal val="visible"/>
                                      </p:to>
                                    </p:set>
                                    <p:animEffect transition="in" filter="fade">
                                      <p:cBhvr>
                                        <p:cTn id="7" dur="1000"/>
                                        <p:tgtEl>
                                          <p:spTgt spid="5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4">
                                            <p:txEl>
                                              <p:pRg st="1" end="1"/>
                                            </p:txEl>
                                          </p:spTgt>
                                        </p:tgtEl>
                                        <p:attrNameLst>
                                          <p:attrName>style.visibility</p:attrName>
                                        </p:attrNameLst>
                                      </p:cBhvr>
                                      <p:to>
                                        <p:strVal val="visible"/>
                                      </p:to>
                                    </p:set>
                                    <p:animEffect transition="in" filter="fade">
                                      <p:cBhvr>
                                        <p:cTn id="12" dur="1000"/>
                                        <p:tgtEl>
                                          <p:spTgt spid="5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4">
                                            <p:txEl>
                                              <p:pRg st="2" end="2"/>
                                            </p:txEl>
                                          </p:spTgt>
                                        </p:tgtEl>
                                        <p:attrNameLst>
                                          <p:attrName>style.visibility</p:attrName>
                                        </p:attrNameLst>
                                      </p:cBhvr>
                                      <p:to>
                                        <p:strVal val="visible"/>
                                      </p:to>
                                    </p:set>
                                    <p:animEffect transition="in" filter="fade">
                                      <p:cBhvr>
                                        <p:cTn id="17" dur="1000"/>
                                        <p:tgtEl>
                                          <p:spTgt spid="5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4">
                                            <p:txEl>
                                              <p:pRg st="3" end="3"/>
                                            </p:txEl>
                                          </p:spTgt>
                                        </p:tgtEl>
                                        <p:attrNameLst>
                                          <p:attrName>style.visibility</p:attrName>
                                        </p:attrNameLst>
                                      </p:cBhvr>
                                      <p:to>
                                        <p:strVal val="visible"/>
                                      </p:to>
                                    </p:set>
                                    <p:animEffect transition="in" filter="fade">
                                      <p:cBhvr>
                                        <p:cTn id="22" dur="1000"/>
                                        <p:tgtEl>
                                          <p:spTgt spid="5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4">
                                            <p:txEl>
                                              <p:pRg st="4" end="4"/>
                                            </p:txEl>
                                          </p:spTgt>
                                        </p:tgtEl>
                                        <p:attrNameLst>
                                          <p:attrName>style.visibility</p:attrName>
                                        </p:attrNameLst>
                                      </p:cBhvr>
                                      <p:to>
                                        <p:strVal val="visible"/>
                                      </p:to>
                                    </p:set>
                                    <p:animEffect transition="in" filter="fade">
                                      <p:cBhvr>
                                        <p:cTn id="27" dur="1000"/>
                                        <p:tgtEl>
                                          <p:spTgt spid="5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7265750" y="1090875"/>
            <a:ext cx="1694700" cy="1716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741B47"/>
                </a:solidFill>
              </a:rPr>
              <a:t>Which one does not belong?</a:t>
            </a:r>
            <a:endParaRPr sz="2920" b="1">
              <a:solidFill>
                <a:srgbClr val="741B47"/>
              </a:solidFill>
            </a:endParaRPr>
          </a:p>
        </p:txBody>
      </p:sp>
      <p:pic>
        <p:nvPicPr>
          <p:cNvPr id="62" name="Google Shape;62;p14"/>
          <p:cNvPicPr preferRelativeResize="0"/>
          <p:nvPr/>
        </p:nvPicPr>
        <p:blipFill>
          <a:blip r:embed="rId3">
            <a:alphaModFix/>
          </a:blip>
          <a:stretch>
            <a:fillRect/>
          </a:stretch>
        </p:blipFill>
        <p:spPr>
          <a:xfrm>
            <a:off x="5" y="0"/>
            <a:ext cx="7161990" cy="5143500"/>
          </a:xfrm>
          <a:prstGeom prst="rect">
            <a:avLst/>
          </a:prstGeom>
          <a:noFill/>
          <a:ln>
            <a:noFill/>
          </a:ln>
        </p:spPr>
      </p:pic>
      <p:sp>
        <p:nvSpPr>
          <p:cNvPr id="63" name="Google Shape;63;p14"/>
          <p:cNvSpPr txBox="1"/>
          <p:nvPr/>
        </p:nvSpPr>
        <p:spPr>
          <a:xfrm>
            <a:off x="842460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4.NF.B3</a:t>
            </a:r>
            <a:endParaRPr sz="1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body" idx="1"/>
          </p:nvPr>
        </p:nvSpPr>
        <p:spPr>
          <a:xfrm>
            <a:off x="192300" y="323050"/>
            <a:ext cx="2568000" cy="4245900"/>
          </a:xfrm>
          <a:prstGeom prst="rect">
            <a:avLst/>
          </a:prstGeom>
        </p:spPr>
        <p:txBody>
          <a:bodyPr spcFirstLastPara="1" wrap="square" lIns="91425" tIns="91425" rIns="91425" bIns="91425" anchor="t" anchorCtr="0">
            <a:normAutofit lnSpcReduction="10000"/>
          </a:bodyPr>
          <a:lstStyle/>
          <a:p>
            <a:pPr marL="0" lvl="0" indent="0" algn="ctr" rtl="0">
              <a:spcBef>
                <a:spcPts val="0"/>
              </a:spcBef>
              <a:spcAft>
                <a:spcPts val="0"/>
              </a:spcAft>
              <a:buNone/>
            </a:pPr>
            <a:r>
              <a:rPr lang="en" sz="2300"/>
              <a:t>What can you say about this door?</a:t>
            </a:r>
            <a:endParaRPr sz="2300"/>
          </a:p>
          <a:p>
            <a:pPr marL="0" lvl="0" indent="0" algn="ctr" rtl="0">
              <a:spcBef>
                <a:spcPts val="1200"/>
              </a:spcBef>
              <a:spcAft>
                <a:spcPts val="0"/>
              </a:spcAft>
              <a:buNone/>
            </a:pPr>
            <a:r>
              <a:rPr lang="en" sz="2300"/>
              <a:t>What measurement would you typically use to enter the room?</a:t>
            </a:r>
            <a:endParaRPr sz="2300"/>
          </a:p>
          <a:p>
            <a:pPr marL="0" lvl="0" indent="0" algn="ctr" rtl="0">
              <a:spcBef>
                <a:spcPts val="1200"/>
              </a:spcBef>
              <a:spcAft>
                <a:spcPts val="1200"/>
              </a:spcAft>
              <a:buNone/>
            </a:pPr>
            <a:r>
              <a:rPr lang="en" sz="2300"/>
              <a:t>What if the door opened INTO the classroom?</a:t>
            </a:r>
            <a:endParaRPr sz="2300"/>
          </a:p>
        </p:txBody>
      </p:sp>
      <p:pic>
        <p:nvPicPr>
          <p:cNvPr id="69" name="Google Shape;69;p15"/>
          <p:cNvPicPr preferRelativeResize="0"/>
          <p:nvPr/>
        </p:nvPicPr>
        <p:blipFill>
          <a:blip r:embed="rId3">
            <a:alphaModFix/>
          </a:blip>
          <a:stretch>
            <a:fillRect/>
          </a:stretch>
        </p:blipFill>
        <p:spPr>
          <a:xfrm>
            <a:off x="2952400" y="323050"/>
            <a:ext cx="5954326" cy="4563349"/>
          </a:xfrm>
          <a:prstGeom prst="rect">
            <a:avLst/>
          </a:prstGeom>
          <a:noFill/>
          <a:ln>
            <a:noFill/>
          </a:ln>
        </p:spPr>
      </p:pic>
      <p:sp>
        <p:nvSpPr>
          <p:cNvPr id="70" name="Google Shape;70;p15"/>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4.MD.C5</a:t>
            </a:r>
            <a:endParaRPr sz="10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6"/>
          <p:cNvSpPr txBox="1">
            <a:spLocks noGrp="1"/>
          </p:cNvSpPr>
          <p:nvPr>
            <p:ph type="title"/>
          </p:nvPr>
        </p:nvSpPr>
        <p:spPr>
          <a:xfrm>
            <a:off x="311700" y="110850"/>
            <a:ext cx="6932100" cy="633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900" b="1">
                <a:solidFill>
                  <a:srgbClr val="274E13"/>
                </a:solidFill>
              </a:rPr>
              <a:t>It’s Independence Day in Portugal!</a:t>
            </a:r>
            <a:endParaRPr sz="2900" b="1">
              <a:solidFill>
                <a:srgbClr val="274E13"/>
              </a:solidFill>
            </a:endParaRPr>
          </a:p>
        </p:txBody>
      </p:sp>
      <p:sp>
        <p:nvSpPr>
          <p:cNvPr id="76" name="Google Shape;76;p16"/>
          <p:cNvSpPr txBox="1">
            <a:spLocks noGrp="1"/>
          </p:cNvSpPr>
          <p:nvPr>
            <p:ph type="body" idx="1"/>
          </p:nvPr>
        </p:nvSpPr>
        <p:spPr>
          <a:xfrm>
            <a:off x="7492500" y="845925"/>
            <a:ext cx="1600825" cy="4084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dirty="0">
                <a:solidFill>
                  <a:srgbClr val="274E13"/>
                </a:solidFill>
              </a:rPr>
              <a:t>On this day in </a:t>
            </a:r>
            <a:r>
              <a:rPr lang="en" sz="1700" b="1" dirty="0">
                <a:solidFill>
                  <a:srgbClr val="274E13"/>
                </a:solidFill>
              </a:rPr>
              <a:t>1668 </a:t>
            </a:r>
            <a:r>
              <a:rPr lang="en" sz="1700" dirty="0">
                <a:solidFill>
                  <a:srgbClr val="274E13"/>
                </a:solidFill>
              </a:rPr>
              <a:t>Portugal gained independence from Spain.</a:t>
            </a:r>
            <a:endParaRPr sz="1700" dirty="0">
              <a:solidFill>
                <a:srgbClr val="274E13"/>
              </a:solidFill>
            </a:endParaRPr>
          </a:p>
          <a:p>
            <a:pPr marL="0" lvl="0" indent="0" algn="ctr" rtl="0">
              <a:spcBef>
                <a:spcPts val="1200"/>
              </a:spcBef>
              <a:spcAft>
                <a:spcPts val="0"/>
              </a:spcAft>
              <a:buNone/>
            </a:pPr>
            <a:r>
              <a:rPr lang="en" sz="1700" dirty="0">
                <a:solidFill>
                  <a:srgbClr val="274E13"/>
                </a:solidFill>
              </a:rPr>
              <a:t>How long ago was that?</a:t>
            </a:r>
            <a:endParaRPr sz="1700" dirty="0">
              <a:solidFill>
                <a:srgbClr val="274E13"/>
              </a:solidFill>
            </a:endParaRPr>
          </a:p>
          <a:p>
            <a:pPr marL="0" lvl="0" indent="0" algn="ctr" rtl="0">
              <a:spcBef>
                <a:spcPts val="1200"/>
              </a:spcBef>
              <a:spcAft>
                <a:spcPts val="1200"/>
              </a:spcAft>
              <a:buNone/>
            </a:pPr>
            <a:r>
              <a:rPr lang="en" sz="1700" dirty="0">
                <a:solidFill>
                  <a:srgbClr val="274E13"/>
                </a:solidFill>
              </a:rPr>
              <a:t>How can we use mental math to figure it out?</a:t>
            </a:r>
            <a:endParaRPr sz="1700" dirty="0">
              <a:solidFill>
                <a:srgbClr val="274E13"/>
              </a:solidFill>
            </a:endParaRPr>
          </a:p>
        </p:txBody>
      </p:sp>
      <p:pic>
        <p:nvPicPr>
          <p:cNvPr id="77" name="Google Shape;77;p16"/>
          <p:cNvPicPr preferRelativeResize="0"/>
          <p:nvPr/>
        </p:nvPicPr>
        <p:blipFill>
          <a:blip r:embed="rId3">
            <a:alphaModFix/>
          </a:blip>
          <a:stretch>
            <a:fillRect/>
          </a:stretch>
        </p:blipFill>
        <p:spPr>
          <a:xfrm>
            <a:off x="63000" y="845913"/>
            <a:ext cx="7429500" cy="4238625"/>
          </a:xfrm>
          <a:prstGeom prst="rect">
            <a:avLst/>
          </a:prstGeom>
          <a:noFill/>
          <a:ln>
            <a:noFill/>
          </a:ln>
        </p:spPr>
      </p:pic>
      <p:sp>
        <p:nvSpPr>
          <p:cNvPr id="78" name="Google Shape;78;p16"/>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4.NBT.B4</a:t>
            </a:r>
            <a:endParaRPr sz="1000">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7"/>
          <p:cNvSpPr txBox="1">
            <a:spLocks noGrp="1"/>
          </p:cNvSpPr>
          <p:nvPr>
            <p:ph type="title"/>
          </p:nvPr>
        </p:nvSpPr>
        <p:spPr>
          <a:xfrm>
            <a:off x="225800" y="246075"/>
            <a:ext cx="17295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1920" b="1">
                <a:solidFill>
                  <a:srgbClr val="741B47"/>
                </a:solidFill>
              </a:rPr>
              <a:t>It’s National Day in Laos!</a:t>
            </a:r>
            <a:endParaRPr sz="1920" b="1">
              <a:solidFill>
                <a:srgbClr val="741B47"/>
              </a:solidFill>
            </a:endParaRPr>
          </a:p>
        </p:txBody>
      </p:sp>
      <p:sp>
        <p:nvSpPr>
          <p:cNvPr id="84" name="Google Shape;84;p17"/>
          <p:cNvSpPr txBox="1">
            <a:spLocks noGrp="1"/>
          </p:cNvSpPr>
          <p:nvPr>
            <p:ph type="body" idx="1"/>
          </p:nvPr>
        </p:nvSpPr>
        <p:spPr>
          <a:xfrm>
            <a:off x="88425" y="1090925"/>
            <a:ext cx="1989600" cy="3477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741B47"/>
                </a:solidFill>
              </a:rPr>
              <a:t>Laos is a beautiful country in Southeast Asia. </a:t>
            </a:r>
            <a:endParaRPr sz="1600">
              <a:solidFill>
                <a:srgbClr val="741B47"/>
              </a:solidFill>
            </a:endParaRPr>
          </a:p>
          <a:p>
            <a:pPr marL="0" lvl="0" indent="0" algn="ctr" rtl="0">
              <a:spcBef>
                <a:spcPts val="1200"/>
              </a:spcBef>
              <a:spcAft>
                <a:spcPts val="0"/>
              </a:spcAft>
              <a:buNone/>
            </a:pPr>
            <a:r>
              <a:rPr lang="en" sz="1600">
                <a:solidFill>
                  <a:srgbClr val="741B47"/>
                </a:solidFill>
              </a:rPr>
              <a:t>The current population of Laos is 7,529,884.</a:t>
            </a:r>
            <a:endParaRPr sz="1600">
              <a:solidFill>
                <a:srgbClr val="741B47"/>
              </a:solidFill>
            </a:endParaRPr>
          </a:p>
          <a:p>
            <a:pPr marL="0" lvl="0" indent="0" algn="ctr" rtl="0">
              <a:spcBef>
                <a:spcPts val="1200"/>
              </a:spcBef>
              <a:spcAft>
                <a:spcPts val="0"/>
              </a:spcAft>
              <a:buNone/>
            </a:pPr>
            <a:r>
              <a:rPr lang="en" sz="1600">
                <a:solidFill>
                  <a:srgbClr val="741B47"/>
                </a:solidFill>
              </a:rPr>
              <a:t>What do we notice about this number?</a:t>
            </a:r>
            <a:endParaRPr sz="1600">
              <a:solidFill>
                <a:srgbClr val="741B47"/>
              </a:solidFill>
            </a:endParaRPr>
          </a:p>
          <a:p>
            <a:pPr marL="0" lvl="0" indent="0" algn="ctr" rtl="0">
              <a:spcBef>
                <a:spcPts val="1200"/>
              </a:spcBef>
              <a:spcAft>
                <a:spcPts val="0"/>
              </a:spcAft>
              <a:buNone/>
            </a:pPr>
            <a:r>
              <a:rPr lang="en" sz="1600">
                <a:solidFill>
                  <a:srgbClr val="741B47"/>
                </a:solidFill>
              </a:rPr>
              <a:t>How many thousands are in this number?</a:t>
            </a:r>
            <a:endParaRPr sz="1600">
              <a:solidFill>
                <a:srgbClr val="741B47"/>
              </a:solidFill>
            </a:endParaRPr>
          </a:p>
          <a:p>
            <a:pPr marL="0" lvl="0" indent="0" algn="l" rtl="0">
              <a:spcBef>
                <a:spcPts val="1200"/>
              </a:spcBef>
              <a:spcAft>
                <a:spcPts val="1200"/>
              </a:spcAft>
              <a:buNone/>
            </a:pPr>
            <a:endParaRPr/>
          </a:p>
        </p:txBody>
      </p:sp>
      <p:pic>
        <p:nvPicPr>
          <p:cNvPr id="85" name="Google Shape;85;p17"/>
          <p:cNvPicPr preferRelativeResize="0"/>
          <p:nvPr/>
        </p:nvPicPr>
        <p:blipFill>
          <a:blip r:embed="rId3">
            <a:alphaModFix/>
          </a:blip>
          <a:stretch>
            <a:fillRect/>
          </a:stretch>
        </p:blipFill>
        <p:spPr>
          <a:xfrm>
            <a:off x="2176850" y="277536"/>
            <a:ext cx="6886926" cy="4588425"/>
          </a:xfrm>
          <a:prstGeom prst="rect">
            <a:avLst/>
          </a:prstGeom>
          <a:noFill/>
          <a:ln>
            <a:noFill/>
          </a:ln>
        </p:spPr>
      </p:pic>
      <p:sp>
        <p:nvSpPr>
          <p:cNvPr id="86" name="Google Shape;86;p17"/>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4.NBT.A2</a:t>
            </a:r>
            <a:endParaRPr sz="1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8"/>
          <p:cNvSpPr txBox="1">
            <a:spLocks noGrp="1"/>
          </p:cNvSpPr>
          <p:nvPr>
            <p:ph type="title"/>
          </p:nvPr>
        </p:nvSpPr>
        <p:spPr>
          <a:xfrm>
            <a:off x="7818425" y="147700"/>
            <a:ext cx="1230600" cy="870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741B47"/>
                </a:solidFill>
              </a:rPr>
              <a:t>Today is Shelter Pets Day!</a:t>
            </a:r>
            <a:endParaRPr sz="1700" b="1">
              <a:solidFill>
                <a:srgbClr val="741B47"/>
              </a:solidFill>
            </a:endParaRPr>
          </a:p>
        </p:txBody>
      </p:sp>
      <p:sp>
        <p:nvSpPr>
          <p:cNvPr id="92" name="Google Shape;92;p18"/>
          <p:cNvSpPr txBox="1">
            <a:spLocks noGrp="1"/>
          </p:cNvSpPr>
          <p:nvPr>
            <p:ph type="body" idx="1"/>
          </p:nvPr>
        </p:nvSpPr>
        <p:spPr>
          <a:xfrm>
            <a:off x="7818425" y="1194075"/>
            <a:ext cx="1230600" cy="3721200"/>
          </a:xfrm>
          <a:prstGeom prst="rect">
            <a:avLst/>
          </a:prstGeom>
        </p:spPr>
        <p:txBody>
          <a:bodyPr spcFirstLastPara="1" wrap="square" lIns="91425" tIns="91425" rIns="91425" bIns="91425" anchor="t" anchorCtr="0">
            <a:noAutofit/>
          </a:bodyPr>
          <a:lstStyle/>
          <a:p>
            <a:pPr marL="0" lvl="0" indent="0" algn="ctr" rtl="0">
              <a:lnSpc>
                <a:spcPct val="95000"/>
              </a:lnSpc>
              <a:spcBef>
                <a:spcPts val="0"/>
              </a:spcBef>
              <a:spcAft>
                <a:spcPts val="0"/>
              </a:spcAft>
              <a:buSzPts val="770"/>
              <a:buNone/>
            </a:pPr>
            <a:r>
              <a:rPr lang="en" sz="1360" b="1">
                <a:solidFill>
                  <a:srgbClr val="4C1130"/>
                </a:solidFill>
              </a:rPr>
              <a:t>In 2021</a:t>
            </a:r>
            <a:endParaRPr sz="1360" b="1">
              <a:solidFill>
                <a:srgbClr val="4C1130"/>
              </a:solidFill>
            </a:endParaRPr>
          </a:p>
          <a:p>
            <a:pPr marL="0" lvl="0" indent="0" algn="ctr" rtl="0">
              <a:lnSpc>
                <a:spcPct val="95000"/>
              </a:lnSpc>
              <a:spcBef>
                <a:spcPts val="1200"/>
              </a:spcBef>
              <a:spcAft>
                <a:spcPts val="0"/>
              </a:spcAft>
              <a:buSzPts val="770"/>
              <a:buNone/>
            </a:pPr>
            <a:r>
              <a:rPr lang="en" sz="1460" b="1">
                <a:solidFill>
                  <a:srgbClr val="274E13"/>
                </a:solidFill>
              </a:rPr>
              <a:t>1,987,325 </a:t>
            </a:r>
            <a:r>
              <a:rPr lang="en" sz="1360" b="1">
                <a:solidFill>
                  <a:srgbClr val="4C1130"/>
                </a:solidFill>
              </a:rPr>
              <a:t>dogs and </a:t>
            </a:r>
            <a:r>
              <a:rPr lang="en" sz="1460" b="1">
                <a:solidFill>
                  <a:srgbClr val="274E13"/>
                </a:solidFill>
              </a:rPr>
              <a:t>2,516,750 </a:t>
            </a:r>
            <a:r>
              <a:rPr lang="en" sz="1360" b="1">
                <a:solidFill>
                  <a:srgbClr val="4C1130"/>
                </a:solidFill>
              </a:rPr>
              <a:t>cats were adopted into wonderful families.</a:t>
            </a:r>
            <a:endParaRPr sz="1360" b="1">
              <a:solidFill>
                <a:srgbClr val="4C1130"/>
              </a:solidFill>
            </a:endParaRPr>
          </a:p>
          <a:p>
            <a:pPr marL="0" lvl="0" indent="0" algn="ctr" rtl="0">
              <a:lnSpc>
                <a:spcPct val="95000"/>
              </a:lnSpc>
              <a:spcBef>
                <a:spcPts val="1200"/>
              </a:spcBef>
              <a:spcAft>
                <a:spcPts val="0"/>
              </a:spcAft>
              <a:buSzPts val="770"/>
              <a:buNone/>
            </a:pPr>
            <a:r>
              <a:rPr lang="en" sz="1360" b="1">
                <a:solidFill>
                  <a:srgbClr val="4C1130"/>
                </a:solidFill>
              </a:rPr>
              <a:t>How many pets is that altogether?</a:t>
            </a:r>
            <a:endParaRPr sz="1360" b="1">
              <a:solidFill>
                <a:srgbClr val="4C1130"/>
              </a:solidFill>
            </a:endParaRPr>
          </a:p>
          <a:p>
            <a:pPr marL="0" lvl="0" indent="0" algn="ctr" rtl="0">
              <a:lnSpc>
                <a:spcPct val="95000"/>
              </a:lnSpc>
              <a:spcBef>
                <a:spcPts val="1200"/>
              </a:spcBef>
              <a:spcAft>
                <a:spcPts val="1200"/>
              </a:spcAft>
              <a:buSzPts val="770"/>
              <a:buNone/>
            </a:pPr>
            <a:r>
              <a:rPr lang="en" sz="1360" b="1">
                <a:solidFill>
                  <a:srgbClr val="4C1130"/>
                </a:solidFill>
              </a:rPr>
              <a:t>How many more cats than dogs were adopted? </a:t>
            </a:r>
            <a:endParaRPr sz="1360" b="1">
              <a:solidFill>
                <a:srgbClr val="4C1130"/>
              </a:solidFill>
            </a:endParaRPr>
          </a:p>
        </p:txBody>
      </p:sp>
      <p:pic>
        <p:nvPicPr>
          <p:cNvPr id="93" name="Google Shape;93;p18"/>
          <p:cNvPicPr preferRelativeResize="0"/>
          <p:nvPr/>
        </p:nvPicPr>
        <p:blipFill>
          <a:blip r:embed="rId3">
            <a:alphaModFix/>
          </a:blip>
          <a:stretch>
            <a:fillRect/>
          </a:stretch>
        </p:blipFill>
        <p:spPr>
          <a:xfrm>
            <a:off x="0" y="0"/>
            <a:ext cx="7715250" cy="5143500"/>
          </a:xfrm>
          <a:prstGeom prst="rect">
            <a:avLst/>
          </a:prstGeom>
          <a:noFill/>
          <a:ln>
            <a:noFill/>
          </a:ln>
        </p:spPr>
      </p:pic>
      <p:sp>
        <p:nvSpPr>
          <p:cNvPr id="94" name="Google Shape;94;p18"/>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4.NBT.B4</a:t>
            </a:r>
            <a:endParaRPr sz="100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
                                            <p:txEl>
                                              <p:pRg st="0" end="0"/>
                                            </p:txEl>
                                          </p:spTgt>
                                        </p:tgtEl>
                                        <p:attrNameLst>
                                          <p:attrName>style.visibility</p:attrName>
                                        </p:attrNameLst>
                                      </p:cBhvr>
                                      <p:to>
                                        <p:strVal val="visible"/>
                                      </p:to>
                                    </p:set>
                                    <p:animEffect transition="in" filter="fade">
                                      <p:cBhvr>
                                        <p:cTn id="7" dur="1000"/>
                                        <p:tgtEl>
                                          <p:spTgt spid="9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2">
                                            <p:txEl>
                                              <p:pRg st="1" end="1"/>
                                            </p:txEl>
                                          </p:spTgt>
                                        </p:tgtEl>
                                        <p:attrNameLst>
                                          <p:attrName>style.visibility</p:attrName>
                                        </p:attrNameLst>
                                      </p:cBhvr>
                                      <p:to>
                                        <p:strVal val="visible"/>
                                      </p:to>
                                    </p:set>
                                    <p:animEffect transition="in" filter="fade">
                                      <p:cBhvr>
                                        <p:cTn id="12" dur="1000"/>
                                        <p:tgtEl>
                                          <p:spTgt spid="9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2">
                                            <p:txEl>
                                              <p:pRg st="2" end="2"/>
                                            </p:txEl>
                                          </p:spTgt>
                                        </p:tgtEl>
                                        <p:attrNameLst>
                                          <p:attrName>style.visibility</p:attrName>
                                        </p:attrNameLst>
                                      </p:cBhvr>
                                      <p:to>
                                        <p:strVal val="visible"/>
                                      </p:to>
                                    </p:set>
                                    <p:animEffect transition="in" filter="fade">
                                      <p:cBhvr>
                                        <p:cTn id="17" dur="1000"/>
                                        <p:tgtEl>
                                          <p:spTgt spid="9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2">
                                            <p:txEl>
                                              <p:pRg st="3" end="3"/>
                                            </p:txEl>
                                          </p:spTgt>
                                        </p:tgtEl>
                                        <p:attrNameLst>
                                          <p:attrName>style.visibility</p:attrName>
                                        </p:attrNameLst>
                                      </p:cBhvr>
                                      <p:to>
                                        <p:strVal val="visible"/>
                                      </p:to>
                                    </p:set>
                                    <p:animEffect transition="in" filter="fade">
                                      <p:cBhvr>
                                        <p:cTn id="22" dur="1000"/>
                                        <p:tgtEl>
                                          <p:spTgt spid="9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9"/>
          <p:cNvSpPr txBox="1">
            <a:spLocks noGrp="1"/>
          </p:cNvSpPr>
          <p:nvPr>
            <p:ph type="title"/>
          </p:nvPr>
        </p:nvSpPr>
        <p:spPr>
          <a:xfrm>
            <a:off x="311700" y="341850"/>
            <a:ext cx="2635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85200C"/>
                </a:solidFill>
              </a:rPr>
              <a:t>It is Constitution Day in Spain!</a:t>
            </a:r>
            <a:endParaRPr sz="2920" b="1">
              <a:solidFill>
                <a:srgbClr val="85200C"/>
              </a:solidFill>
            </a:endParaRPr>
          </a:p>
        </p:txBody>
      </p:sp>
      <p:sp>
        <p:nvSpPr>
          <p:cNvPr id="100" name="Google Shape;100;p19"/>
          <p:cNvSpPr txBox="1">
            <a:spLocks noGrp="1"/>
          </p:cNvSpPr>
          <p:nvPr>
            <p:ph type="body" idx="1"/>
          </p:nvPr>
        </p:nvSpPr>
        <p:spPr>
          <a:xfrm>
            <a:off x="238200" y="2034125"/>
            <a:ext cx="2635800" cy="2534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a:solidFill>
                  <a:srgbClr val="85200C"/>
                </a:solidFill>
              </a:rPr>
              <a:t>Flan is one of Spain’s most delicious desserts.</a:t>
            </a:r>
            <a:endParaRPr sz="1900">
              <a:solidFill>
                <a:srgbClr val="85200C"/>
              </a:solidFill>
            </a:endParaRPr>
          </a:p>
          <a:p>
            <a:pPr marL="0" lvl="0" indent="0" algn="ctr" rtl="0">
              <a:spcBef>
                <a:spcPts val="1200"/>
              </a:spcBef>
              <a:spcAft>
                <a:spcPts val="0"/>
              </a:spcAft>
              <a:buNone/>
            </a:pPr>
            <a:r>
              <a:rPr lang="en" sz="1900" i="1">
                <a:solidFill>
                  <a:srgbClr val="85200C"/>
                </a:solidFill>
              </a:rPr>
              <a:t>About </a:t>
            </a:r>
            <a:r>
              <a:rPr lang="en" sz="1900">
                <a:solidFill>
                  <a:srgbClr val="85200C"/>
                </a:solidFill>
              </a:rPr>
              <a:t>what fraction of the flan is cut out?</a:t>
            </a:r>
            <a:endParaRPr sz="1900">
              <a:solidFill>
                <a:srgbClr val="85200C"/>
              </a:solidFill>
            </a:endParaRPr>
          </a:p>
          <a:p>
            <a:pPr marL="0" lvl="0" indent="0" algn="ctr" rtl="0">
              <a:spcBef>
                <a:spcPts val="1200"/>
              </a:spcBef>
              <a:spcAft>
                <a:spcPts val="1200"/>
              </a:spcAft>
              <a:buNone/>
            </a:pPr>
            <a:r>
              <a:rPr lang="en" sz="1900">
                <a:solidFill>
                  <a:srgbClr val="85200C"/>
                </a:solidFill>
              </a:rPr>
              <a:t>What fraction remains?</a:t>
            </a:r>
            <a:endParaRPr sz="1900">
              <a:solidFill>
                <a:srgbClr val="85200C"/>
              </a:solidFill>
            </a:endParaRPr>
          </a:p>
        </p:txBody>
      </p:sp>
      <p:pic>
        <p:nvPicPr>
          <p:cNvPr id="101" name="Google Shape;101;p19"/>
          <p:cNvPicPr preferRelativeResize="0"/>
          <p:nvPr/>
        </p:nvPicPr>
        <p:blipFill>
          <a:blip r:embed="rId3">
            <a:alphaModFix/>
          </a:blip>
          <a:stretch>
            <a:fillRect/>
          </a:stretch>
        </p:blipFill>
        <p:spPr>
          <a:xfrm>
            <a:off x="3104700" y="371475"/>
            <a:ext cx="5867400" cy="4400550"/>
          </a:xfrm>
          <a:prstGeom prst="rect">
            <a:avLst/>
          </a:prstGeom>
          <a:noFill/>
          <a:ln>
            <a:noFill/>
          </a:ln>
        </p:spPr>
      </p:pic>
      <p:sp>
        <p:nvSpPr>
          <p:cNvPr id="102" name="Google Shape;102;p19"/>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4.NF.A1</a:t>
            </a:r>
            <a:endParaRPr sz="1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0"/>
          <p:cNvSpPr txBox="1">
            <a:spLocks noGrp="1"/>
          </p:cNvSpPr>
          <p:nvPr>
            <p:ph type="body" idx="1"/>
          </p:nvPr>
        </p:nvSpPr>
        <p:spPr>
          <a:xfrm>
            <a:off x="169525" y="250850"/>
            <a:ext cx="1923300" cy="4317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300">
                <a:solidFill>
                  <a:srgbClr val="A64D79"/>
                </a:solidFill>
              </a:rPr>
              <a:t>How can we use</a:t>
            </a:r>
            <a:r>
              <a:rPr lang="en" sz="2300" b="1">
                <a:solidFill>
                  <a:srgbClr val="A64D79"/>
                </a:solidFill>
              </a:rPr>
              <a:t> arrays</a:t>
            </a:r>
            <a:r>
              <a:rPr lang="en" sz="2300">
                <a:solidFill>
                  <a:srgbClr val="A64D79"/>
                </a:solidFill>
              </a:rPr>
              <a:t> to figure out how many candles are here?</a:t>
            </a:r>
            <a:endParaRPr sz="2300">
              <a:solidFill>
                <a:srgbClr val="A64D79"/>
              </a:solidFill>
            </a:endParaRPr>
          </a:p>
          <a:p>
            <a:pPr marL="0" lvl="0" indent="0" algn="ctr" rtl="0">
              <a:spcBef>
                <a:spcPts val="1200"/>
              </a:spcBef>
              <a:spcAft>
                <a:spcPts val="1200"/>
              </a:spcAft>
              <a:buNone/>
            </a:pPr>
            <a:r>
              <a:rPr lang="en" sz="2300">
                <a:solidFill>
                  <a:srgbClr val="A64D79"/>
                </a:solidFill>
              </a:rPr>
              <a:t>How many bottles of lotion are on display?</a:t>
            </a:r>
            <a:endParaRPr sz="2300">
              <a:solidFill>
                <a:srgbClr val="A64D79"/>
              </a:solidFill>
            </a:endParaRPr>
          </a:p>
        </p:txBody>
      </p:sp>
      <p:pic>
        <p:nvPicPr>
          <p:cNvPr id="108" name="Google Shape;108;p20"/>
          <p:cNvPicPr preferRelativeResize="0"/>
          <p:nvPr/>
        </p:nvPicPr>
        <p:blipFill>
          <a:blip r:embed="rId3">
            <a:alphaModFix/>
          </a:blip>
          <a:stretch>
            <a:fillRect/>
          </a:stretch>
        </p:blipFill>
        <p:spPr>
          <a:xfrm>
            <a:off x="2286000" y="0"/>
            <a:ext cx="6857999" cy="5143500"/>
          </a:xfrm>
          <a:prstGeom prst="rect">
            <a:avLst/>
          </a:prstGeom>
          <a:noFill/>
          <a:ln>
            <a:noFill/>
          </a:ln>
        </p:spPr>
      </p:pic>
      <p:sp>
        <p:nvSpPr>
          <p:cNvPr id="109" name="Google Shape;109;p20"/>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4.NBT.B5</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7">
                                            <p:txEl>
                                              <p:pRg st="0" end="0"/>
                                            </p:txEl>
                                          </p:spTgt>
                                        </p:tgtEl>
                                        <p:attrNameLst>
                                          <p:attrName>style.visibility</p:attrName>
                                        </p:attrNameLst>
                                      </p:cBhvr>
                                      <p:to>
                                        <p:strVal val="visible"/>
                                      </p:to>
                                    </p:set>
                                    <p:animEffect transition="in" filter="fade">
                                      <p:cBhvr>
                                        <p:cTn id="7" dur="1000"/>
                                        <p:tgtEl>
                                          <p:spTgt spid="1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7">
                                            <p:txEl>
                                              <p:pRg st="1" end="1"/>
                                            </p:txEl>
                                          </p:spTgt>
                                        </p:tgtEl>
                                        <p:attrNameLst>
                                          <p:attrName>style.visibility</p:attrName>
                                        </p:attrNameLst>
                                      </p:cBhvr>
                                      <p:to>
                                        <p:strVal val="visible"/>
                                      </p:to>
                                    </p:set>
                                    <p:animEffect transition="in" filter="fade">
                                      <p:cBhvr>
                                        <p:cTn id="12" dur="1000"/>
                                        <p:tgtEl>
                                          <p:spTgt spid="1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1"/>
          <p:cNvSpPr txBox="1">
            <a:spLocks noGrp="1"/>
          </p:cNvSpPr>
          <p:nvPr>
            <p:ph type="body" idx="1"/>
          </p:nvPr>
        </p:nvSpPr>
        <p:spPr>
          <a:xfrm>
            <a:off x="7442600" y="567725"/>
            <a:ext cx="1658100" cy="40011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solidFill>
                  <a:srgbClr val="9900FF"/>
                </a:solidFill>
              </a:rPr>
              <a:t>The tree on Boston Common, an annual gift from Nova Scotia, weighs approximately </a:t>
            </a:r>
            <a:r>
              <a:rPr lang="en" b="1">
                <a:solidFill>
                  <a:srgbClr val="9900FF"/>
                </a:solidFill>
              </a:rPr>
              <a:t>900 pounds.</a:t>
            </a:r>
            <a:endParaRPr b="1">
              <a:solidFill>
                <a:srgbClr val="9900FF"/>
              </a:solidFill>
            </a:endParaRPr>
          </a:p>
          <a:p>
            <a:pPr marL="0" lvl="0" indent="0" algn="ctr" rtl="0">
              <a:spcBef>
                <a:spcPts val="1200"/>
              </a:spcBef>
              <a:spcAft>
                <a:spcPts val="1200"/>
              </a:spcAft>
              <a:buNone/>
            </a:pPr>
            <a:r>
              <a:rPr lang="en">
                <a:solidFill>
                  <a:srgbClr val="9900FF"/>
                </a:solidFill>
              </a:rPr>
              <a:t>What are some factor pairs of </a:t>
            </a:r>
            <a:r>
              <a:rPr lang="en" b="1">
                <a:solidFill>
                  <a:srgbClr val="9900FF"/>
                </a:solidFill>
              </a:rPr>
              <a:t>900</a:t>
            </a:r>
            <a:r>
              <a:rPr lang="en">
                <a:solidFill>
                  <a:srgbClr val="9900FF"/>
                </a:solidFill>
              </a:rPr>
              <a:t>?</a:t>
            </a:r>
            <a:r>
              <a:rPr lang="en"/>
              <a:t> </a:t>
            </a:r>
            <a:endParaRPr/>
          </a:p>
        </p:txBody>
      </p:sp>
      <p:pic>
        <p:nvPicPr>
          <p:cNvPr id="115" name="Google Shape;115;p21"/>
          <p:cNvPicPr preferRelativeResize="0"/>
          <p:nvPr/>
        </p:nvPicPr>
        <p:blipFill>
          <a:blip r:embed="rId3">
            <a:alphaModFix/>
          </a:blip>
          <a:stretch>
            <a:fillRect/>
          </a:stretch>
        </p:blipFill>
        <p:spPr>
          <a:xfrm>
            <a:off x="93850" y="384376"/>
            <a:ext cx="7260301" cy="4374750"/>
          </a:xfrm>
          <a:prstGeom prst="rect">
            <a:avLst/>
          </a:prstGeom>
          <a:noFill/>
          <a:ln>
            <a:noFill/>
          </a:ln>
        </p:spPr>
      </p:pic>
      <p:sp>
        <p:nvSpPr>
          <p:cNvPr id="116" name="Google Shape;116;p21"/>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4.OA.B4</a:t>
            </a:r>
            <a:endParaRPr sz="10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2"/>
          <p:cNvSpPr txBox="1">
            <a:spLocks noGrp="1"/>
          </p:cNvSpPr>
          <p:nvPr>
            <p:ph type="title"/>
          </p:nvPr>
        </p:nvSpPr>
        <p:spPr>
          <a:xfrm>
            <a:off x="311700" y="103475"/>
            <a:ext cx="6086700" cy="914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320" b="1">
                <a:solidFill>
                  <a:srgbClr val="0B5394"/>
                </a:solidFill>
              </a:rPr>
              <a:t>It’s International Llama Day!</a:t>
            </a:r>
            <a:endParaRPr sz="2320" b="1">
              <a:solidFill>
                <a:srgbClr val="0B5394"/>
              </a:solidFill>
            </a:endParaRPr>
          </a:p>
        </p:txBody>
      </p:sp>
      <p:sp>
        <p:nvSpPr>
          <p:cNvPr id="122" name="Google Shape;122;p22"/>
          <p:cNvSpPr txBox="1">
            <a:spLocks noGrp="1"/>
          </p:cNvSpPr>
          <p:nvPr>
            <p:ph type="body" idx="1"/>
          </p:nvPr>
        </p:nvSpPr>
        <p:spPr>
          <a:xfrm>
            <a:off x="6786800" y="634050"/>
            <a:ext cx="2188500" cy="41265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sz="1900">
                <a:solidFill>
                  <a:srgbClr val="0B5394"/>
                </a:solidFill>
              </a:rPr>
              <a:t>A llama can weigh between </a:t>
            </a:r>
            <a:r>
              <a:rPr lang="en" sz="1900" b="1">
                <a:solidFill>
                  <a:srgbClr val="0B5394"/>
                </a:solidFill>
              </a:rPr>
              <a:t>290</a:t>
            </a:r>
            <a:r>
              <a:rPr lang="en" sz="1900">
                <a:solidFill>
                  <a:srgbClr val="0B5394"/>
                </a:solidFill>
              </a:rPr>
              <a:t> and </a:t>
            </a:r>
            <a:r>
              <a:rPr lang="en" sz="1900" b="1">
                <a:solidFill>
                  <a:srgbClr val="0B5394"/>
                </a:solidFill>
              </a:rPr>
              <a:t>440</a:t>
            </a:r>
            <a:r>
              <a:rPr lang="en" sz="1900">
                <a:solidFill>
                  <a:srgbClr val="0B5394"/>
                </a:solidFill>
              </a:rPr>
              <a:t> pounds.</a:t>
            </a:r>
            <a:endParaRPr sz="1900">
              <a:solidFill>
                <a:srgbClr val="0B5394"/>
              </a:solidFill>
            </a:endParaRPr>
          </a:p>
          <a:p>
            <a:pPr marL="0" lvl="0" indent="0" algn="ctr" rtl="0">
              <a:spcBef>
                <a:spcPts val="1200"/>
              </a:spcBef>
              <a:spcAft>
                <a:spcPts val="0"/>
              </a:spcAft>
              <a:buNone/>
            </a:pPr>
            <a:r>
              <a:rPr lang="en" sz="1900">
                <a:solidFill>
                  <a:srgbClr val="0B5394"/>
                </a:solidFill>
              </a:rPr>
              <a:t>Together these four llamas weigh </a:t>
            </a:r>
            <a:r>
              <a:rPr lang="en" sz="1900" b="1">
                <a:solidFill>
                  <a:srgbClr val="0B5394"/>
                </a:solidFill>
              </a:rPr>
              <a:t>1495</a:t>
            </a:r>
            <a:r>
              <a:rPr lang="en" sz="1900">
                <a:solidFill>
                  <a:srgbClr val="0B5394"/>
                </a:solidFill>
              </a:rPr>
              <a:t> pounds.</a:t>
            </a:r>
            <a:endParaRPr sz="1900">
              <a:solidFill>
                <a:srgbClr val="0B5394"/>
              </a:solidFill>
            </a:endParaRPr>
          </a:p>
          <a:p>
            <a:pPr marL="0" lvl="0" indent="0" algn="ctr" rtl="0">
              <a:spcBef>
                <a:spcPts val="1200"/>
              </a:spcBef>
              <a:spcAft>
                <a:spcPts val="1200"/>
              </a:spcAft>
              <a:buNone/>
            </a:pPr>
            <a:r>
              <a:rPr lang="en" sz="1900">
                <a:solidFill>
                  <a:srgbClr val="0B5394"/>
                </a:solidFill>
              </a:rPr>
              <a:t>What is possible?</a:t>
            </a:r>
            <a:endParaRPr sz="1900">
              <a:solidFill>
                <a:srgbClr val="0B5394"/>
              </a:solidFill>
            </a:endParaRPr>
          </a:p>
        </p:txBody>
      </p:sp>
      <p:pic>
        <p:nvPicPr>
          <p:cNvPr id="123" name="Google Shape;123;p22"/>
          <p:cNvPicPr preferRelativeResize="0"/>
          <p:nvPr/>
        </p:nvPicPr>
        <p:blipFill>
          <a:blip r:embed="rId3">
            <a:alphaModFix/>
          </a:blip>
          <a:stretch>
            <a:fillRect/>
          </a:stretch>
        </p:blipFill>
        <p:spPr>
          <a:xfrm>
            <a:off x="103125" y="751950"/>
            <a:ext cx="6565774" cy="4347474"/>
          </a:xfrm>
          <a:prstGeom prst="rect">
            <a:avLst/>
          </a:prstGeom>
          <a:noFill/>
          <a:ln>
            <a:noFill/>
          </a:ln>
        </p:spPr>
      </p:pic>
      <p:sp>
        <p:nvSpPr>
          <p:cNvPr id="124" name="Google Shape;124;p22"/>
          <p:cNvSpPr txBox="1"/>
          <p:nvPr/>
        </p:nvSpPr>
        <p:spPr>
          <a:xfrm>
            <a:off x="842460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4.OA.B3</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2">
                                            <p:txEl>
                                              <p:pRg st="0" end="0"/>
                                            </p:txEl>
                                          </p:spTgt>
                                        </p:tgtEl>
                                        <p:attrNameLst>
                                          <p:attrName>style.visibility</p:attrName>
                                        </p:attrNameLst>
                                      </p:cBhvr>
                                      <p:to>
                                        <p:strVal val="visible"/>
                                      </p:to>
                                    </p:set>
                                    <p:animEffect transition="in" filter="fade">
                                      <p:cBhvr>
                                        <p:cTn id="7" dur="1000"/>
                                        <p:tgtEl>
                                          <p:spTgt spid="12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2">
                                            <p:txEl>
                                              <p:pRg st="1" end="1"/>
                                            </p:txEl>
                                          </p:spTgt>
                                        </p:tgtEl>
                                        <p:attrNameLst>
                                          <p:attrName>style.visibility</p:attrName>
                                        </p:attrNameLst>
                                      </p:cBhvr>
                                      <p:to>
                                        <p:strVal val="visible"/>
                                      </p:to>
                                    </p:set>
                                    <p:animEffect transition="in" filter="fade">
                                      <p:cBhvr>
                                        <p:cTn id="12" dur="1000"/>
                                        <p:tgtEl>
                                          <p:spTgt spid="12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2">
                                            <p:txEl>
                                              <p:pRg st="2" end="2"/>
                                            </p:txEl>
                                          </p:spTgt>
                                        </p:tgtEl>
                                        <p:attrNameLst>
                                          <p:attrName>style.visibility</p:attrName>
                                        </p:attrNameLst>
                                      </p:cBhvr>
                                      <p:to>
                                        <p:strVal val="visible"/>
                                      </p:to>
                                    </p:set>
                                    <p:animEffect transition="in" filter="fade">
                                      <p:cBhvr>
                                        <p:cTn id="17" dur="1000"/>
                                        <p:tgtEl>
                                          <p:spTgt spid="12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3"/>
          <p:cNvSpPr txBox="1">
            <a:spLocks noGrp="1"/>
          </p:cNvSpPr>
          <p:nvPr>
            <p:ph type="title"/>
          </p:nvPr>
        </p:nvSpPr>
        <p:spPr>
          <a:xfrm>
            <a:off x="86075" y="250850"/>
            <a:ext cx="2117100" cy="407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1920" b="1">
                <a:solidFill>
                  <a:srgbClr val="990000"/>
                </a:solidFill>
              </a:rPr>
              <a:t>It’s Independence (Jamhuri) Day in Kenya!</a:t>
            </a:r>
            <a:endParaRPr sz="1920" b="1">
              <a:solidFill>
                <a:srgbClr val="990000"/>
              </a:solidFill>
            </a:endParaRPr>
          </a:p>
        </p:txBody>
      </p:sp>
      <p:sp>
        <p:nvSpPr>
          <p:cNvPr id="130" name="Google Shape;130;p23"/>
          <p:cNvSpPr txBox="1">
            <a:spLocks noGrp="1"/>
          </p:cNvSpPr>
          <p:nvPr>
            <p:ph type="body" idx="1"/>
          </p:nvPr>
        </p:nvSpPr>
        <p:spPr>
          <a:xfrm>
            <a:off x="136625" y="1790975"/>
            <a:ext cx="2016000" cy="3131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1700" b="1">
                <a:solidFill>
                  <a:srgbClr val="38761D"/>
                </a:solidFill>
              </a:rPr>
              <a:t>On this day in 1964 Kenya became a republic!</a:t>
            </a:r>
            <a:endParaRPr sz="1700" b="1">
              <a:solidFill>
                <a:srgbClr val="38761D"/>
              </a:solidFill>
            </a:endParaRPr>
          </a:p>
          <a:p>
            <a:pPr marL="0" lvl="0" indent="0" algn="ctr" rtl="0">
              <a:spcBef>
                <a:spcPts val="1200"/>
              </a:spcBef>
              <a:spcAft>
                <a:spcPts val="0"/>
              </a:spcAft>
              <a:buNone/>
            </a:pPr>
            <a:r>
              <a:rPr lang="en" sz="1700" b="1">
                <a:solidFill>
                  <a:srgbClr val="38761D"/>
                </a:solidFill>
              </a:rPr>
              <a:t>How long ago was that?</a:t>
            </a:r>
            <a:endParaRPr sz="1700" b="1">
              <a:solidFill>
                <a:srgbClr val="38761D"/>
              </a:solidFill>
            </a:endParaRPr>
          </a:p>
          <a:p>
            <a:pPr marL="0" lvl="0" indent="0" algn="ctr" rtl="0">
              <a:spcBef>
                <a:spcPts val="1200"/>
              </a:spcBef>
              <a:spcAft>
                <a:spcPts val="1200"/>
              </a:spcAft>
              <a:buNone/>
            </a:pPr>
            <a:r>
              <a:rPr lang="en" sz="1700" b="1">
                <a:solidFill>
                  <a:srgbClr val="38761D"/>
                </a:solidFill>
              </a:rPr>
              <a:t>Is that surprising to you?</a:t>
            </a:r>
            <a:endParaRPr sz="1700" b="1">
              <a:solidFill>
                <a:srgbClr val="38761D"/>
              </a:solidFill>
            </a:endParaRPr>
          </a:p>
        </p:txBody>
      </p:sp>
      <p:pic>
        <p:nvPicPr>
          <p:cNvPr id="131" name="Google Shape;131;p23"/>
          <p:cNvPicPr preferRelativeResize="0"/>
          <p:nvPr/>
        </p:nvPicPr>
        <p:blipFill>
          <a:blip r:embed="rId3">
            <a:alphaModFix/>
          </a:blip>
          <a:stretch>
            <a:fillRect/>
          </a:stretch>
        </p:blipFill>
        <p:spPr>
          <a:xfrm>
            <a:off x="2312550" y="376125"/>
            <a:ext cx="6686426" cy="4332850"/>
          </a:xfrm>
          <a:prstGeom prst="rect">
            <a:avLst/>
          </a:prstGeom>
          <a:noFill/>
          <a:ln>
            <a:noFill/>
          </a:ln>
        </p:spPr>
      </p:pic>
      <p:sp>
        <p:nvSpPr>
          <p:cNvPr id="132" name="Google Shape;132;p23"/>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4.NBT.B4</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0">
                                            <p:txEl>
                                              <p:pRg st="0" end="0"/>
                                            </p:txEl>
                                          </p:spTgt>
                                        </p:tgtEl>
                                        <p:attrNameLst>
                                          <p:attrName>style.visibility</p:attrName>
                                        </p:attrNameLst>
                                      </p:cBhvr>
                                      <p:to>
                                        <p:strVal val="visible"/>
                                      </p:to>
                                    </p:set>
                                    <p:animEffect transition="in" filter="fade">
                                      <p:cBhvr>
                                        <p:cTn id="7" dur="1000"/>
                                        <p:tgtEl>
                                          <p:spTgt spid="1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0">
                                            <p:txEl>
                                              <p:pRg st="1" end="1"/>
                                            </p:txEl>
                                          </p:spTgt>
                                        </p:tgtEl>
                                        <p:attrNameLst>
                                          <p:attrName>style.visibility</p:attrName>
                                        </p:attrNameLst>
                                      </p:cBhvr>
                                      <p:to>
                                        <p:strVal val="visible"/>
                                      </p:to>
                                    </p:set>
                                    <p:animEffect transition="in" filter="fade">
                                      <p:cBhvr>
                                        <p:cTn id="12" dur="1000"/>
                                        <p:tgtEl>
                                          <p:spTgt spid="13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0">
                                            <p:txEl>
                                              <p:pRg st="2" end="2"/>
                                            </p:txEl>
                                          </p:spTgt>
                                        </p:tgtEl>
                                        <p:attrNameLst>
                                          <p:attrName>style.visibility</p:attrName>
                                        </p:attrNameLst>
                                      </p:cBhvr>
                                      <p:to>
                                        <p:strVal val="visible"/>
                                      </p:to>
                                    </p:set>
                                    <p:animEffect transition="in" filter="fade">
                                      <p:cBhvr>
                                        <p:cTn id="17" dur="1000"/>
                                        <p:tgtEl>
                                          <p:spTgt spid="13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4"/>
          <p:cNvSpPr txBox="1">
            <a:spLocks noGrp="1"/>
          </p:cNvSpPr>
          <p:nvPr>
            <p:ph type="title"/>
          </p:nvPr>
        </p:nvSpPr>
        <p:spPr>
          <a:xfrm>
            <a:off x="4126600" y="236125"/>
            <a:ext cx="4705800" cy="7815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2900" b="1">
                <a:solidFill>
                  <a:srgbClr val="CC0000"/>
                </a:solidFill>
              </a:rPr>
              <a:t>It’s gnome season again!</a:t>
            </a:r>
            <a:endParaRPr sz="2900" b="1">
              <a:solidFill>
                <a:srgbClr val="CC0000"/>
              </a:solidFill>
            </a:endParaRPr>
          </a:p>
        </p:txBody>
      </p:sp>
      <p:sp>
        <p:nvSpPr>
          <p:cNvPr id="138" name="Google Shape;138;p24"/>
          <p:cNvSpPr txBox="1">
            <a:spLocks noGrp="1"/>
          </p:cNvSpPr>
          <p:nvPr>
            <p:ph type="body" idx="1"/>
          </p:nvPr>
        </p:nvSpPr>
        <p:spPr>
          <a:xfrm>
            <a:off x="4207650" y="1230925"/>
            <a:ext cx="4624800" cy="33381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2300" i="1">
                <a:solidFill>
                  <a:srgbClr val="38761D"/>
                </a:solidFill>
              </a:rPr>
              <a:t>About </a:t>
            </a:r>
            <a:r>
              <a:rPr lang="en" sz="2300">
                <a:solidFill>
                  <a:srgbClr val="38761D"/>
                </a:solidFill>
              </a:rPr>
              <a:t>what fraction of the larger gnome (with the red hat) is </a:t>
            </a:r>
            <a:r>
              <a:rPr lang="en" sz="2300">
                <a:solidFill>
                  <a:srgbClr val="666666"/>
                </a:solidFill>
              </a:rPr>
              <a:t>Al (the small gray gnome)</a:t>
            </a:r>
            <a:r>
              <a:rPr lang="en" sz="2300">
                <a:solidFill>
                  <a:srgbClr val="38761D"/>
                </a:solidFill>
              </a:rPr>
              <a:t>. </a:t>
            </a:r>
            <a:endParaRPr sz="2300">
              <a:solidFill>
                <a:srgbClr val="38761D"/>
              </a:solidFill>
            </a:endParaRPr>
          </a:p>
          <a:p>
            <a:pPr marL="0" lvl="0" indent="0" algn="ctr" rtl="0">
              <a:spcBef>
                <a:spcPts val="1200"/>
              </a:spcBef>
              <a:spcAft>
                <a:spcPts val="0"/>
              </a:spcAft>
              <a:buNone/>
            </a:pPr>
            <a:r>
              <a:rPr lang="en" sz="2300">
                <a:solidFill>
                  <a:srgbClr val="38761D"/>
                </a:solidFill>
              </a:rPr>
              <a:t>If </a:t>
            </a:r>
            <a:r>
              <a:rPr lang="en" sz="2300">
                <a:solidFill>
                  <a:srgbClr val="666666"/>
                </a:solidFill>
              </a:rPr>
              <a:t>Al</a:t>
            </a:r>
            <a:r>
              <a:rPr lang="en" sz="2300">
                <a:solidFill>
                  <a:srgbClr val="38761D"/>
                </a:solidFill>
              </a:rPr>
              <a:t> is 25 cm, how tall might the other gnome be?</a:t>
            </a:r>
            <a:endParaRPr sz="2300">
              <a:solidFill>
                <a:srgbClr val="38761D"/>
              </a:solidFill>
            </a:endParaRPr>
          </a:p>
          <a:p>
            <a:pPr marL="0" lvl="0" indent="0" algn="l" rtl="0">
              <a:spcBef>
                <a:spcPts val="1200"/>
              </a:spcBef>
              <a:spcAft>
                <a:spcPts val="1200"/>
              </a:spcAft>
              <a:buNone/>
            </a:pPr>
            <a:endParaRPr/>
          </a:p>
        </p:txBody>
      </p:sp>
      <p:pic>
        <p:nvPicPr>
          <p:cNvPr id="139" name="Google Shape;139;p24"/>
          <p:cNvPicPr preferRelativeResize="0"/>
          <p:nvPr/>
        </p:nvPicPr>
        <p:blipFill>
          <a:blip r:embed="rId3">
            <a:alphaModFix/>
          </a:blip>
          <a:stretch>
            <a:fillRect/>
          </a:stretch>
        </p:blipFill>
        <p:spPr>
          <a:xfrm>
            <a:off x="-12" y="0"/>
            <a:ext cx="3857626" cy="5143501"/>
          </a:xfrm>
          <a:prstGeom prst="rect">
            <a:avLst/>
          </a:prstGeom>
          <a:noFill/>
          <a:ln>
            <a:noFill/>
          </a:ln>
        </p:spPr>
      </p:pic>
      <p:sp>
        <p:nvSpPr>
          <p:cNvPr id="140" name="Google Shape;140;p24"/>
          <p:cNvSpPr txBox="1"/>
          <p:nvPr/>
        </p:nvSpPr>
        <p:spPr>
          <a:xfrm>
            <a:off x="8424600" y="4782325"/>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4.NF.A2</a:t>
            </a:r>
            <a:endParaRPr sz="10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5"/>
          <p:cNvSpPr txBox="1">
            <a:spLocks noGrp="1"/>
          </p:cNvSpPr>
          <p:nvPr>
            <p:ph type="body" idx="1"/>
          </p:nvPr>
        </p:nvSpPr>
        <p:spPr>
          <a:xfrm>
            <a:off x="5357200" y="530875"/>
            <a:ext cx="3475200" cy="40380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2300" b="1">
                <a:solidFill>
                  <a:srgbClr val="6D9EEB"/>
                </a:solidFill>
              </a:rPr>
              <a:t>Where do we see fractions in “Flowers” by local artist Ekua Holmes?</a:t>
            </a:r>
            <a:endParaRPr sz="2300" b="1">
              <a:solidFill>
                <a:srgbClr val="6D9EEB"/>
              </a:solidFill>
            </a:endParaRPr>
          </a:p>
          <a:p>
            <a:pPr marL="0" lvl="0" indent="0" algn="ctr" rtl="0">
              <a:spcBef>
                <a:spcPts val="1200"/>
              </a:spcBef>
              <a:spcAft>
                <a:spcPts val="0"/>
              </a:spcAft>
              <a:buNone/>
            </a:pPr>
            <a:endParaRPr sz="1100" b="1">
              <a:solidFill>
                <a:srgbClr val="6D9EEB"/>
              </a:solidFill>
            </a:endParaRPr>
          </a:p>
          <a:p>
            <a:pPr marL="0" lvl="0" indent="0" algn="ctr" rtl="0">
              <a:spcBef>
                <a:spcPts val="1200"/>
              </a:spcBef>
              <a:spcAft>
                <a:spcPts val="1200"/>
              </a:spcAft>
              <a:buNone/>
            </a:pPr>
            <a:r>
              <a:rPr lang="en" sz="2300" b="1">
                <a:solidFill>
                  <a:srgbClr val="6D9EEB"/>
                </a:solidFill>
              </a:rPr>
              <a:t>What can we say about the partitions?</a:t>
            </a:r>
            <a:endParaRPr sz="2300" b="1">
              <a:solidFill>
                <a:srgbClr val="6D9EEB"/>
              </a:solidFill>
            </a:endParaRPr>
          </a:p>
        </p:txBody>
      </p:sp>
      <p:pic>
        <p:nvPicPr>
          <p:cNvPr id="146" name="Google Shape;146;p25"/>
          <p:cNvPicPr preferRelativeResize="0"/>
          <p:nvPr/>
        </p:nvPicPr>
        <p:blipFill>
          <a:blip r:embed="rId3">
            <a:alphaModFix/>
          </a:blip>
          <a:stretch>
            <a:fillRect/>
          </a:stretch>
        </p:blipFill>
        <p:spPr>
          <a:xfrm>
            <a:off x="0" y="0"/>
            <a:ext cx="5143500" cy="5143500"/>
          </a:xfrm>
          <a:prstGeom prst="rect">
            <a:avLst/>
          </a:prstGeom>
          <a:noFill/>
          <a:ln>
            <a:noFill/>
          </a:ln>
        </p:spPr>
      </p:pic>
      <p:sp>
        <p:nvSpPr>
          <p:cNvPr id="147" name="Google Shape;147;p25"/>
          <p:cNvSpPr txBox="1"/>
          <p:nvPr/>
        </p:nvSpPr>
        <p:spPr>
          <a:xfrm>
            <a:off x="842460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4.NF.A1</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5">
                                            <p:txEl>
                                              <p:pRg st="0" end="0"/>
                                            </p:txEl>
                                          </p:spTgt>
                                        </p:tgtEl>
                                        <p:attrNameLst>
                                          <p:attrName>style.visibility</p:attrName>
                                        </p:attrNameLst>
                                      </p:cBhvr>
                                      <p:to>
                                        <p:strVal val="visible"/>
                                      </p:to>
                                    </p:set>
                                    <p:animEffect transition="in" filter="fade">
                                      <p:cBhvr>
                                        <p:cTn id="7" dur="1000"/>
                                        <p:tgtEl>
                                          <p:spTgt spid="14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5">
                                            <p:txEl>
                                              <p:pRg st="1" end="1"/>
                                            </p:txEl>
                                          </p:spTgt>
                                        </p:tgtEl>
                                        <p:attrNameLst>
                                          <p:attrName>style.visibility</p:attrName>
                                        </p:attrNameLst>
                                      </p:cBhvr>
                                      <p:to>
                                        <p:strVal val="visible"/>
                                      </p:to>
                                    </p:set>
                                    <p:animEffect transition="in" filter="fade">
                                      <p:cBhvr>
                                        <p:cTn id="12" dur="1000"/>
                                        <p:tgtEl>
                                          <p:spTgt spid="14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5">
                                            <p:txEl>
                                              <p:pRg st="2" end="2"/>
                                            </p:txEl>
                                          </p:spTgt>
                                        </p:tgtEl>
                                        <p:attrNameLst>
                                          <p:attrName>style.visibility</p:attrName>
                                        </p:attrNameLst>
                                      </p:cBhvr>
                                      <p:to>
                                        <p:strVal val="visible"/>
                                      </p:to>
                                    </p:set>
                                    <p:animEffect transition="in" filter="fade">
                                      <p:cBhvr>
                                        <p:cTn id="17" dur="1000"/>
                                        <p:tgtEl>
                                          <p:spTgt spid="14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6"/>
          <p:cNvSpPr txBox="1">
            <a:spLocks noGrp="1"/>
          </p:cNvSpPr>
          <p:nvPr>
            <p:ph type="title"/>
          </p:nvPr>
        </p:nvSpPr>
        <p:spPr>
          <a:xfrm>
            <a:off x="102375" y="121775"/>
            <a:ext cx="6433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320" b="1">
                <a:solidFill>
                  <a:srgbClr val="CC0000"/>
                </a:solidFill>
              </a:rPr>
              <a:t>Today is Bill of Rights Day</a:t>
            </a:r>
            <a:endParaRPr sz="2320" b="1">
              <a:solidFill>
                <a:srgbClr val="CC0000"/>
              </a:solidFill>
            </a:endParaRPr>
          </a:p>
        </p:txBody>
      </p:sp>
      <p:sp>
        <p:nvSpPr>
          <p:cNvPr id="153" name="Google Shape;153;p26"/>
          <p:cNvSpPr txBox="1">
            <a:spLocks noGrp="1"/>
          </p:cNvSpPr>
          <p:nvPr>
            <p:ph type="body" idx="1"/>
          </p:nvPr>
        </p:nvSpPr>
        <p:spPr>
          <a:xfrm>
            <a:off x="6705750" y="757900"/>
            <a:ext cx="2321100" cy="4194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400">
                <a:solidFill>
                  <a:srgbClr val="CC0000"/>
                </a:solidFill>
              </a:rPr>
              <a:t>The first amendments to the Constitution were ratified on December 15, 1791. </a:t>
            </a:r>
            <a:endParaRPr sz="1400">
              <a:solidFill>
                <a:srgbClr val="CC0000"/>
              </a:solidFill>
            </a:endParaRPr>
          </a:p>
          <a:p>
            <a:pPr marL="0" lvl="0" indent="0" algn="ctr" rtl="0">
              <a:spcBef>
                <a:spcPts val="1200"/>
              </a:spcBef>
              <a:spcAft>
                <a:spcPts val="0"/>
              </a:spcAft>
              <a:buNone/>
            </a:pPr>
            <a:r>
              <a:rPr lang="en" sz="1400">
                <a:solidFill>
                  <a:srgbClr val="CC0000"/>
                </a:solidFill>
              </a:rPr>
              <a:t>The 10 amendments protect the most basic rights of Americans, known as the Bill of Rights. It consists of notions like freedom of speech, freedom of religion, freedom of the press, the right to protest, and equal protection under the law.</a:t>
            </a:r>
            <a:endParaRPr sz="1400">
              <a:solidFill>
                <a:srgbClr val="CC0000"/>
              </a:solidFill>
            </a:endParaRPr>
          </a:p>
          <a:p>
            <a:pPr marL="0" lvl="0" indent="0" algn="ctr" rtl="0">
              <a:spcBef>
                <a:spcPts val="1200"/>
              </a:spcBef>
              <a:spcAft>
                <a:spcPts val="1200"/>
              </a:spcAft>
              <a:buNone/>
            </a:pPr>
            <a:r>
              <a:rPr lang="en" sz="1400">
                <a:solidFill>
                  <a:srgbClr val="CC0000"/>
                </a:solidFill>
              </a:rPr>
              <a:t>How long ago was </a:t>
            </a:r>
            <a:r>
              <a:rPr lang="en" sz="1400" b="1">
                <a:solidFill>
                  <a:srgbClr val="CC0000"/>
                </a:solidFill>
              </a:rPr>
              <a:t>1791</a:t>
            </a:r>
            <a:r>
              <a:rPr lang="en" sz="1400">
                <a:solidFill>
                  <a:srgbClr val="CC0000"/>
                </a:solidFill>
              </a:rPr>
              <a:t>?</a:t>
            </a:r>
            <a:endParaRPr sz="1400">
              <a:solidFill>
                <a:srgbClr val="CC0000"/>
              </a:solidFill>
            </a:endParaRPr>
          </a:p>
        </p:txBody>
      </p:sp>
      <p:pic>
        <p:nvPicPr>
          <p:cNvPr id="154" name="Google Shape;154;p26"/>
          <p:cNvPicPr preferRelativeResize="0"/>
          <p:nvPr/>
        </p:nvPicPr>
        <p:blipFill>
          <a:blip r:embed="rId3">
            <a:alphaModFix/>
          </a:blip>
          <a:stretch>
            <a:fillRect/>
          </a:stretch>
        </p:blipFill>
        <p:spPr>
          <a:xfrm>
            <a:off x="102325" y="757900"/>
            <a:ext cx="6433901" cy="4290900"/>
          </a:xfrm>
          <a:prstGeom prst="rect">
            <a:avLst/>
          </a:prstGeom>
          <a:noFill/>
          <a:ln>
            <a:noFill/>
          </a:ln>
        </p:spPr>
      </p:pic>
      <p:sp>
        <p:nvSpPr>
          <p:cNvPr id="155" name="Google Shape;155;p26"/>
          <p:cNvSpPr txBox="1"/>
          <p:nvPr/>
        </p:nvSpPr>
        <p:spPr>
          <a:xfrm>
            <a:off x="8424600" y="4856375"/>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4.NBT.B4</a:t>
            </a:r>
            <a:endParaRPr sz="10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7"/>
          <p:cNvSpPr txBox="1">
            <a:spLocks noGrp="1"/>
          </p:cNvSpPr>
          <p:nvPr>
            <p:ph type="body" idx="1"/>
          </p:nvPr>
        </p:nvSpPr>
        <p:spPr>
          <a:xfrm>
            <a:off x="6484650" y="309500"/>
            <a:ext cx="2439000" cy="4259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b="1">
                <a:solidFill>
                  <a:srgbClr val="274E13"/>
                </a:solidFill>
              </a:rPr>
              <a:t>Where do we see elements of geometry in these pastries from Morocco?</a:t>
            </a:r>
            <a:endParaRPr sz="1900" b="1">
              <a:solidFill>
                <a:srgbClr val="274E13"/>
              </a:solidFill>
            </a:endParaRPr>
          </a:p>
          <a:p>
            <a:pPr marL="0" lvl="0" indent="0" algn="ctr" rtl="0">
              <a:spcBef>
                <a:spcPts val="1200"/>
              </a:spcBef>
              <a:spcAft>
                <a:spcPts val="0"/>
              </a:spcAft>
              <a:buNone/>
            </a:pPr>
            <a:r>
              <a:rPr lang="en" sz="1900" b="1">
                <a:solidFill>
                  <a:srgbClr val="274E13"/>
                </a:solidFill>
              </a:rPr>
              <a:t>Look closely at the center of this dish.</a:t>
            </a:r>
            <a:endParaRPr sz="1900" b="1">
              <a:solidFill>
                <a:srgbClr val="274E13"/>
              </a:solidFill>
            </a:endParaRPr>
          </a:p>
          <a:p>
            <a:pPr marL="0" lvl="0" indent="0" algn="ctr" rtl="0">
              <a:spcBef>
                <a:spcPts val="1200"/>
              </a:spcBef>
              <a:spcAft>
                <a:spcPts val="0"/>
              </a:spcAft>
              <a:buNone/>
            </a:pPr>
            <a:r>
              <a:rPr lang="en" sz="1900" b="1">
                <a:solidFill>
                  <a:srgbClr val="274E13"/>
                </a:solidFill>
              </a:rPr>
              <a:t>What do we notice?</a:t>
            </a:r>
            <a:endParaRPr sz="1900" b="1">
              <a:solidFill>
                <a:srgbClr val="274E13"/>
              </a:solidFill>
            </a:endParaRPr>
          </a:p>
          <a:p>
            <a:pPr marL="0" lvl="0" indent="0" algn="ctr" rtl="0">
              <a:spcBef>
                <a:spcPts val="1200"/>
              </a:spcBef>
              <a:spcAft>
                <a:spcPts val="1200"/>
              </a:spcAft>
              <a:buNone/>
            </a:pPr>
            <a:r>
              <a:rPr lang="en" sz="1900" b="1">
                <a:solidFill>
                  <a:srgbClr val="274E13"/>
                </a:solidFill>
              </a:rPr>
              <a:t>Do we see fractions?</a:t>
            </a:r>
            <a:endParaRPr sz="1900" b="1">
              <a:solidFill>
                <a:srgbClr val="274E13"/>
              </a:solidFill>
            </a:endParaRPr>
          </a:p>
        </p:txBody>
      </p:sp>
      <p:pic>
        <p:nvPicPr>
          <p:cNvPr id="161" name="Google Shape;161;p27"/>
          <p:cNvPicPr preferRelativeResize="0"/>
          <p:nvPr/>
        </p:nvPicPr>
        <p:blipFill>
          <a:blip r:embed="rId3">
            <a:alphaModFix/>
          </a:blip>
          <a:stretch>
            <a:fillRect/>
          </a:stretch>
        </p:blipFill>
        <p:spPr>
          <a:xfrm>
            <a:off x="125275" y="309500"/>
            <a:ext cx="6160400" cy="4599750"/>
          </a:xfrm>
          <a:prstGeom prst="rect">
            <a:avLst/>
          </a:prstGeom>
          <a:noFill/>
          <a:ln>
            <a:noFill/>
          </a:ln>
        </p:spPr>
      </p:pic>
      <p:sp>
        <p:nvSpPr>
          <p:cNvPr id="162" name="Google Shape;162;p27"/>
          <p:cNvSpPr txBox="1"/>
          <p:nvPr/>
        </p:nvSpPr>
        <p:spPr>
          <a:xfrm>
            <a:off x="842460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4.G.A3</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0">
                                            <p:txEl>
                                              <p:pRg st="0" end="0"/>
                                            </p:txEl>
                                          </p:spTgt>
                                        </p:tgtEl>
                                        <p:attrNameLst>
                                          <p:attrName>style.visibility</p:attrName>
                                        </p:attrNameLst>
                                      </p:cBhvr>
                                      <p:to>
                                        <p:strVal val="visible"/>
                                      </p:to>
                                    </p:set>
                                    <p:animEffect transition="in" filter="fade">
                                      <p:cBhvr>
                                        <p:cTn id="7" dur="1000"/>
                                        <p:tgtEl>
                                          <p:spTgt spid="16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0">
                                            <p:txEl>
                                              <p:pRg st="1" end="1"/>
                                            </p:txEl>
                                          </p:spTgt>
                                        </p:tgtEl>
                                        <p:attrNameLst>
                                          <p:attrName>style.visibility</p:attrName>
                                        </p:attrNameLst>
                                      </p:cBhvr>
                                      <p:to>
                                        <p:strVal val="visible"/>
                                      </p:to>
                                    </p:set>
                                    <p:animEffect transition="in" filter="fade">
                                      <p:cBhvr>
                                        <p:cTn id="12" dur="1000"/>
                                        <p:tgtEl>
                                          <p:spTgt spid="16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0">
                                            <p:txEl>
                                              <p:pRg st="2" end="2"/>
                                            </p:txEl>
                                          </p:spTgt>
                                        </p:tgtEl>
                                        <p:attrNameLst>
                                          <p:attrName>style.visibility</p:attrName>
                                        </p:attrNameLst>
                                      </p:cBhvr>
                                      <p:to>
                                        <p:strVal val="visible"/>
                                      </p:to>
                                    </p:set>
                                    <p:animEffect transition="in" filter="fade">
                                      <p:cBhvr>
                                        <p:cTn id="17" dur="1000"/>
                                        <p:tgtEl>
                                          <p:spTgt spid="16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0">
                                            <p:txEl>
                                              <p:pRg st="3" end="3"/>
                                            </p:txEl>
                                          </p:spTgt>
                                        </p:tgtEl>
                                        <p:attrNameLst>
                                          <p:attrName>style.visibility</p:attrName>
                                        </p:attrNameLst>
                                      </p:cBhvr>
                                      <p:to>
                                        <p:strVal val="visible"/>
                                      </p:to>
                                    </p:set>
                                    <p:animEffect transition="in" filter="fade">
                                      <p:cBhvr>
                                        <p:cTn id="22" dur="1000"/>
                                        <p:tgtEl>
                                          <p:spTgt spid="16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8"/>
          <p:cNvSpPr txBox="1">
            <a:spLocks noGrp="1"/>
          </p:cNvSpPr>
          <p:nvPr>
            <p:ph type="title"/>
          </p:nvPr>
        </p:nvSpPr>
        <p:spPr>
          <a:xfrm>
            <a:off x="105350" y="179750"/>
            <a:ext cx="5203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134F5C"/>
                </a:solidFill>
              </a:rPr>
              <a:t>Happy Hanukkah!</a:t>
            </a:r>
            <a:endParaRPr sz="2920" b="1">
              <a:solidFill>
                <a:srgbClr val="134F5C"/>
              </a:solidFill>
            </a:endParaRPr>
          </a:p>
        </p:txBody>
      </p:sp>
      <p:sp>
        <p:nvSpPr>
          <p:cNvPr id="168" name="Google Shape;168;p28"/>
          <p:cNvSpPr txBox="1">
            <a:spLocks noGrp="1"/>
          </p:cNvSpPr>
          <p:nvPr>
            <p:ph type="body" idx="1"/>
          </p:nvPr>
        </p:nvSpPr>
        <p:spPr>
          <a:xfrm>
            <a:off x="5511975" y="1152475"/>
            <a:ext cx="3320400" cy="3416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134F5C"/>
                </a:solidFill>
              </a:rPr>
              <a:t>Hanukkah is celebrated for 8 nights.</a:t>
            </a:r>
            <a:endParaRPr sz="1700" b="1">
              <a:solidFill>
                <a:srgbClr val="134F5C"/>
              </a:solidFill>
            </a:endParaRPr>
          </a:p>
          <a:p>
            <a:pPr marL="0" lvl="0" indent="0" algn="ctr" rtl="0">
              <a:spcBef>
                <a:spcPts val="1200"/>
              </a:spcBef>
              <a:spcAft>
                <a:spcPts val="0"/>
              </a:spcAft>
              <a:buNone/>
            </a:pPr>
            <a:r>
              <a:rPr lang="en" sz="1700" b="1">
                <a:solidFill>
                  <a:srgbClr val="134F5C"/>
                </a:solidFill>
              </a:rPr>
              <a:t>Each night when we light the Menorah we add one more candle.</a:t>
            </a:r>
            <a:endParaRPr sz="1700" b="1">
              <a:solidFill>
                <a:srgbClr val="134F5C"/>
              </a:solidFill>
            </a:endParaRPr>
          </a:p>
          <a:p>
            <a:pPr marL="0" lvl="0" indent="0" algn="ctr" rtl="0">
              <a:spcBef>
                <a:spcPts val="1200"/>
              </a:spcBef>
              <a:spcAft>
                <a:spcPts val="0"/>
              </a:spcAft>
              <a:buNone/>
            </a:pPr>
            <a:r>
              <a:rPr lang="en" sz="1700" b="1">
                <a:solidFill>
                  <a:srgbClr val="134F5C"/>
                </a:solidFill>
              </a:rPr>
              <a:t>On the first night we light 2 candles, the Shamash and the 1st candle. The second night we light 3, and so on.</a:t>
            </a:r>
            <a:endParaRPr sz="1700" b="1">
              <a:solidFill>
                <a:srgbClr val="134F5C"/>
              </a:solidFill>
            </a:endParaRPr>
          </a:p>
          <a:p>
            <a:pPr marL="0" lvl="0" indent="0" algn="ctr" rtl="0">
              <a:spcBef>
                <a:spcPts val="1200"/>
              </a:spcBef>
              <a:spcAft>
                <a:spcPts val="1200"/>
              </a:spcAft>
              <a:buNone/>
            </a:pPr>
            <a:r>
              <a:rPr lang="en" sz="1700" b="1">
                <a:solidFill>
                  <a:srgbClr val="134F5C"/>
                </a:solidFill>
              </a:rPr>
              <a:t>How many candles do we need for all 8 nights?</a:t>
            </a:r>
            <a:endParaRPr sz="1700" b="1">
              <a:solidFill>
                <a:srgbClr val="134F5C"/>
              </a:solidFill>
            </a:endParaRPr>
          </a:p>
        </p:txBody>
      </p:sp>
      <p:pic>
        <p:nvPicPr>
          <p:cNvPr id="169" name="Google Shape;169;p28"/>
          <p:cNvPicPr preferRelativeResize="0"/>
          <p:nvPr/>
        </p:nvPicPr>
        <p:blipFill>
          <a:blip r:embed="rId3">
            <a:alphaModFix/>
          </a:blip>
          <a:stretch>
            <a:fillRect/>
          </a:stretch>
        </p:blipFill>
        <p:spPr>
          <a:xfrm>
            <a:off x="61150" y="1326712"/>
            <a:ext cx="1269727" cy="1692974"/>
          </a:xfrm>
          <a:prstGeom prst="rect">
            <a:avLst/>
          </a:prstGeom>
          <a:noFill/>
          <a:ln>
            <a:noFill/>
          </a:ln>
        </p:spPr>
      </p:pic>
      <p:pic>
        <p:nvPicPr>
          <p:cNvPr id="170" name="Google Shape;170;p28"/>
          <p:cNvPicPr preferRelativeResize="0"/>
          <p:nvPr/>
        </p:nvPicPr>
        <p:blipFill>
          <a:blip r:embed="rId4">
            <a:alphaModFix/>
          </a:blip>
          <a:stretch>
            <a:fillRect/>
          </a:stretch>
        </p:blipFill>
        <p:spPr>
          <a:xfrm>
            <a:off x="1387250" y="1326725"/>
            <a:ext cx="1269727" cy="1692948"/>
          </a:xfrm>
          <a:prstGeom prst="rect">
            <a:avLst/>
          </a:prstGeom>
          <a:noFill/>
          <a:ln>
            <a:noFill/>
          </a:ln>
        </p:spPr>
      </p:pic>
      <p:pic>
        <p:nvPicPr>
          <p:cNvPr id="171" name="Google Shape;171;p28"/>
          <p:cNvPicPr preferRelativeResize="0"/>
          <p:nvPr/>
        </p:nvPicPr>
        <p:blipFill>
          <a:blip r:embed="rId5">
            <a:alphaModFix/>
          </a:blip>
          <a:stretch>
            <a:fillRect/>
          </a:stretch>
        </p:blipFill>
        <p:spPr>
          <a:xfrm>
            <a:off x="2713348" y="1326712"/>
            <a:ext cx="1269727" cy="1692969"/>
          </a:xfrm>
          <a:prstGeom prst="rect">
            <a:avLst/>
          </a:prstGeom>
          <a:noFill/>
          <a:ln>
            <a:noFill/>
          </a:ln>
        </p:spPr>
      </p:pic>
      <p:pic>
        <p:nvPicPr>
          <p:cNvPr id="172" name="Google Shape;172;p28"/>
          <p:cNvPicPr preferRelativeResize="0"/>
          <p:nvPr/>
        </p:nvPicPr>
        <p:blipFill>
          <a:blip r:embed="rId6">
            <a:alphaModFix/>
          </a:blip>
          <a:stretch>
            <a:fillRect/>
          </a:stretch>
        </p:blipFill>
        <p:spPr>
          <a:xfrm>
            <a:off x="4039448" y="1326725"/>
            <a:ext cx="1269727" cy="1692954"/>
          </a:xfrm>
          <a:prstGeom prst="rect">
            <a:avLst/>
          </a:prstGeom>
          <a:noFill/>
          <a:ln>
            <a:noFill/>
          </a:ln>
        </p:spPr>
      </p:pic>
      <p:pic>
        <p:nvPicPr>
          <p:cNvPr id="173" name="Google Shape;173;p28"/>
          <p:cNvPicPr preferRelativeResize="0"/>
          <p:nvPr/>
        </p:nvPicPr>
        <p:blipFill>
          <a:blip r:embed="rId7">
            <a:alphaModFix/>
          </a:blip>
          <a:stretch>
            <a:fillRect/>
          </a:stretch>
        </p:blipFill>
        <p:spPr>
          <a:xfrm>
            <a:off x="4039461" y="3413686"/>
            <a:ext cx="1269727" cy="1692954"/>
          </a:xfrm>
          <a:prstGeom prst="rect">
            <a:avLst/>
          </a:prstGeom>
          <a:noFill/>
          <a:ln>
            <a:noFill/>
          </a:ln>
        </p:spPr>
      </p:pic>
      <p:pic>
        <p:nvPicPr>
          <p:cNvPr id="174" name="Google Shape;174;p28"/>
          <p:cNvPicPr preferRelativeResize="0"/>
          <p:nvPr/>
        </p:nvPicPr>
        <p:blipFill>
          <a:blip r:embed="rId8">
            <a:alphaModFix/>
          </a:blip>
          <a:stretch>
            <a:fillRect/>
          </a:stretch>
        </p:blipFill>
        <p:spPr>
          <a:xfrm>
            <a:off x="2713350" y="3413683"/>
            <a:ext cx="1269727" cy="1692969"/>
          </a:xfrm>
          <a:prstGeom prst="rect">
            <a:avLst/>
          </a:prstGeom>
          <a:noFill/>
          <a:ln>
            <a:noFill/>
          </a:ln>
        </p:spPr>
      </p:pic>
      <p:pic>
        <p:nvPicPr>
          <p:cNvPr id="175" name="Google Shape;175;p28"/>
          <p:cNvPicPr preferRelativeResize="0"/>
          <p:nvPr/>
        </p:nvPicPr>
        <p:blipFill>
          <a:blip r:embed="rId9">
            <a:alphaModFix/>
          </a:blip>
          <a:stretch>
            <a:fillRect/>
          </a:stretch>
        </p:blipFill>
        <p:spPr>
          <a:xfrm>
            <a:off x="1387250" y="3413668"/>
            <a:ext cx="1269727" cy="1692984"/>
          </a:xfrm>
          <a:prstGeom prst="rect">
            <a:avLst/>
          </a:prstGeom>
          <a:noFill/>
          <a:ln>
            <a:noFill/>
          </a:ln>
        </p:spPr>
      </p:pic>
      <p:pic>
        <p:nvPicPr>
          <p:cNvPr id="176" name="Google Shape;176;p28"/>
          <p:cNvPicPr preferRelativeResize="0"/>
          <p:nvPr/>
        </p:nvPicPr>
        <p:blipFill>
          <a:blip r:embed="rId10">
            <a:alphaModFix/>
          </a:blip>
          <a:stretch>
            <a:fillRect/>
          </a:stretch>
        </p:blipFill>
        <p:spPr>
          <a:xfrm>
            <a:off x="61150" y="3413675"/>
            <a:ext cx="1269727" cy="1692969"/>
          </a:xfrm>
          <a:prstGeom prst="rect">
            <a:avLst/>
          </a:prstGeom>
          <a:noFill/>
          <a:ln>
            <a:noFill/>
          </a:ln>
        </p:spPr>
      </p:pic>
      <p:sp>
        <p:nvSpPr>
          <p:cNvPr id="177" name="Google Shape;177;p28"/>
          <p:cNvSpPr txBox="1"/>
          <p:nvPr/>
        </p:nvSpPr>
        <p:spPr>
          <a:xfrm>
            <a:off x="449550" y="1041950"/>
            <a:ext cx="7002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b="1">
                <a:solidFill>
                  <a:srgbClr val="4A86E8"/>
                </a:solidFill>
              </a:rPr>
              <a:t>Day 1</a:t>
            </a:r>
            <a:endParaRPr sz="1000" b="1">
              <a:solidFill>
                <a:srgbClr val="4A86E8"/>
              </a:solidFill>
            </a:endParaRPr>
          </a:p>
        </p:txBody>
      </p:sp>
      <p:sp>
        <p:nvSpPr>
          <p:cNvPr id="178" name="Google Shape;178;p28"/>
          <p:cNvSpPr txBox="1"/>
          <p:nvPr/>
        </p:nvSpPr>
        <p:spPr>
          <a:xfrm>
            <a:off x="1672000" y="1041950"/>
            <a:ext cx="7002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b="1">
                <a:solidFill>
                  <a:srgbClr val="4A86E8"/>
                </a:solidFill>
              </a:rPr>
              <a:t>Day 2</a:t>
            </a:r>
            <a:endParaRPr sz="1000" b="1">
              <a:solidFill>
                <a:srgbClr val="4A86E8"/>
              </a:solidFill>
            </a:endParaRPr>
          </a:p>
          <a:p>
            <a:pPr marL="0" lvl="0" indent="0" algn="l" rtl="0">
              <a:spcBef>
                <a:spcPts val="0"/>
              </a:spcBef>
              <a:spcAft>
                <a:spcPts val="0"/>
              </a:spcAft>
              <a:buNone/>
            </a:pPr>
            <a:endParaRPr sz="1000" b="1">
              <a:solidFill>
                <a:srgbClr val="4A86E8"/>
              </a:solidFill>
            </a:endParaRPr>
          </a:p>
        </p:txBody>
      </p:sp>
      <p:sp>
        <p:nvSpPr>
          <p:cNvPr id="179" name="Google Shape;179;p28"/>
          <p:cNvSpPr txBox="1"/>
          <p:nvPr/>
        </p:nvSpPr>
        <p:spPr>
          <a:xfrm>
            <a:off x="2998113" y="1041950"/>
            <a:ext cx="7002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b="1">
                <a:solidFill>
                  <a:srgbClr val="4A86E8"/>
                </a:solidFill>
              </a:rPr>
              <a:t>Day 3</a:t>
            </a:r>
            <a:endParaRPr sz="1000" b="1">
              <a:solidFill>
                <a:srgbClr val="4A86E8"/>
              </a:solidFill>
            </a:endParaRPr>
          </a:p>
        </p:txBody>
      </p:sp>
      <p:sp>
        <p:nvSpPr>
          <p:cNvPr id="180" name="Google Shape;180;p28"/>
          <p:cNvSpPr txBox="1"/>
          <p:nvPr/>
        </p:nvSpPr>
        <p:spPr>
          <a:xfrm>
            <a:off x="4324225" y="1041950"/>
            <a:ext cx="7002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b="1">
                <a:solidFill>
                  <a:srgbClr val="4A86E8"/>
                </a:solidFill>
              </a:rPr>
              <a:t>Day 4</a:t>
            </a:r>
            <a:endParaRPr sz="1000" b="1">
              <a:solidFill>
                <a:srgbClr val="4A86E8"/>
              </a:solidFill>
            </a:endParaRPr>
          </a:p>
        </p:txBody>
      </p:sp>
      <p:sp>
        <p:nvSpPr>
          <p:cNvPr id="181" name="Google Shape;181;p28"/>
          <p:cNvSpPr txBox="1"/>
          <p:nvPr/>
        </p:nvSpPr>
        <p:spPr>
          <a:xfrm>
            <a:off x="345900" y="3140050"/>
            <a:ext cx="7002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b="1">
                <a:solidFill>
                  <a:srgbClr val="4A86E8"/>
                </a:solidFill>
              </a:rPr>
              <a:t>Day 5</a:t>
            </a:r>
            <a:endParaRPr sz="1000" b="1">
              <a:solidFill>
                <a:srgbClr val="4A86E8"/>
              </a:solidFill>
            </a:endParaRPr>
          </a:p>
        </p:txBody>
      </p:sp>
      <p:sp>
        <p:nvSpPr>
          <p:cNvPr id="182" name="Google Shape;182;p28"/>
          <p:cNvSpPr txBox="1"/>
          <p:nvPr/>
        </p:nvSpPr>
        <p:spPr>
          <a:xfrm>
            <a:off x="1672013" y="3140050"/>
            <a:ext cx="7002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b="1">
                <a:solidFill>
                  <a:srgbClr val="4A86E8"/>
                </a:solidFill>
              </a:rPr>
              <a:t>Day 6</a:t>
            </a:r>
            <a:endParaRPr sz="1000" b="1">
              <a:solidFill>
                <a:srgbClr val="4A86E8"/>
              </a:solidFill>
            </a:endParaRPr>
          </a:p>
        </p:txBody>
      </p:sp>
      <p:sp>
        <p:nvSpPr>
          <p:cNvPr id="183" name="Google Shape;183;p28"/>
          <p:cNvSpPr txBox="1"/>
          <p:nvPr/>
        </p:nvSpPr>
        <p:spPr>
          <a:xfrm>
            <a:off x="2998113" y="3140050"/>
            <a:ext cx="7002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b="1">
                <a:solidFill>
                  <a:srgbClr val="4A86E8"/>
                </a:solidFill>
              </a:rPr>
              <a:t>Day 7</a:t>
            </a:r>
            <a:endParaRPr sz="1000" b="1">
              <a:solidFill>
                <a:srgbClr val="4A86E8"/>
              </a:solidFill>
            </a:endParaRPr>
          </a:p>
        </p:txBody>
      </p:sp>
      <p:sp>
        <p:nvSpPr>
          <p:cNvPr id="184" name="Google Shape;184;p28"/>
          <p:cNvSpPr txBox="1"/>
          <p:nvPr/>
        </p:nvSpPr>
        <p:spPr>
          <a:xfrm>
            <a:off x="4287075" y="3140050"/>
            <a:ext cx="7002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b="1">
                <a:solidFill>
                  <a:srgbClr val="4A86E8"/>
                </a:solidFill>
              </a:rPr>
              <a:t>Day 8</a:t>
            </a:r>
            <a:endParaRPr sz="1000" b="1">
              <a:solidFill>
                <a:srgbClr val="4A86E8"/>
              </a:solidFill>
            </a:endParaRPr>
          </a:p>
        </p:txBody>
      </p:sp>
      <p:pic>
        <p:nvPicPr>
          <p:cNvPr id="185" name="Google Shape;185;p28"/>
          <p:cNvPicPr preferRelativeResize="0"/>
          <p:nvPr/>
        </p:nvPicPr>
        <p:blipFill>
          <a:blip r:embed="rId11">
            <a:alphaModFix/>
          </a:blip>
          <a:stretch>
            <a:fillRect/>
          </a:stretch>
        </p:blipFill>
        <p:spPr>
          <a:xfrm>
            <a:off x="7716273" y="95799"/>
            <a:ext cx="1390876" cy="572700"/>
          </a:xfrm>
          <a:prstGeom prst="rect">
            <a:avLst/>
          </a:prstGeom>
          <a:noFill/>
          <a:ln>
            <a:noFill/>
          </a:ln>
        </p:spPr>
      </p:pic>
      <p:sp>
        <p:nvSpPr>
          <p:cNvPr id="186" name="Google Shape;186;p28"/>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4.OA.C5</a:t>
            </a:r>
            <a:endParaRPr sz="100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8">
                                            <p:txEl>
                                              <p:pRg st="0" end="0"/>
                                            </p:txEl>
                                          </p:spTgt>
                                        </p:tgtEl>
                                        <p:attrNameLst>
                                          <p:attrName>style.visibility</p:attrName>
                                        </p:attrNameLst>
                                      </p:cBhvr>
                                      <p:to>
                                        <p:strVal val="visible"/>
                                      </p:to>
                                    </p:set>
                                    <p:animEffect transition="in" filter="fade">
                                      <p:cBhvr>
                                        <p:cTn id="7" dur="1000"/>
                                        <p:tgtEl>
                                          <p:spTgt spid="16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8">
                                            <p:txEl>
                                              <p:pRg st="1" end="1"/>
                                            </p:txEl>
                                          </p:spTgt>
                                        </p:tgtEl>
                                        <p:attrNameLst>
                                          <p:attrName>style.visibility</p:attrName>
                                        </p:attrNameLst>
                                      </p:cBhvr>
                                      <p:to>
                                        <p:strVal val="visible"/>
                                      </p:to>
                                    </p:set>
                                    <p:animEffect transition="in" filter="fade">
                                      <p:cBhvr>
                                        <p:cTn id="12" dur="1000"/>
                                        <p:tgtEl>
                                          <p:spTgt spid="16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8">
                                            <p:txEl>
                                              <p:pRg st="2" end="2"/>
                                            </p:txEl>
                                          </p:spTgt>
                                        </p:tgtEl>
                                        <p:attrNameLst>
                                          <p:attrName>style.visibility</p:attrName>
                                        </p:attrNameLst>
                                      </p:cBhvr>
                                      <p:to>
                                        <p:strVal val="visible"/>
                                      </p:to>
                                    </p:set>
                                    <p:animEffect transition="in" filter="fade">
                                      <p:cBhvr>
                                        <p:cTn id="17" dur="1000"/>
                                        <p:tgtEl>
                                          <p:spTgt spid="16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8">
                                            <p:txEl>
                                              <p:pRg st="3" end="3"/>
                                            </p:txEl>
                                          </p:spTgt>
                                        </p:tgtEl>
                                        <p:attrNameLst>
                                          <p:attrName>style.visibility</p:attrName>
                                        </p:attrNameLst>
                                      </p:cBhvr>
                                      <p:to>
                                        <p:strVal val="visible"/>
                                      </p:to>
                                    </p:set>
                                    <p:animEffect transition="in" filter="fade">
                                      <p:cBhvr>
                                        <p:cTn id="22" dur="1000"/>
                                        <p:tgtEl>
                                          <p:spTgt spid="16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9"/>
          <p:cNvSpPr txBox="1">
            <a:spLocks noGrp="1"/>
          </p:cNvSpPr>
          <p:nvPr>
            <p:ph type="body" idx="1"/>
          </p:nvPr>
        </p:nvSpPr>
        <p:spPr>
          <a:xfrm>
            <a:off x="7759475" y="199275"/>
            <a:ext cx="1260000" cy="4369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400" b="1">
                <a:solidFill>
                  <a:srgbClr val="E06666"/>
                </a:solidFill>
              </a:rPr>
              <a:t>What do you think the PERIMETER of this gingerbread house is at The Floridian Resort in Disney?</a:t>
            </a:r>
            <a:endParaRPr sz="1400" b="1">
              <a:solidFill>
                <a:srgbClr val="E06666"/>
              </a:solidFill>
            </a:endParaRPr>
          </a:p>
          <a:p>
            <a:pPr marL="0" lvl="0" indent="0" algn="ctr" rtl="0">
              <a:spcBef>
                <a:spcPts val="1200"/>
              </a:spcBef>
              <a:spcAft>
                <a:spcPts val="0"/>
              </a:spcAft>
              <a:buNone/>
            </a:pPr>
            <a:r>
              <a:rPr lang="en" sz="1400" b="1">
                <a:solidFill>
                  <a:srgbClr val="E06666"/>
                </a:solidFill>
              </a:rPr>
              <a:t>Estimate the height.</a:t>
            </a:r>
            <a:endParaRPr sz="1400" b="1">
              <a:solidFill>
                <a:srgbClr val="E06666"/>
              </a:solidFill>
            </a:endParaRPr>
          </a:p>
          <a:p>
            <a:pPr marL="0" lvl="0" indent="0" algn="ctr" rtl="0">
              <a:spcBef>
                <a:spcPts val="1200"/>
              </a:spcBef>
              <a:spcAft>
                <a:spcPts val="1200"/>
              </a:spcAft>
              <a:buNone/>
            </a:pPr>
            <a:r>
              <a:rPr lang="en" sz="1400" b="1">
                <a:solidFill>
                  <a:srgbClr val="E06666"/>
                </a:solidFill>
              </a:rPr>
              <a:t>Estimate how many bakers it took to create it!</a:t>
            </a:r>
            <a:endParaRPr sz="1400" b="1">
              <a:solidFill>
                <a:srgbClr val="E06666"/>
              </a:solidFill>
            </a:endParaRPr>
          </a:p>
        </p:txBody>
      </p:sp>
      <p:pic>
        <p:nvPicPr>
          <p:cNvPr id="192" name="Google Shape;192;p29"/>
          <p:cNvPicPr preferRelativeResize="0"/>
          <p:nvPr/>
        </p:nvPicPr>
        <p:blipFill>
          <a:blip r:embed="rId3">
            <a:alphaModFix/>
          </a:blip>
          <a:stretch>
            <a:fillRect/>
          </a:stretch>
        </p:blipFill>
        <p:spPr>
          <a:xfrm>
            <a:off x="-5" y="0"/>
            <a:ext cx="7700209" cy="5143499"/>
          </a:xfrm>
          <a:prstGeom prst="rect">
            <a:avLst/>
          </a:prstGeom>
          <a:noFill/>
          <a:ln>
            <a:noFill/>
          </a:ln>
        </p:spPr>
      </p:pic>
      <p:sp>
        <p:nvSpPr>
          <p:cNvPr id="193" name="Google Shape;193;p29"/>
          <p:cNvSpPr txBox="1"/>
          <p:nvPr/>
        </p:nvSpPr>
        <p:spPr>
          <a:xfrm>
            <a:off x="842460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4.MD.A3</a:t>
            </a:r>
            <a:endParaRPr sz="10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0"/>
          <p:cNvSpPr txBox="1">
            <a:spLocks noGrp="1"/>
          </p:cNvSpPr>
          <p:nvPr>
            <p:ph type="body" idx="1"/>
          </p:nvPr>
        </p:nvSpPr>
        <p:spPr>
          <a:xfrm>
            <a:off x="110200" y="211350"/>
            <a:ext cx="1576500" cy="38142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 sz="1400" b="1">
                <a:solidFill>
                  <a:srgbClr val="A61C00"/>
                </a:solidFill>
              </a:rPr>
              <a:t>Today is the winter solstice!</a:t>
            </a:r>
            <a:endParaRPr sz="1400" b="1">
              <a:solidFill>
                <a:srgbClr val="A61C00"/>
              </a:solidFill>
            </a:endParaRPr>
          </a:p>
          <a:p>
            <a:pPr marL="0" lvl="0" indent="0" algn="ctr" rtl="0">
              <a:spcBef>
                <a:spcPts val="0"/>
              </a:spcBef>
              <a:spcAft>
                <a:spcPts val="0"/>
              </a:spcAft>
              <a:buNone/>
            </a:pPr>
            <a:endParaRPr sz="1400" b="1">
              <a:solidFill>
                <a:srgbClr val="A61C00"/>
              </a:solidFill>
            </a:endParaRPr>
          </a:p>
          <a:p>
            <a:pPr marL="0" lvl="0" indent="0" algn="ctr" rtl="0">
              <a:spcBef>
                <a:spcPts val="1200"/>
              </a:spcBef>
              <a:spcAft>
                <a:spcPts val="0"/>
              </a:spcAft>
              <a:buNone/>
            </a:pPr>
            <a:r>
              <a:rPr lang="en" sz="1400" b="1">
                <a:solidFill>
                  <a:srgbClr val="CC4125"/>
                </a:solidFill>
              </a:rPr>
              <a:t>It is the shortest day and the longest night of the year!</a:t>
            </a:r>
            <a:endParaRPr sz="1400" b="1">
              <a:solidFill>
                <a:srgbClr val="CC4125"/>
              </a:solidFill>
            </a:endParaRPr>
          </a:p>
          <a:p>
            <a:pPr marL="0" lvl="0" indent="0" algn="ctr" rtl="0">
              <a:spcBef>
                <a:spcPts val="1200"/>
              </a:spcBef>
              <a:spcAft>
                <a:spcPts val="0"/>
              </a:spcAft>
              <a:buNone/>
            </a:pPr>
            <a:r>
              <a:rPr lang="en" sz="1400" b="1">
                <a:solidFill>
                  <a:srgbClr val="CC4125"/>
                </a:solidFill>
              </a:rPr>
              <a:t>Today the sun rises at </a:t>
            </a:r>
            <a:r>
              <a:rPr lang="en" sz="1400" b="1">
                <a:solidFill>
                  <a:srgbClr val="A61C00"/>
                </a:solidFill>
              </a:rPr>
              <a:t>7:10 AM </a:t>
            </a:r>
            <a:r>
              <a:rPr lang="en" sz="1400" b="1">
                <a:solidFill>
                  <a:srgbClr val="CC4125"/>
                </a:solidFill>
              </a:rPr>
              <a:t>         and sets at    </a:t>
            </a:r>
            <a:r>
              <a:rPr lang="en" sz="1400" b="1">
                <a:solidFill>
                  <a:srgbClr val="A61C00"/>
                </a:solidFill>
              </a:rPr>
              <a:t>4:14 PM.</a:t>
            </a:r>
            <a:endParaRPr sz="1400" b="1">
              <a:solidFill>
                <a:srgbClr val="A61C00"/>
              </a:solidFill>
            </a:endParaRPr>
          </a:p>
          <a:p>
            <a:pPr marL="0" lvl="0" indent="0" algn="ctr" rtl="0">
              <a:spcBef>
                <a:spcPts val="1200"/>
              </a:spcBef>
              <a:spcAft>
                <a:spcPts val="1200"/>
              </a:spcAft>
              <a:buNone/>
            </a:pPr>
            <a:r>
              <a:rPr lang="en" sz="1400" b="1">
                <a:solidFill>
                  <a:srgbClr val="CC4125"/>
                </a:solidFill>
              </a:rPr>
              <a:t>How many minutes of daylight do we have today?</a:t>
            </a:r>
            <a:endParaRPr sz="1400" b="1">
              <a:solidFill>
                <a:srgbClr val="CC4125"/>
              </a:solidFill>
            </a:endParaRPr>
          </a:p>
        </p:txBody>
      </p:sp>
      <p:pic>
        <p:nvPicPr>
          <p:cNvPr id="199" name="Google Shape;199;p30"/>
          <p:cNvPicPr preferRelativeResize="0"/>
          <p:nvPr/>
        </p:nvPicPr>
        <p:blipFill>
          <a:blip r:embed="rId3">
            <a:alphaModFix/>
          </a:blip>
          <a:stretch>
            <a:fillRect/>
          </a:stretch>
        </p:blipFill>
        <p:spPr>
          <a:xfrm>
            <a:off x="1839100" y="152400"/>
            <a:ext cx="7152500" cy="4763565"/>
          </a:xfrm>
          <a:prstGeom prst="rect">
            <a:avLst/>
          </a:prstGeom>
          <a:noFill/>
          <a:ln>
            <a:noFill/>
          </a:ln>
        </p:spPr>
      </p:pic>
      <p:sp>
        <p:nvSpPr>
          <p:cNvPr id="200" name="Google Shape;200;p30"/>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4.MD.A1</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8">
                                            <p:txEl>
                                              <p:pRg st="0" end="0"/>
                                            </p:txEl>
                                          </p:spTgt>
                                        </p:tgtEl>
                                        <p:attrNameLst>
                                          <p:attrName>style.visibility</p:attrName>
                                        </p:attrNameLst>
                                      </p:cBhvr>
                                      <p:to>
                                        <p:strVal val="visible"/>
                                      </p:to>
                                    </p:set>
                                    <p:animEffect transition="in" filter="fade">
                                      <p:cBhvr>
                                        <p:cTn id="7" dur="1000"/>
                                        <p:tgtEl>
                                          <p:spTgt spid="19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8">
                                            <p:txEl>
                                              <p:pRg st="1" end="1"/>
                                            </p:txEl>
                                          </p:spTgt>
                                        </p:tgtEl>
                                        <p:attrNameLst>
                                          <p:attrName>style.visibility</p:attrName>
                                        </p:attrNameLst>
                                      </p:cBhvr>
                                      <p:to>
                                        <p:strVal val="visible"/>
                                      </p:to>
                                    </p:set>
                                    <p:animEffect transition="in" filter="fade">
                                      <p:cBhvr>
                                        <p:cTn id="12" dur="1000"/>
                                        <p:tgtEl>
                                          <p:spTgt spid="19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8">
                                            <p:txEl>
                                              <p:pRg st="2" end="2"/>
                                            </p:txEl>
                                          </p:spTgt>
                                        </p:tgtEl>
                                        <p:attrNameLst>
                                          <p:attrName>style.visibility</p:attrName>
                                        </p:attrNameLst>
                                      </p:cBhvr>
                                      <p:to>
                                        <p:strVal val="visible"/>
                                      </p:to>
                                    </p:set>
                                    <p:animEffect transition="in" filter="fade">
                                      <p:cBhvr>
                                        <p:cTn id="17" dur="1000"/>
                                        <p:tgtEl>
                                          <p:spTgt spid="19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8">
                                            <p:txEl>
                                              <p:pRg st="3" end="3"/>
                                            </p:txEl>
                                          </p:spTgt>
                                        </p:tgtEl>
                                        <p:attrNameLst>
                                          <p:attrName>style.visibility</p:attrName>
                                        </p:attrNameLst>
                                      </p:cBhvr>
                                      <p:to>
                                        <p:strVal val="visible"/>
                                      </p:to>
                                    </p:set>
                                    <p:animEffect transition="in" filter="fade">
                                      <p:cBhvr>
                                        <p:cTn id="22" dur="1000"/>
                                        <p:tgtEl>
                                          <p:spTgt spid="19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98">
                                            <p:txEl>
                                              <p:pRg st="4" end="4"/>
                                            </p:txEl>
                                          </p:spTgt>
                                        </p:tgtEl>
                                        <p:attrNameLst>
                                          <p:attrName>style.visibility</p:attrName>
                                        </p:attrNameLst>
                                      </p:cBhvr>
                                      <p:to>
                                        <p:strVal val="visible"/>
                                      </p:to>
                                    </p:set>
                                    <p:animEffect transition="in" filter="fade">
                                      <p:cBhvr>
                                        <p:cTn id="27" dur="1000"/>
                                        <p:tgtEl>
                                          <p:spTgt spid="19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206" name="Google Shape;206;p3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207" name="Google Shape;207;p31"/>
          <p:cNvPicPr preferRelativeResize="0"/>
          <p:nvPr/>
        </p:nvPicPr>
        <p:blipFill>
          <a:blip r:embed="rId3">
            <a:alphaModFix/>
          </a:blip>
          <a:stretch>
            <a:fillRect/>
          </a:stretch>
        </p:blipFill>
        <p:spPr>
          <a:xfrm>
            <a:off x="0" y="3400"/>
            <a:ext cx="9144000" cy="5136700"/>
          </a:xfrm>
          <a:prstGeom prst="rect">
            <a:avLst/>
          </a:prstGeom>
          <a:noFill/>
          <a:ln>
            <a:noFill/>
          </a:ln>
        </p:spPr>
      </p:pic>
      <p:sp>
        <p:nvSpPr>
          <p:cNvPr id="208" name="Google Shape;208;p31"/>
          <p:cNvSpPr/>
          <p:nvPr/>
        </p:nvSpPr>
        <p:spPr>
          <a:xfrm>
            <a:off x="1130700" y="1395625"/>
            <a:ext cx="6882600" cy="1707300"/>
          </a:xfrm>
          <a:prstGeom prst="wave">
            <a:avLst>
              <a:gd name="adj1" fmla="val 12500"/>
              <a:gd name="adj2" fmla="val 57"/>
            </a:avLst>
          </a:prstGeom>
          <a:solidFill>
            <a:srgbClr val="99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a:solidFill>
                  <a:schemeClr val="lt1"/>
                </a:solidFill>
              </a:rPr>
              <a:t>There are </a:t>
            </a:r>
            <a:r>
              <a:rPr lang="en" sz="1900" i="1">
                <a:solidFill>
                  <a:schemeClr val="lt1"/>
                </a:solidFill>
              </a:rPr>
              <a:t>about</a:t>
            </a:r>
            <a:r>
              <a:rPr lang="en" sz="1900">
                <a:solidFill>
                  <a:schemeClr val="lt1"/>
                </a:solidFill>
              </a:rPr>
              <a:t> 480 m&amp;m’s per pound.</a:t>
            </a:r>
            <a:endParaRPr sz="1900">
              <a:solidFill>
                <a:schemeClr val="lt1"/>
              </a:solidFill>
            </a:endParaRPr>
          </a:p>
          <a:p>
            <a:pPr marL="0" lvl="0" indent="0" algn="ctr" rtl="0">
              <a:spcBef>
                <a:spcPts val="0"/>
              </a:spcBef>
              <a:spcAft>
                <a:spcPts val="0"/>
              </a:spcAft>
              <a:buNone/>
            </a:pPr>
            <a:r>
              <a:rPr lang="en" sz="1900">
                <a:solidFill>
                  <a:schemeClr val="lt1"/>
                </a:solidFill>
              </a:rPr>
              <a:t>If there are 8 pounds of m&amp;m’s here, what is possible?</a:t>
            </a:r>
            <a:r>
              <a:rPr lang="en" sz="2300"/>
              <a:t> </a:t>
            </a:r>
            <a:endParaRPr sz="2300"/>
          </a:p>
        </p:txBody>
      </p:sp>
      <p:sp>
        <p:nvSpPr>
          <p:cNvPr id="209" name="Google Shape;209;p31"/>
          <p:cNvSpPr txBox="1"/>
          <p:nvPr/>
        </p:nvSpPr>
        <p:spPr>
          <a:xfrm>
            <a:off x="8411400" y="4804800"/>
            <a:ext cx="732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4.OA.A3</a:t>
            </a:r>
            <a:endParaRPr sz="1000">
              <a:solidFill>
                <a:schemeClr val="lt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32"/>
          <p:cNvSpPr txBox="1">
            <a:spLocks noGrp="1"/>
          </p:cNvSpPr>
          <p:nvPr>
            <p:ph type="title"/>
          </p:nvPr>
        </p:nvSpPr>
        <p:spPr>
          <a:xfrm>
            <a:off x="6956000" y="172400"/>
            <a:ext cx="2025600" cy="8454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a:solidFill>
                  <a:srgbClr val="CC0000"/>
                </a:solidFill>
              </a:rPr>
              <a:t>Happy Kwanzaa!</a:t>
            </a:r>
            <a:endParaRPr b="1">
              <a:solidFill>
                <a:srgbClr val="CC0000"/>
              </a:solidFill>
            </a:endParaRPr>
          </a:p>
        </p:txBody>
      </p:sp>
      <p:sp>
        <p:nvSpPr>
          <p:cNvPr id="215" name="Google Shape;215;p32"/>
          <p:cNvSpPr txBox="1">
            <a:spLocks noGrp="1"/>
          </p:cNvSpPr>
          <p:nvPr>
            <p:ph type="body" idx="1"/>
          </p:nvPr>
        </p:nvSpPr>
        <p:spPr>
          <a:xfrm>
            <a:off x="6956000" y="1152475"/>
            <a:ext cx="2025600" cy="3807000"/>
          </a:xfrm>
          <a:prstGeom prst="rect">
            <a:avLst/>
          </a:prstGeom>
        </p:spPr>
        <p:txBody>
          <a:bodyPr spcFirstLastPara="1" wrap="square" lIns="91425" tIns="91425" rIns="91425" bIns="91425" anchor="t" anchorCtr="0">
            <a:normAutofit lnSpcReduction="20000"/>
          </a:bodyPr>
          <a:lstStyle/>
          <a:p>
            <a:pPr marL="0" lvl="0" indent="0" algn="ctr" rtl="0">
              <a:spcBef>
                <a:spcPts val="0"/>
              </a:spcBef>
              <a:spcAft>
                <a:spcPts val="0"/>
              </a:spcAft>
              <a:buNone/>
            </a:pPr>
            <a:r>
              <a:rPr lang="en">
                <a:solidFill>
                  <a:srgbClr val="274E13"/>
                </a:solidFill>
              </a:rPr>
              <a:t>We light the Kinara for 7 nights.</a:t>
            </a:r>
            <a:endParaRPr>
              <a:solidFill>
                <a:srgbClr val="274E13"/>
              </a:solidFill>
            </a:endParaRPr>
          </a:p>
          <a:p>
            <a:pPr marL="0" lvl="0" indent="0" algn="ctr" rtl="0">
              <a:spcBef>
                <a:spcPts val="1200"/>
              </a:spcBef>
              <a:spcAft>
                <a:spcPts val="0"/>
              </a:spcAft>
              <a:buNone/>
            </a:pPr>
            <a:r>
              <a:rPr lang="en">
                <a:solidFill>
                  <a:srgbClr val="274E13"/>
                </a:solidFill>
              </a:rPr>
              <a:t>On the first night we light 1 candle.</a:t>
            </a:r>
            <a:endParaRPr>
              <a:solidFill>
                <a:srgbClr val="274E13"/>
              </a:solidFill>
            </a:endParaRPr>
          </a:p>
          <a:p>
            <a:pPr marL="0" lvl="0" indent="0" algn="ctr" rtl="0">
              <a:spcBef>
                <a:spcPts val="1200"/>
              </a:spcBef>
              <a:spcAft>
                <a:spcPts val="0"/>
              </a:spcAft>
              <a:buNone/>
            </a:pPr>
            <a:r>
              <a:rPr lang="en">
                <a:solidFill>
                  <a:srgbClr val="274E13"/>
                </a:solidFill>
              </a:rPr>
              <a:t>On the second night we light 2, and so on.</a:t>
            </a:r>
            <a:endParaRPr>
              <a:solidFill>
                <a:srgbClr val="274E13"/>
              </a:solidFill>
            </a:endParaRPr>
          </a:p>
          <a:p>
            <a:pPr marL="0" lvl="0" indent="0" algn="ctr" rtl="0">
              <a:spcBef>
                <a:spcPts val="1200"/>
              </a:spcBef>
              <a:spcAft>
                <a:spcPts val="1200"/>
              </a:spcAft>
              <a:buNone/>
            </a:pPr>
            <a:r>
              <a:rPr lang="en">
                <a:solidFill>
                  <a:srgbClr val="274E13"/>
                </a:solidFill>
              </a:rPr>
              <a:t>How many candles will we need for all 7 nights?</a:t>
            </a:r>
            <a:endParaRPr>
              <a:solidFill>
                <a:srgbClr val="274E13"/>
              </a:solidFill>
            </a:endParaRPr>
          </a:p>
        </p:txBody>
      </p:sp>
      <p:pic>
        <p:nvPicPr>
          <p:cNvPr id="216" name="Google Shape;216;p32"/>
          <p:cNvPicPr preferRelativeResize="0"/>
          <p:nvPr/>
        </p:nvPicPr>
        <p:blipFill>
          <a:blip r:embed="rId3">
            <a:alphaModFix/>
          </a:blip>
          <a:stretch>
            <a:fillRect/>
          </a:stretch>
        </p:blipFill>
        <p:spPr>
          <a:xfrm>
            <a:off x="159750" y="260263"/>
            <a:ext cx="6651199" cy="4622975"/>
          </a:xfrm>
          <a:prstGeom prst="rect">
            <a:avLst/>
          </a:prstGeom>
          <a:noFill/>
          <a:ln>
            <a:noFill/>
          </a:ln>
        </p:spPr>
      </p:pic>
      <p:sp>
        <p:nvSpPr>
          <p:cNvPr id="217" name="Google Shape;217;p32"/>
          <p:cNvSpPr txBox="1"/>
          <p:nvPr/>
        </p:nvSpPr>
        <p:spPr>
          <a:xfrm>
            <a:off x="0" y="488325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4.OA.C5</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5">
                                            <p:txEl>
                                              <p:pRg st="0" end="0"/>
                                            </p:txEl>
                                          </p:spTgt>
                                        </p:tgtEl>
                                        <p:attrNameLst>
                                          <p:attrName>style.visibility</p:attrName>
                                        </p:attrNameLst>
                                      </p:cBhvr>
                                      <p:to>
                                        <p:strVal val="visible"/>
                                      </p:to>
                                    </p:set>
                                    <p:animEffect transition="in" filter="fade">
                                      <p:cBhvr>
                                        <p:cTn id="7" dur="1000"/>
                                        <p:tgtEl>
                                          <p:spTgt spid="2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5">
                                            <p:txEl>
                                              <p:pRg st="1" end="1"/>
                                            </p:txEl>
                                          </p:spTgt>
                                        </p:tgtEl>
                                        <p:attrNameLst>
                                          <p:attrName>style.visibility</p:attrName>
                                        </p:attrNameLst>
                                      </p:cBhvr>
                                      <p:to>
                                        <p:strVal val="visible"/>
                                      </p:to>
                                    </p:set>
                                    <p:animEffect transition="in" filter="fade">
                                      <p:cBhvr>
                                        <p:cTn id="12" dur="1000"/>
                                        <p:tgtEl>
                                          <p:spTgt spid="2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5">
                                            <p:txEl>
                                              <p:pRg st="2" end="2"/>
                                            </p:txEl>
                                          </p:spTgt>
                                        </p:tgtEl>
                                        <p:attrNameLst>
                                          <p:attrName>style.visibility</p:attrName>
                                        </p:attrNameLst>
                                      </p:cBhvr>
                                      <p:to>
                                        <p:strVal val="visible"/>
                                      </p:to>
                                    </p:set>
                                    <p:animEffect transition="in" filter="fade">
                                      <p:cBhvr>
                                        <p:cTn id="17" dur="1000"/>
                                        <p:tgtEl>
                                          <p:spTgt spid="2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5">
                                            <p:txEl>
                                              <p:pRg st="3" end="3"/>
                                            </p:txEl>
                                          </p:spTgt>
                                        </p:tgtEl>
                                        <p:attrNameLst>
                                          <p:attrName>style.visibility</p:attrName>
                                        </p:attrNameLst>
                                      </p:cBhvr>
                                      <p:to>
                                        <p:strVal val="visible"/>
                                      </p:to>
                                    </p:set>
                                    <p:animEffect transition="in" filter="fade">
                                      <p:cBhvr>
                                        <p:cTn id="22" dur="1000"/>
                                        <p:tgtEl>
                                          <p:spTgt spid="2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888</Words>
  <Application>Microsoft Macintosh PowerPoint</Application>
  <PresentationFormat>On-screen Show (16:9)</PresentationFormat>
  <Paragraphs>120</Paragraphs>
  <Slides>20</Slides>
  <Notes>20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20</vt:i4>
      </vt:variant>
    </vt:vector>
  </HeadingPairs>
  <TitlesOfParts>
    <vt:vector size="22" baseType="lpstr">
      <vt:lpstr>Arial</vt:lpstr>
      <vt:lpstr>Simple Light</vt:lpstr>
      <vt:lpstr>PowerPoint Presentation</vt:lpstr>
      <vt:lpstr>Which one does not belong?</vt:lpstr>
      <vt:lpstr>PowerPoint Presentation</vt:lpstr>
      <vt:lpstr>It’s Independence Day in Portugal!</vt:lpstr>
      <vt:lpstr>It’s National Day in Laos!</vt:lpstr>
      <vt:lpstr>Today is Shelter Pets Day!</vt:lpstr>
      <vt:lpstr>It is Constitution Day in Spain!</vt:lpstr>
      <vt:lpstr>PowerPoint Presentation</vt:lpstr>
      <vt:lpstr>PowerPoint Presentation</vt:lpstr>
      <vt:lpstr>It’s International Llama Day!</vt:lpstr>
      <vt:lpstr>It’s Independence (Jamhuri) Day in Kenya!</vt:lpstr>
      <vt:lpstr>It’s gnome season again!</vt:lpstr>
      <vt:lpstr>PowerPoint Presentation</vt:lpstr>
      <vt:lpstr>Today is Bill of Rights Day</vt:lpstr>
      <vt:lpstr>PowerPoint Presentation</vt:lpstr>
      <vt:lpstr>Happy Hanukkah!</vt:lpstr>
      <vt:lpstr>PowerPoint Presentation</vt:lpstr>
      <vt:lpstr>PowerPoint Presentation</vt:lpstr>
      <vt:lpstr>PowerPoint Presentation</vt:lpstr>
      <vt:lpstr>Happy Kwanzaa!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Manousaridis, Tracy</cp:lastModifiedBy>
  <cp:revision>1</cp:revision>
  <dcterms:modified xsi:type="dcterms:W3CDTF">2022-12-02T12:26:40Z</dcterms:modified>
</cp:coreProperties>
</file>