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Montserrat" pitchFamily="2" charset="77"/>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a1ac8683d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a1ac8683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28,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a1ac8683d9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a1ac8683d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only carpet area model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division expression, no msmt.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only multiplication expression</a:t>
            </a:r>
            <a:br>
              <a:rPr lang="en">
                <a:solidFill>
                  <a:schemeClr val="dk1"/>
                </a:solidFill>
              </a:rPr>
            </a:br>
            <a:r>
              <a:rPr lang="en">
                <a:solidFill>
                  <a:schemeClr val="dk1"/>
                </a:solidFill>
              </a:rPr>
              <a:t>Bottom right: only perfect square, inches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a1ac8683d9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a1ac8683d9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a1ac8683d9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a1ac8683d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Digits add up to 12!</a:t>
            </a:r>
            <a:endParaRPr/>
          </a:p>
          <a:p>
            <a:pPr marL="0" lvl="0" indent="0" algn="l" rtl="0">
              <a:spcBef>
                <a:spcPts val="0"/>
              </a:spcBef>
              <a:spcAft>
                <a:spcPts val="0"/>
              </a:spcAft>
              <a:buNone/>
            </a:pPr>
            <a:r>
              <a:rPr lang="en"/>
              <a:t>Five twos (when will that happen again?)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a1ac8683d9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a1ac8683d9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a1ac8683d9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a1ac8683d9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5, 2022</a:t>
            </a:r>
            <a:endParaRPr/>
          </a:p>
          <a:p>
            <a:pPr marL="0" lvl="0" indent="0" algn="l" rtl="0">
              <a:spcBef>
                <a:spcPts val="0"/>
              </a:spcBef>
              <a:spcAft>
                <a:spcPts val="0"/>
              </a:spcAft>
              <a:buNone/>
            </a:pPr>
            <a:r>
              <a:rPr lang="en"/>
              <a:t>National Shelter Pets Day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a1ac8683d9_0_1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a1ac8683d9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6, 2022</a:t>
            </a:r>
            <a:endParaRPr/>
          </a:p>
          <a:p>
            <a:pPr marL="0" lvl="0" indent="0" algn="l" rtl="0">
              <a:spcBef>
                <a:spcPts val="0"/>
              </a:spcBef>
              <a:spcAft>
                <a:spcPts val="0"/>
              </a:spcAft>
              <a:buNone/>
            </a:pPr>
            <a:r>
              <a:rPr lang="en"/>
              <a:t>Constitution Day ~ Spain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a1ac8683d9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a1ac8683d9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a1ac8683d9_0_2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a1ac8683d9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a1ac8683d9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a1ac8683d9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9, 2022</a:t>
            </a:r>
            <a:endParaRPr/>
          </a:p>
          <a:p>
            <a:pPr marL="0" lvl="0" indent="0" algn="l" rtl="0">
              <a:spcBef>
                <a:spcPts val="0"/>
              </a:spcBef>
              <a:spcAft>
                <a:spcPts val="0"/>
              </a:spcAft>
              <a:buNone/>
            </a:pPr>
            <a:r>
              <a:rPr lang="en"/>
              <a:t>International Llama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a1ac8683d9_0_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a1ac8683d9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12, 2022</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286bd8ecbb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286bd8ecb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a1ac8683d9_0_3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a1ac8683d9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a1ac8683d9_0_3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a1ac8683d9_0_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Bill of Rights Day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a1ac8683d9_0_3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a1ac8683d9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a1ac8683d9_0_4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a1ac8683d9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December 19, 2022</a:t>
            </a:r>
            <a:endParaRPr/>
          </a:p>
          <a:p>
            <a:pPr marL="0" lvl="0" indent="0" algn="l" rtl="0">
              <a:spcBef>
                <a:spcPts val="0"/>
              </a:spcBef>
              <a:spcAft>
                <a:spcPts val="0"/>
              </a:spcAft>
              <a:buNone/>
            </a:pPr>
            <a:r>
              <a:rPr lang="en"/>
              <a:t>Hanukkah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a1ac8683d9_0_4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a1ac8683d9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a1ac8683d9_0_4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a1ac8683d9_0_4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21, 2022</a:t>
            </a:r>
            <a:endParaRPr/>
          </a:p>
          <a:p>
            <a:pPr marL="0" lvl="0" indent="0" algn="l" rtl="0">
              <a:spcBef>
                <a:spcPts val="0"/>
              </a:spcBef>
              <a:spcAft>
                <a:spcPts val="0"/>
              </a:spcAft>
              <a:buNone/>
            </a:pPr>
            <a:r>
              <a:rPr lang="en"/>
              <a:t>Winter Solstice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a1ac8683d9_0_5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a1ac8683d9_0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a1ac8683d9_0_5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a1ac8683d9_0_5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7684000" y="847750"/>
            <a:ext cx="1460100" cy="37209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SzPts val="935"/>
              <a:buNone/>
            </a:pPr>
            <a:r>
              <a:rPr lang="en" sz="1330">
                <a:solidFill>
                  <a:srgbClr val="7F6000"/>
                </a:solidFill>
              </a:rPr>
              <a:t>American consumers spent $10,700,000,000 on Cyber Monday in 2021.</a:t>
            </a:r>
            <a:endParaRPr sz="1330">
              <a:solidFill>
                <a:srgbClr val="7F6000"/>
              </a:solidFill>
            </a:endParaRPr>
          </a:p>
          <a:p>
            <a:pPr marL="0" lvl="0" indent="0" algn="ctr" rtl="0">
              <a:lnSpc>
                <a:spcPct val="95000"/>
              </a:lnSpc>
              <a:spcBef>
                <a:spcPts val="1200"/>
              </a:spcBef>
              <a:spcAft>
                <a:spcPts val="0"/>
              </a:spcAft>
              <a:buSzPts val="935"/>
              <a:buNone/>
            </a:pPr>
            <a:r>
              <a:rPr lang="en" sz="1330">
                <a:solidFill>
                  <a:srgbClr val="7F6000"/>
                </a:solidFill>
              </a:rPr>
              <a:t>What is that number?</a:t>
            </a:r>
            <a:endParaRPr sz="1330">
              <a:solidFill>
                <a:srgbClr val="7F6000"/>
              </a:solidFill>
            </a:endParaRPr>
          </a:p>
          <a:p>
            <a:pPr marL="0" lvl="0" indent="0" algn="ctr" rtl="0">
              <a:lnSpc>
                <a:spcPct val="95000"/>
              </a:lnSpc>
              <a:spcBef>
                <a:spcPts val="1200"/>
              </a:spcBef>
              <a:spcAft>
                <a:spcPts val="0"/>
              </a:spcAft>
              <a:buSzPts val="935"/>
              <a:buNone/>
            </a:pPr>
            <a:r>
              <a:rPr lang="en" sz="1330">
                <a:solidFill>
                  <a:srgbClr val="7F6000"/>
                </a:solidFill>
              </a:rPr>
              <a:t>Do you think Americans will spend more or less in 2022?</a:t>
            </a:r>
            <a:endParaRPr sz="1330">
              <a:solidFill>
                <a:srgbClr val="7F6000"/>
              </a:solidFill>
            </a:endParaRPr>
          </a:p>
          <a:p>
            <a:pPr marL="0" lvl="0" indent="0" algn="ctr" rtl="0">
              <a:lnSpc>
                <a:spcPct val="95000"/>
              </a:lnSpc>
              <a:spcBef>
                <a:spcPts val="1200"/>
              </a:spcBef>
              <a:spcAft>
                <a:spcPts val="1200"/>
              </a:spcAft>
              <a:buSzPts val="935"/>
              <a:buNone/>
            </a:pPr>
            <a:r>
              <a:rPr lang="en" sz="1330">
                <a:solidFill>
                  <a:srgbClr val="7F6000"/>
                </a:solidFill>
              </a:rPr>
              <a:t>Why?</a:t>
            </a:r>
            <a:endParaRPr sz="1330">
              <a:solidFill>
                <a:srgbClr val="7F6000"/>
              </a:solidFill>
            </a:endParaRPr>
          </a:p>
        </p:txBody>
      </p:sp>
      <p:pic>
        <p:nvPicPr>
          <p:cNvPr id="55" name="Google Shape;55;p13"/>
          <p:cNvPicPr preferRelativeResize="0"/>
          <p:nvPr/>
        </p:nvPicPr>
        <p:blipFill>
          <a:blip r:embed="rId3">
            <a:alphaModFix/>
          </a:blip>
          <a:stretch>
            <a:fillRect/>
          </a:stretch>
        </p:blipFill>
        <p:spPr>
          <a:xfrm>
            <a:off x="90650" y="199275"/>
            <a:ext cx="7593350" cy="4658474"/>
          </a:xfrm>
          <a:prstGeom prst="rect">
            <a:avLst/>
          </a:prstGeom>
          <a:noFill/>
          <a:ln>
            <a:noFill/>
          </a:ln>
        </p:spPr>
      </p:pic>
      <p:sp>
        <p:nvSpPr>
          <p:cNvPr id="56" name="Google Shape;56;p13"/>
          <p:cNvSpPr txBox="1"/>
          <p:nvPr/>
        </p:nvSpPr>
        <p:spPr>
          <a:xfrm>
            <a:off x="8348975" y="4804800"/>
            <a:ext cx="795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3.NBT.A1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xEl>
                                              <p:pRg st="3" end="3"/>
                                            </p:txEl>
                                          </p:spTgt>
                                        </p:tgtEl>
                                        <p:attrNameLst>
                                          <p:attrName>style.visibility</p:attrName>
                                        </p:attrNameLst>
                                      </p:cBhvr>
                                      <p:to>
                                        <p:strVal val="visible"/>
                                      </p:to>
                                    </p:set>
                                    <p:animEffect transition="in" filter="fade">
                                      <p:cBhvr>
                                        <p:cTn id="22" dur="1000"/>
                                        <p:tgtEl>
                                          <p:spTgt spid="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body" idx="1"/>
          </p:nvPr>
        </p:nvSpPr>
        <p:spPr>
          <a:xfrm>
            <a:off x="6020425" y="1152475"/>
            <a:ext cx="28119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sz="2300" b="1">
                <a:solidFill>
                  <a:srgbClr val="134F5C"/>
                </a:solidFill>
              </a:rPr>
              <a:t>Which one doesn’t belong?</a:t>
            </a:r>
            <a:br>
              <a:rPr lang="en" sz="2300" b="1">
                <a:solidFill>
                  <a:srgbClr val="134F5C"/>
                </a:solidFill>
              </a:rPr>
            </a:br>
            <a:br>
              <a:rPr lang="en" sz="2300" b="1">
                <a:solidFill>
                  <a:srgbClr val="134F5C"/>
                </a:solidFill>
              </a:rPr>
            </a:br>
            <a:r>
              <a:rPr lang="en" sz="2300" b="1">
                <a:solidFill>
                  <a:srgbClr val="134F5C"/>
                </a:solidFill>
              </a:rPr>
              <a:t>What do they all have in common?</a:t>
            </a:r>
            <a:endParaRPr sz="2300" b="1">
              <a:solidFill>
                <a:srgbClr val="134F5C"/>
              </a:solidFill>
            </a:endParaRPr>
          </a:p>
        </p:txBody>
      </p:sp>
      <p:pic>
        <p:nvPicPr>
          <p:cNvPr id="62" name="Google Shape;62;p14"/>
          <p:cNvPicPr preferRelativeResize="0"/>
          <p:nvPr/>
        </p:nvPicPr>
        <p:blipFill>
          <a:blip r:embed="rId3">
            <a:alphaModFix/>
          </a:blip>
          <a:stretch>
            <a:fillRect/>
          </a:stretch>
        </p:blipFill>
        <p:spPr>
          <a:xfrm>
            <a:off x="1" y="0"/>
            <a:ext cx="5804948" cy="5143500"/>
          </a:xfrm>
          <a:prstGeom prst="rect">
            <a:avLst/>
          </a:prstGeom>
          <a:noFill/>
          <a:ln>
            <a:noFill/>
          </a:ln>
        </p:spPr>
      </p:pic>
      <p:sp>
        <p:nvSpPr>
          <p:cNvPr id="63" name="Google Shape;63;p14"/>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3.OA.B6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Effect transition="in" filter="fade">
                                      <p:cBhvr>
                                        <p:cTn id="7" dur="1000"/>
                                        <p:tgtEl>
                                          <p:spTgt spid="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38761D"/>
                </a:solidFill>
              </a:rPr>
              <a:t>What is the same?</a:t>
            </a:r>
            <a:endParaRPr sz="2920" b="1">
              <a:solidFill>
                <a:srgbClr val="38761D"/>
              </a:solidFill>
            </a:endParaRPr>
          </a:p>
        </p:txBody>
      </p:sp>
      <p:sp>
        <p:nvSpPr>
          <p:cNvPr id="69" name="Google Shape;69;p15"/>
          <p:cNvSpPr txBox="1">
            <a:spLocks noGrp="1"/>
          </p:cNvSpPr>
          <p:nvPr>
            <p:ph type="body" idx="1"/>
          </p:nvPr>
        </p:nvSpPr>
        <p:spPr>
          <a:xfrm>
            <a:off x="4237200" y="4087100"/>
            <a:ext cx="4595100" cy="616500"/>
          </a:xfrm>
          <a:prstGeom prst="rect">
            <a:avLst/>
          </a:prstGeom>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Clr>
                <a:schemeClr val="dk1"/>
              </a:buClr>
              <a:buSzPts val="990"/>
              <a:buFont typeface="Arial"/>
              <a:buNone/>
            </a:pPr>
            <a:r>
              <a:rPr lang="en" sz="2920" b="1">
                <a:solidFill>
                  <a:srgbClr val="38761D"/>
                </a:solidFill>
              </a:rPr>
              <a:t>What is different?</a:t>
            </a:r>
            <a:endParaRPr/>
          </a:p>
        </p:txBody>
      </p:sp>
      <p:sp>
        <p:nvSpPr>
          <p:cNvPr id="70" name="Google Shape;70;p15"/>
          <p:cNvSpPr txBox="1"/>
          <p:nvPr/>
        </p:nvSpPr>
        <p:spPr>
          <a:xfrm>
            <a:off x="8411400" y="4801525"/>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3.G.A2</a:t>
            </a:r>
            <a:endParaRPr sz="1000"/>
          </a:p>
        </p:txBody>
      </p:sp>
      <p:sp>
        <p:nvSpPr>
          <p:cNvPr id="71" name="Google Shape;71;p15"/>
          <p:cNvSpPr/>
          <p:nvPr/>
        </p:nvSpPr>
        <p:spPr>
          <a:xfrm>
            <a:off x="1031650" y="1348825"/>
            <a:ext cx="1282200" cy="1245300"/>
          </a:xfrm>
          <a:prstGeom prst="rect">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p:nvPr/>
        </p:nvSpPr>
        <p:spPr>
          <a:xfrm>
            <a:off x="1031650" y="2594125"/>
            <a:ext cx="1282200" cy="1245300"/>
          </a:xfrm>
          <a:prstGeom prst="rect">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a:off x="2313850" y="2594125"/>
            <a:ext cx="1282200" cy="1245300"/>
          </a:xfrm>
          <a:prstGeom prst="rect">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15"/>
          <p:cNvPicPr preferRelativeResize="0"/>
          <p:nvPr/>
        </p:nvPicPr>
        <p:blipFill>
          <a:blip r:embed="rId3">
            <a:alphaModFix/>
          </a:blip>
          <a:stretch>
            <a:fillRect/>
          </a:stretch>
        </p:blipFill>
        <p:spPr>
          <a:xfrm>
            <a:off x="5030650" y="860625"/>
            <a:ext cx="2856291" cy="2764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0"/>
            <a:ext cx="8520600" cy="72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b="1">
                <a:solidFill>
                  <a:srgbClr val="CC0000"/>
                </a:solidFill>
              </a:rPr>
              <a:t>Happy December</a:t>
            </a:r>
            <a:endParaRPr sz="1920" b="1">
              <a:solidFill>
                <a:srgbClr val="CC0000"/>
              </a:solidFill>
            </a:endParaRPr>
          </a:p>
          <a:p>
            <a:pPr marL="0" lvl="0" indent="0" algn="ctr" rtl="0">
              <a:spcBef>
                <a:spcPts val="0"/>
              </a:spcBef>
              <a:spcAft>
                <a:spcPts val="0"/>
              </a:spcAft>
              <a:buSzPts val="990"/>
              <a:buNone/>
            </a:pPr>
            <a:r>
              <a:rPr lang="en" sz="1920" b="1"/>
              <a:t>12 - 12 - 2022</a:t>
            </a:r>
            <a:endParaRPr sz="1920" b="1"/>
          </a:p>
          <a:p>
            <a:pPr marL="0" lvl="0" indent="0" algn="ctr" rtl="0">
              <a:spcBef>
                <a:spcPts val="0"/>
              </a:spcBef>
              <a:spcAft>
                <a:spcPts val="0"/>
              </a:spcAft>
              <a:buSzPts val="990"/>
              <a:buNone/>
            </a:pPr>
            <a:r>
              <a:rPr lang="en" sz="1920">
                <a:solidFill>
                  <a:srgbClr val="CC0000"/>
                </a:solidFill>
              </a:rPr>
              <a:t>What can we say about the date today? </a:t>
            </a:r>
            <a:endParaRPr sz="1920">
              <a:solidFill>
                <a:srgbClr val="CC0000"/>
              </a:solidFill>
            </a:endParaRPr>
          </a:p>
          <a:p>
            <a:pPr marL="0" lvl="0" indent="0" algn="ctr" rtl="0">
              <a:spcBef>
                <a:spcPts val="0"/>
              </a:spcBef>
              <a:spcAft>
                <a:spcPts val="0"/>
              </a:spcAft>
              <a:buSzPts val="990"/>
              <a:buNone/>
            </a:pPr>
            <a:r>
              <a:rPr lang="en" sz="1920">
                <a:solidFill>
                  <a:srgbClr val="CC0000"/>
                </a:solidFill>
              </a:rPr>
              <a:t>Can we see a pattern in the date?</a:t>
            </a:r>
            <a:endParaRPr sz="1920">
              <a:solidFill>
                <a:srgbClr val="CC0000"/>
              </a:solidFill>
            </a:endParaRPr>
          </a:p>
        </p:txBody>
      </p:sp>
      <p:pic>
        <p:nvPicPr>
          <p:cNvPr id="80" name="Google Shape;80;p16"/>
          <p:cNvPicPr preferRelativeResize="0"/>
          <p:nvPr/>
        </p:nvPicPr>
        <p:blipFill>
          <a:blip r:embed="rId3">
            <a:alphaModFix/>
          </a:blip>
          <a:stretch>
            <a:fillRect/>
          </a:stretch>
        </p:blipFill>
        <p:spPr>
          <a:xfrm>
            <a:off x="285750" y="1333500"/>
            <a:ext cx="8572500" cy="3810000"/>
          </a:xfrm>
          <a:prstGeom prst="rect">
            <a:avLst/>
          </a:prstGeom>
          <a:noFill/>
          <a:ln>
            <a:noFill/>
          </a:ln>
        </p:spPr>
      </p:pic>
      <p:sp>
        <p:nvSpPr>
          <p:cNvPr id="81" name="Google Shape;81;p16"/>
          <p:cNvSpPr txBox="1"/>
          <p:nvPr/>
        </p:nvSpPr>
        <p:spPr>
          <a:xfrm>
            <a:off x="816495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3.OA.D9</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1000"/>
                                        <p:tgtEl>
                                          <p:spTgt spid="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xEl>
                                              <p:pRg st="1" end="1"/>
                                            </p:txEl>
                                          </p:spTgt>
                                        </p:tgtEl>
                                        <p:attrNameLst>
                                          <p:attrName>style.visibility</p:attrName>
                                        </p:attrNameLst>
                                      </p:cBhvr>
                                      <p:to>
                                        <p:strVal val="visible"/>
                                      </p:to>
                                    </p:set>
                                    <p:animEffect transition="in" filter="fade">
                                      <p:cBhvr>
                                        <p:cTn id="12" dur="1000"/>
                                        <p:tgtEl>
                                          <p:spTgt spid="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
                                            <p:txEl>
                                              <p:pRg st="2" end="2"/>
                                            </p:txEl>
                                          </p:spTgt>
                                        </p:tgtEl>
                                        <p:attrNameLst>
                                          <p:attrName>style.visibility</p:attrName>
                                        </p:attrNameLst>
                                      </p:cBhvr>
                                      <p:to>
                                        <p:strVal val="visible"/>
                                      </p:to>
                                    </p:set>
                                    <p:animEffect transition="in" filter="fade">
                                      <p:cBhvr>
                                        <p:cTn id="17" dur="1000"/>
                                        <p:tgtEl>
                                          <p:spTgt spid="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xEl>
                                              <p:pRg st="3" end="3"/>
                                            </p:txEl>
                                          </p:spTgt>
                                        </p:tgtEl>
                                        <p:attrNameLst>
                                          <p:attrName>style.visibility</p:attrName>
                                        </p:attrNameLst>
                                      </p:cBhvr>
                                      <p:to>
                                        <p:strVal val="visible"/>
                                      </p:to>
                                    </p:set>
                                    <p:animEffect transition="in" filter="fade">
                                      <p:cBhvr>
                                        <p:cTn id="22" dur="1000"/>
                                        <p:tgtEl>
                                          <p:spTgt spid="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8" y="0"/>
            <a:ext cx="7467968" cy="5143501"/>
          </a:xfrm>
          <a:prstGeom prst="rect">
            <a:avLst/>
          </a:prstGeom>
          <a:noFill/>
          <a:ln>
            <a:noFill/>
          </a:ln>
        </p:spPr>
      </p:pic>
      <p:sp>
        <p:nvSpPr>
          <p:cNvPr id="87" name="Google Shape;87;p17"/>
          <p:cNvSpPr/>
          <p:nvPr/>
        </p:nvSpPr>
        <p:spPr>
          <a:xfrm>
            <a:off x="7228900" y="921375"/>
            <a:ext cx="1805400" cy="1083300"/>
          </a:xfrm>
          <a:prstGeom prst="wedgeEllipseCallout">
            <a:avLst>
              <a:gd name="adj1" fmla="val -20833"/>
              <a:gd name="adj2" fmla="val 6250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If this graph could talk, what would it say?</a:t>
            </a:r>
            <a:endParaRPr>
              <a:solidFill>
                <a:schemeClr val="lt1"/>
              </a:solidFill>
            </a:endParaRPr>
          </a:p>
        </p:txBody>
      </p:sp>
      <p:sp>
        <p:nvSpPr>
          <p:cNvPr id="88" name="Google Shape;88;p17"/>
          <p:cNvSpPr/>
          <p:nvPr/>
        </p:nvSpPr>
        <p:spPr>
          <a:xfrm>
            <a:off x="7338600" y="3431825"/>
            <a:ext cx="1415700" cy="916200"/>
          </a:xfrm>
          <a:prstGeom prst="wedgeEllipseCallout">
            <a:avLst>
              <a:gd name="adj1" fmla="val -47096"/>
              <a:gd name="adj2" fmla="val -40261"/>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Why does it matter?</a:t>
            </a:r>
            <a:endParaRPr>
              <a:solidFill>
                <a:schemeClr val="lt1"/>
              </a:solidFill>
            </a:endParaRPr>
          </a:p>
        </p:txBody>
      </p:sp>
      <p:sp>
        <p:nvSpPr>
          <p:cNvPr id="89" name="Google Shape;89;p17"/>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3.MD.B3</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69075" y="280325"/>
            <a:ext cx="7484100" cy="73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38761D"/>
                </a:solidFill>
              </a:rPr>
              <a:t>Today is National Shelter Pets Day!</a:t>
            </a:r>
            <a:endParaRPr sz="1800" b="1">
              <a:solidFill>
                <a:srgbClr val="38761D"/>
              </a:solidFill>
            </a:endParaRPr>
          </a:p>
        </p:txBody>
      </p:sp>
      <p:sp>
        <p:nvSpPr>
          <p:cNvPr id="95" name="Google Shape;95;p18"/>
          <p:cNvSpPr txBox="1">
            <a:spLocks noGrp="1"/>
          </p:cNvSpPr>
          <p:nvPr>
            <p:ph type="body" idx="1"/>
          </p:nvPr>
        </p:nvSpPr>
        <p:spPr>
          <a:xfrm>
            <a:off x="7604725" y="899950"/>
            <a:ext cx="1454700" cy="366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38761D"/>
                </a:solidFill>
              </a:rPr>
              <a:t>The first animal shelter in the U.S. was formed in 1869.</a:t>
            </a:r>
            <a:endParaRPr sz="1700" b="1">
              <a:solidFill>
                <a:srgbClr val="38761D"/>
              </a:solidFill>
            </a:endParaRPr>
          </a:p>
          <a:p>
            <a:pPr marL="0" lvl="0" indent="0" algn="ctr" rtl="0">
              <a:spcBef>
                <a:spcPts val="1200"/>
              </a:spcBef>
              <a:spcAft>
                <a:spcPts val="0"/>
              </a:spcAft>
              <a:buNone/>
            </a:pPr>
            <a:r>
              <a:rPr lang="en" sz="1700" b="1">
                <a:solidFill>
                  <a:srgbClr val="38761D"/>
                </a:solidFill>
              </a:rPr>
              <a:t>How long ago was that?</a:t>
            </a:r>
            <a:endParaRPr sz="1700" b="1">
              <a:solidFill>
                <a:srgbClr val="38761D"/>
              </a:solidFill>
            </a:endParaRPr>
          </a:p>
          <a:p>
            <a:pPr marL="0" lvl="0" indent="0" algn="ctr" rtl="0">
              <a:spcBef>
                <a:spcPts val="1200"/>
              </a:spcBef>
              <a:spcAft>
                <a:spcPts val="1200"/>
              </a:spcAft>
              <a:buNone/>
            </a:pPr>
            <a:r>
              <a:rPr lang="en" sz="1700" b="1">
                <a:solidFill>
                  <a:srgbClr val="38761D"/>
                </a:solidFill>
              </a:rPr>
              <a:t>How can we figure it out?</a:t>
            </a:r>
            <a:endParaRPr sz="1700">
              <a:solidFill>
                <a:srgbClr val="38761D"/>
              </a:solidFill>
            </a:endParaRPr>
          </a:p>
        </p:txBody>
      </p:sp>
      <p:pic>
        <p:nvPicPr>
          <p:cNvPr id="96" name="Google Shape;96;p18"/>
          <p:cNvPicPr preferRelativeResize="0"/>
          <p:nvPr/>
        </p:nvPicPr>
        <p:blipFill>
          <a:blip r:embed="rId3">
            <a:alphaModFix/>
          </a:blip>
          <a:stretch>
            <a:fillRect/>
          </a:stretch>
        </p:blipFill>
        <p:spPr>
          <a:xfrm>
            <a:off x="69100" y="899949"/>
            <a:ext cx="7484050" cy="4027350"/>
          </a:xfrm>
          <a:prstGeom prst="rect">
            <a:avLst/>
          </a:prstGeom>
          <a:noFill/>
          <a:ln>
            <a:noFill/>
          </a:ln>
        </p:spPr>
      </p:pic>
      <p:sp>
        <p:nvSpPr>
          <p:cNvPr id="97" name="Google Shape;97;p18"/>
          <p:cNvSpPr txBox="1"/>
          <p:nvPr/>
        </p:nvSpPr>
        <p:spPr>
          <a:xfrm>
            <a:off x="0" y="4863750"/>
            <a:ext cx="795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3.NBT.A2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
                                            <p:txEl>
                                              <p:pRg st="0" end="0"/>
                                            </p:txEl>
                                          </p:spTgt>
                                        </p:tgtEl>
                                        <p:attrNameLst>
                                          <p:attrName>style.visibility</p:attrName>
                                        </p:attrNameLst>
                                      </p:cBhvr>
                                      <p:to>
                                        <p:strVal val="visible"/>
                                      </p:to>
                                    </p:set>
                                    <p:animEffect transition="in" filter="fade">
                                      <p:cBhvr>
                                        <p:cTn id="7" dur="1000"/>
                                        <p:tgtEl>
                                          <p:spTgt spid="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
                                            <p:txEl>
                                              <p:pRg st="1" end="1"/>
                                            </p:txEl>
                                          </p:spTgt>
                                        </p:tgtEl>
                                        <p:attrNameLst>
                                          <p:attrName>style.visibility</p:attrName>
                                        </p:attrNameLst>
                                      </p:cBhvr>
                                      <p:to>
                                        <p:strVal val="visible"/>
                                      </p:to>
                                    </p:set>
                                    <p:animEffect transition="in" filter="fade">
                                      <p:cBhvr>
                                        <p:cTn id="12" dur="1000"/>
                                        <p:tgtEl>
                                          <p:spTgt spid="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
                                            <p:txEl>
                                              <p:pRg st="2" end="2"/>
                                            </p:txEl>
                                          </p:spTgt>
                                        </p:tgtEl>
                                        <p:attrNameLst>
                                          <p:attrName>style.visibility</p:attrName>
                                        </p:attrNameLst>
                                      </p:cBhvr>
                                      <p:to>
                                        <p:strVal val="visible"/>
                                      </p:to>
                                    </p:set>
                                    <p:animEffect transition="in" filter="fade">
                                      <p:cBhvr>
                                        <p:cTn id="17" dur="1000"/>
                                        <p:tgtEl>
                                          <p:spTgt spid="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58975" y="167125"/>
            <a:ext cx="1157400" cy="117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FF9900"/>
                </a:solidFill>
              </a:rPr>
              <a:t>Today is Constitution Day in Spain!</a:t>
            </a:r>
            <a:endParaRPr sz="1300" b="1">
              <a:solidFill>
                <a:srgbClr val="FF9900"/>
              </a:solidFill>
            </a:endParaRPr>
          </a:p>
        </p:txBody>
      </p:sp>
      <p:sp>
        <p:nvSpPr>
          <p:cNvPr id="103" name="Google Shape;103;p19"/>
          <p:cNvSpPr txBox="1">
            <a:spLocks noGrp="1"/>
          </p:cNvSpPr>
          <p:nvPr>
            <p:ph type="body" idx="1"/>
          </p:nvPr>
        </p:nvSpPr>
        <p:spPr>
          <a:xfrm>
            <a:off x="58950" y="1496200"/>
            <a:ext cx="1090500" cy="3072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300" b="1">
                <a:solidFill>
                  <a:srgbClr val="FF9900"/>
                </a:solidFill>
              </a:rPr>
              <a:t>How can we use </a:t>
            </a:r>
            <a:endParaRPr sz="1300" b="1">
              <a:solidFill>
                <a:srgbClr val="FF9900"/>
              </a:solidFill>
            </a:endParaRPr>
          </a:p>
          <a:p>
            <a:pPr marL="0" lvl="0" indent="0" algn="ctr" rtl="0">
              <a:spcBef>
                <a:spcPts val="1200"/>
              </a:spcBef>
              <a:spcAft>
                <a:spcPts val="0"/>
              </a:spcAft>
              <a:buNone/>
            </a:pPr>
            <a:r>
              <a:rPr lang="en" sz="1300" b="1">
                <a:solidFill>
                  <a:srgbClr val="FF9900"/>
                </a:solidFill>
              </a:rPr>
              <a:t>arrays </a:t>
            </a:r>
            <a:endParaRPr sz="1300" b="1">
              <a:solidFill>
                <a:srgbClr val="FF9900"/>
              </a:solidFill>
            </a:endParaRPr>
          </a:p>
          <a:p>
            <a:pPr marL="0" lvl="0" indent="0" algn="ctr" rtl="0">
              <a:spcBef>
                <a:spcPts val="1200"/>
              </a:spcBef>
              <a:spcAft>
                <a:spcPts val="1200"/>
              </a:spcAft>
              <a:buNone/>
            </a:pPr>
            <a:r>
              <a:rPr lang="en" sz="1300" b="1">
                <a:solidFill>
                  <a:srgbClr val="FF9900"/>
                </a:solidFill>
              </a:rPr>
              <a:t>to determine how many rosquillas are in this bakery in Madrid?</a:t>
            </a:r>
            <a:endParaRPr sz="1300" b="1">
              <a:solidFill>
                <a:srgbClr val="FF9900"/>
              </a:solidFill>
            </a:endParaRPr>
          </a:p>
        </p:txBody>
      </p:sp>
      <p:sp>
        <p:nvSpPr>
          <p:cNvPr id="104" name="Google Shape;104;p19"/>
          <p:cNvSpPr txBox="1"/>
          <p:nvPr/>
        </p:nvSpPr>
        <p:spPr>
          <a:xfrm>
            <a:off x="8539800" y="4834325"/>
            <a:ext cx="604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1.G.A2</a:t>
            </a:r>
            <a:endParaRPr sz="1000">
              <a:solidFill>
                <a:schemeClr val="lt1"/>
              </a:solidFill>
            </a:endParaRPr>
          </a:p>
        </p:txBody>
      </p:sp>
      <p:pic>
        <p:nvPicPr>
          <p:cNvPr id="105" name="Google Shape;105;p19"/>
          <p:cNvPicPr preferRelativeResize="0"/>
          <p:nvPr/>
        </p:nvPicPr>
        <p:blipFill>
          <a:blip r:embed="rId3">
            <a:alphaModFix/>
          </a:blip>
          <a:stretch>
            <a:fillRect/>
          </a:stretch>
        </p:blipFill>
        <p:spPr>
          <a:xfrm>
            <a:off x="1216375" y="167125"/>
            <a:ext cx="7826825" cy="4925099"/>
          </a:xfrm>
          <a:prstGeom prst="rect">
            <a:avLst/>
          </a:prstGeom>
          <a:noFill/>
          <a:ln>
            <a:noFill/>
          </a:ln>
        </p:spPr>
      </p:pic>
      <p:sp>
        <p:nvSpPr>
          <p:cNvPr id="106" name="Google Shape;106;p19"/>
          <p:cNvSpPr txBox="1"/>
          <p:nvPr/>
        </p:nvSpPr>
        <p:spPr>
          <a:xfrm>
            <a:off x="0" y="4834325"/>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rPr>
              <a:t>3.OA.A3</a:t>
            </a:r>
            <a:endParaRPr sz="1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animEffect transition="in" filter="fade">
                                      <p:cBhvr>
                                        <p:cTn id="7" dur="1000"/>
                                        <p:tgtEl>
                                          <p:spTgt spid="1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xEl>
                                              <p:pRg st="1" end="1"/>
                                            </p:txEl>
                                          </p:spTgt>
                                        </p:tgtEl>
                                        <p:attrNameLst>
                                          <p:attrName>style.visibility</p:attrName>
                                        </p:attrNameLst>
                                      </p:cBhvr>
                                      <p:to>
                                        <p:strVal val="visible"/>
                                      </p:to>
                                    </p:set>
                                    <p:animEffect transition="in" filter="fade">
                                      <p:cBhvr>
                                        <p:cTn id="12" dur="1000"/>
                                        <p:tgtEl>
                                          <p:spTgt spid="1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
                                            <p:txEl>
                                              <p:pRg st="2" end="2"/>
                                            </p:txEl>
                                          </p:spTgt>
                                        </p:tgtEl>
                                        <p:attrNameLst>
                                          <p:attrName>style.visibility</p:attrName>
                                        </p:attrNameLst>
                                      </p:cBhvr>
                                      <p:to>
                                        <p:strVal val="visible"/>
                                      </p:to>
                                    </p:set>
                                    <p:animEffect transition="in" filter="fade">
                                      <p:cBhvr>
                                        <p:cTn id="17" dur="1000"/>
                                        <p:tgtEl>
                                          <p:spTgt spid="1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body" idx="1"/>
          </p:nvPr>
        </p:nvSpPr>
        <p:spPr>
          <a:xfrm>
            <a:off x="5357200" y="530875"/>
            <a:ext cx="3475200" cy="4038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6D9EEB"/>
                </a:solidFill>
              </a:rPr>
              <a:t>Where do we see fractions in “Flowers” by local artist Ekua Holmes?</a:t>
            </a:r>
            <a:endParaRPr sz="2300" b="1">
              <a:solidFill>
                <a:srgbClr val="6D9EEB"/>
              </a:solidFill>
            </a:endParaRPr>
          </a:p>
          <a:p>
            <a:pPr marL="0" lvl="0" indent="0" algn="ctr" rtl="0">
              <a:spcBef>
                <a:spcPts val="1200"/>
              </a:spcBef>
              <a:spcAft>
                <a:spcPts val="0"/>
              </a:spcAft>
              <a:buNone/>
            </a:pPr>
            <a:endParaRPr sz="1100" b="1">
              <a:solidFill>
                <a:srgbClr val="6D9EEB"/>
              </a:solidFill>
            </a:endParaRPr>
          </a:p>
          <a:p>
            <a:pPr marL="0" lvl="0" indent="0" algn="ctr" rtl="0">
              <a:spcBef>
                <a:spcPts val="1200"/>
              </a:spcBef>
              <a:spcAft>
                <a:spcPts val="1200"/>
              </a:spcAft>
              <a:buNone/>
            </a:pPr>
            <a:r>
              <a:rPr lang="en" sz="2300" b="1">
                <a:solidFill>
                  <a:srgbClr val="6D9EEB"/>
                </a:solidFill>
              </a:rPr>
              <a:t>What can we say about the partitions?</a:t>
            </a:r>
            <a:endParaRPr sz="2300" b="1">
              <a:solidFill>
                <a:srgbClr val="6D9EEB"/>
              </a:solidFill>
            </a:endParaRPr>
          </a:p>
        </p:txBody>
      </p:sp>
      <p:pic>
        <p:nvPicPr>
          <p:cNvPr id="112" name="Google Shape;112;p20"/>
          <p:cNvPicPr preferRelativeResize="0"/>
          <p:nvPr/>
        </p:nvPicPr>
        <p:blipFill>
          <a:blip r:embed="rId3">
            <a:alphaModFix/>
          </a:blip>
          <a:stretch>
            <a:fillRect/>
          </a:stretch>
        </p:blipFill>
        <p:spPr>
          <a:xfrm>
            <a:off x="0" y="0"/>
            <a:ext cx="5143500" cy="5143500"/>
          </a:xfrm>
          <a:prstGeom prst="rect">
            <a:avLst/>
          </a:prstGeom>
          <a:noFill/>
          <a:ln>
            <a:noFill/>
          </a:ln>
        </p:spPr>
      </p:pic>
      <p:sp>
        <p:nvSpPr>
          <p:cNvPr id="113" name="Google Shape;113;p20"/>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3.NF.A1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animEffect transition="in" filter="fade">
                                      <p:cBhvr>
                                        <p:cTn id="7" dur="1000"/>
                                        <p:tgtEl>
                                          <p:spTgt spid="1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xEl>
                                              <p:pRg st="1" end="1"/>
                                            </p:txEl>
                                          </p:spTgt>
                                        </p:tgtEl>
                                        <p:attrNameLst>
                                          <p:attrName>style.visibility</p:attrName>
                                        </p:attrNameLst>
                                      </p:cBhvr>
                                      <p:to>
                                        <p:strVal val="visible"/>
                                      </p:to>
                                    </p:set>
                                    <p:animEffect transition="in" filter="fade">
                                      <p:cBhvr>
                                        <p:cTn id="12" dur="1000"/>
                                        <p:tgtEl>
                                          <p:spTgt spid="1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1">
                                            <p:txEl>
                                              <p:pRg st="2" end="2"/>
                                            </p:txEl>
                                          </p:spTgt>
                                        </p:tgtEl>
                                        <p:attrNameLst>
                                          <p:attrName>style.visibility</p:attrName>
                                        </p:attrNameLst>
                                      </p:cBhvr>
                                      <p:to>
                                        <p:strVal val="visible"/>
                                      </p:to>
                                    </p:set>
                                    <p:animEffect transition="in" filter="fade">
                                      <p:cBhvr>
                                        <p:cTn id="17" dur="1000"/>
                                        <p:tgtEl>
                                          <p:spTgt spid="1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body" idx="1"/>
          </p:nvPr>
        </p:nvSpPr>
        <p:spPr>
          <a:xfrm>
            <a:off x="4111850" y="405600"/>
            <a:ext cx="4720500" cy="4163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E06666"/>
                </a:solidFill>
              </a:rPr>
              <a:t>Lulu just finished this puzzle!</a:t>
            </a:r>
            <a:endParaRPr sz="2300" b="1">
              <a:solidFill>
                <a:srgbClr val="E06666"/>
              </a:solidFill>
            </a:endParaRPr>
          </a:p>
          <a:p>
            <a:pPr marL="0" lvl="0" indent="0" algn="ctr" rtl="0">
              <a:spcBef>
                <a:spcPts val="1200"/>
              </a:spcBef>
              <a:spcAft>
                <a:spcPts val="0"/>
              </a:spcAft>
              <a:buNone/>
            </a:pPr>
            <a:r>
              <a:rPr lang="en" sz="2300">
                <a:solidFill>
                  <a:srgbClr val="E06666"/>
                </a:solidFill>
              </a:rPr>
              <a:t>If we look closely, we can see that this puzzle is an array.</a:t>
            </a:r>
            <a:endParaRPr sz="2300">
              <a:solidFill>
                <a:srgbClr val="E06666"/>
              </a:solidFill>
            </a:endParaRPr>
          </a:p>
          <a:p>
            <a:pPr marL="0" lvl="0" indent="0" algn="ctr" rtl="0">
              <a:spcBef>
                <a:spcPts val="1200"/>
              </a:spcBef>
              <a:spcAft>
                <a:spcPts val="0"/>
              </a:spcAft>
              <a:buNone/>
            </a:pPr>
            <a:r>
              <a:rPr lang="en" sz="2300">
                <a:solidFill>
                  <a:srgbClr val="E06666"/>
                </a:solidFill>
              </a:rPr>
              <a:t>What is possible?</a:t>
            </a:r>
            <a:endParaRPr sz="2300">
              <a:solidFill>
                <a:srgbClr val="E06666"/>
              </a:solidFill>
            </a:endParaRPr>
          </a:p>
          <a:p>
            <a:pPr marL="0" lvl="0" indent="0" algn="ctr" rtl="0">
              <a:spcBef>
                <a:spcPts val="1200"/>
              </a:spcBef>
              <a:spcAft>
                <a:spcPts val="0"/>
              </a:spcAft>
              <a:buNone/>
            </a:pPr>
            <a:r>
              <a:rPr lang="en" sz="2300">
                <a:solidFill>
                  <a:srgbClr val="E06666"/>
                </a:solidFill>
              </a:rPr>
              <a:t>There are more than 50 pieces in this puzzle.</a:t>
            </a:r>
            <a:endParaRPr sz="2300">
              <a:solidFill>
                <a:srgbClr val="E06666"/>
              </a:solidFill>
            </a:endParaRPr>
          </a:p>
          <a:p>
            <a:pPr marL="0" lvl="0" indent="0" algn="ctr" rtl="0">
              <a:spcBef>
                <a:spcPts val="1200"/>
              </a:spcBef>
              <a:spcAft>
                <a:spcPts val="1200"/>
              </a:spcAft>
              <a:buNone/>
            </a:pPr>
            <a:r>
              <a:rPr lang="en" sz="2300">
                <a:solidFill>
                  <a:srgbClr val="E06666"/>
                </a:solidFill>
              </a:rPr>
              <a:t>What could the dimensions be?</a:t>
            </a:r>
            <a:endParaRPr sz="2300">
              <a:solidFill>
                <a:srgbClr val="E06666"/>
              </a:solidFill>
            </a:endParaRPr>
          </a:p>
        </p:txBody>
      </p:sp>
      <p:pic>
        <p:nvPicPr>
          <p:cNvPr id="119" name="Google Shape;119;p21"/>
          <p:cNvPicPr preferRelativeResize="0"/>
          <p:nvPr/>
        </p:nvPicPr>
        <p:blipFill>
          <a:blip r:embed="rId3">
            <a:alphaModFix/>
          </a:blip>
          <a:stretch>
            <a:fillRect/>
          </a:stretch>
        </p:blipFill>
        <p:spPr>
          <a:xfrm>
            <a:off x="-12" y="0"/>
            <a:ext cx="3857626" cy="5143501"/>
          </a:xfrm>
          <a:prstGeom prst="rect">
            <a:avLst/>
          </a:prstGeom>
          <a:noFill/>
          <a:ln>
            <a:noFill/>
          </a:ln>
        </p:spPr>
      </p:pic>
      <p:sp>
        <p:nvSpPr>
          <p:cNvPr id="120" name="Google Shape;120;p21"/>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xEl>
                                              <p:pRg st="0" end="0"/>
                                            </p:txEl>
                                          </p:spTgt>
                                        </p:tgtEl>
                                        <p:attrNameLst>
                                          <p:attrName>style.visibility</p:attrName>
                                        </p:attrNameLst>
                                      </p:cBhvr>
                                      <p:to>
                                        <p:strVal val="visible"/>
                                      </p:to>
                                    </p:set>
                                    <p:animEffect transition="in" filter="fade">
                                      <p:cBhvr>
                                        <p:cTn id="7" dur="1000"/>
                                        <p:tgtEl>
                                          <p:spTgt spid="1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8">
                                            <p:txEl>
                                              <p:pRg st="1" end="1"/>
                                            </p:txEl>
                                          </p:spTgt>
                                        </p:tgtEl>
                                        <p:attrNameLst>
                                          <p:attrName>style.visibility</p:attrName>
                                        </p:attrNameLst>
                                      </p:cBhvr>
                                      <p:to>
                                        <p:strVal val="visible"/>
                                      </p:to>
                                    </p:set>
                                    <p:animEffect transition="in" filter="fade">
                                      <p:cBhvr>
                                        <p:cTn id="12" dur="1000"/>
                                        <p:tgtEl>
                                          <p:spTgt spid="1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8">
                                            <p:txEl>
                                              <p:pRg st="2" end="2"/>
                                            </p:txEl>
                                          </p:spTgt>
                                        </p:tgtEl>
                                        <p:attrNameLst>
                                          <p:attrName>style.visibility</p:attrName>
                                        </p:attrNameLst>
                                      </p:cBhvr>
                                      <p:to>
                                        <p:strVal val="visible"/>
                                      </p:to>
                                    </p:set>
                                    <p:animEffect transition="in" filter="fade">
                                      <p:cBhvr>
                                        <p:cTn id="17" dur="1000"/>
                                        <p:tgtEl>
                                          <p:spTgt spid="1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8">
                                            <p:txEl>
                                              <p:pRg st="3" end="3"/>
                                            </p:txEl>
                                          </p:spTgt>
                                        </p:tgtEl>
                                        <p:attrNameLst>
                                          <p:attrName>style.visibility</p:attrName>
                                        </p:attrNameLst>
                                      </p:cBhvr>
                                      <p:to>
                                        <p:strVal val="visible"/>
                                      </p:to>
                                    </p:set>
                                    <p:animEffect transition="in" filter="fade">
                                      <p:cBhvr>
                                        <p:cTn id="22" dur="1000"/>
                                        <p:tgtEl>
                                          <p:spTgt spid="1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8">
                                            <p:txEl>
                                              <p:pRg st="4" end="4"/>
                                            </p:txEl>
                                          </p:spTgt>
                                        </p:tgtEl>
                                        <p:attrNameLst>
                                          <p:attrName>style.visibility</p:attrName>
                                        </p:attrNameLst>
                                      </p:cBhvr>
                                      <p:to>
                                        <p:strVal val="visible"/>
                                      </p:to>
                                    </p:set>
                                    <p:animEffect transition="in" filter="fade">
                                      <p:cBhvr>
                                        <p:cTn id="27" dur="1000"/>
                                        <p:tgtEl>
                                          <p:spTgt spid="1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311700" y="103475"/>
            <a:ext cx="2709600" cy="91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38761D"/>
                </a:solidFill>
              </a:rPr>
              <a:t>It’s International Llama Day!</a:t>
            </a:r>
            <a:endParaRPr sz="2320" b="1">
              <a:solidFill>
                <a:srgbClr val="38761D"/>
              </a:solidFill>
            </a:endParaRPr>
          </a:p>
        </p:txBody>
      </p:sp>
      <p:sp>
        <p:nvSpPr>
          <p:cNvPr id="126" name="Google Shape;126;p22"/>
          <p:cNvSpPr txBox="1">
            <a:spLocks noGrp="1"/>
          </p:cNvSpPr>
          <p:nvPr>
            <p:ph type="body" idx="1"/>
          </p:nvPr>
        </p:nvSpPr>
        <p:spPr>
          <a:xfrm>
            <a:off x="311700" y="1152475"/>
            <a:ext cx="2577000" cy="34164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1900">
                <a:solidFill>
                  <a:srgbClr val="38761D"/>
                </a:solidFill>
              </a:rPr>
              <a:t>A llama can weigh between </a:t>
            </a:r>
            <a:r>
              <a:rPr lang="en" sz="1900" b="1">
                <a:solidFill>
                  <a:srgbClr val="38761D"/>
                </a:solidFill>
              </a:rPr>
              <a:t>290</a:t>
            </a:r>
            <a:r>
              <a:rPr lang="en" sz="1900">
                <a:solidFill>
                  <a:srgbClr val="38761D"/>
                </a:solidFill>
              </a:rPr>
              <a:t> and </a:t>
            </a:r>
            <a:r>
              <a:rPr lang="en" sz="1900" b="1">
                <a:solidFill>
                  <a:srgbClr val="38761D"/>
                </a:solidFill>
              </a:rPr>
              <a:t>440</a:t>
            </a:r>
            <a:r>
              <a:rPr lang="en" sz="1900">
                <a:solidFill>
                  <a:srgbClr val="38761D"/>
                </a:solidFill>
              </a:rPr>
              <a:t> pounds.</a:t>
            </a:r>
            <a:endParaRPr sz="1900">
              <a:solidFill>
                <a:srgbClr val="38761D"/>
              </a:solidFill>
            </a:endParaRPr>
          </a:p>
          <a:p>
            <a:pPr marL="0" lvl="0" indent="0" algn="ctr" rtl="0">
              <a:spcBef>
                <a:spcPts val="1200"/>
              </a:spcBef>
              <a:spcAft>
                <a:spcPts val="0"/>
              </a:spcAft>
              <a:buNone/>
            </a:pPr>
            <a:r>
              <a:rPr lang="en" sz="1900">
                <a:solidFill>
                  <a:srgbClr val="38761D"/>
                </a:solidFill>
              </a:rPr>
              <a:t>Together these two llamas weigh </a:t>
            </a:r>
            <a:r>
              <a:rPr lang="en" sz="1900" b="1">
                <a:solidFill>
                  <a:srgbClr val="38761D"/>
                </a:solidFill>
              </a:rPr>
              <a:t>650</a:t>
            </a:r>
            <a:r>
              <a:rPr lang="en" sz="1900">
                <a:solidFill>
                  <a:srgbClr val="38761D"/>
                </a:solidFill>
              </a:rPr>
              <a:t> pounds.</a:t>
            </a:r>
            <a:endParaRPr sz="1900">
              <a:solidFill>
                <a:srgbClr val="38761D"/>
              </a:solidFill>
            </a:endParaRPr>
          </a:p>
          <a:p>
            <a:pPr marL="0" lvl="0" indent="0" algn="ctr" rtl="0">
              <a:spcBef>
                <a:spcPts val="1200"/>
              </a:spcBef>
              <a:spcAft>
                <a:spcPts val="1200"/>
              </a:spcAft>
              <a:buNone/>
            </a:pPr>
            <a:r>
              <a:rPr lang="en" sz="1900">
                <a:solidFill>
                  <a:srgbClr val="38761D"/>
                </a:solidFill>
              </a:rPr>
              <a:t>What is possible?</a:t>
            </a:r>
            <a:endParaRPr sz="1900">
              <a:solidFill>
                <a:srgbClr val="38761D"/>
              </a:solidFill>
            </a:endParaRPr>
          </a:p>
        </p:txBody>
      </p:sp>
      <p:pic>
        <p:nvPicPr>
          <p:cNvPr id="127" name="Google Shape;127;p22"/>
          <p:cNvPicPr preferRelativeResize="0"/>
          <p:nvPr/>
        </p:nvPicPr>
        <p:blipFill>
          <a:blip r:embed="rId3">
            <a:alphaModFix/>
          </a:blip>
          <a:stretch>
            <a:fillRect/>
          </a:stretch>
        </p:blipFill>
        <p:spPr>
          <a:xfrm>
            <a:off x="3152039" y="0"/>
            <a:ext cx="5991972" cy="5143499"/>
          </a:xfrm>
          <a:prstGeom prst="rect">
            <a:avLst/>
          </a:prstGeom>
          <a:noFill/>
          <a:ln>
            <a:noFill/>
          </a:ln>
        </p:spPr>
      </p:pic>
      <p:sp>
        <p:nvSpPr>
          <p:cNvPr id="128" name="Google Shape;128;p22"/>
          <p:cNvSpPr txBox="1"/>
          <p:nvPr/>
        </p:nvSpPr>
        <p:spPr>
          <a:xfrm>
            <a:off x="0" y="4804800"/>
            <a:ext cx="788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3.NBT.A2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xEl>
                                              <p:pRg st="1" end="1"/>
                                            </p:txEl>
                                          </p:spTgt>
                                        </p:tgtEl>
                                        <p:attrNameLst>
                                          <p:attrName>style.visibility</p:attrName>
                                        </p:attrNameLst>
                                      </p:cBhvr>
                                      <p:to>
                                        <p:strVal val="visible"/>
                                      </p:to>
                                    </p:set>
                                    <p:animEffect transition="in" filter="fade">
                                      <p:cBhvr>
                                        <p:cTn id="12" dur="1000"/>
                                        <p:tgtEl>
                                          <p:spTgt spid="1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
                                            <p:txEl>
                                              <p:pRg st="2" end="2"/>
                                            </p:txEl>
                                          </p:spTgt>
                                        </p:tgtEl>
                                        <p:attrNameLst>
                                          <p:attrName>style.visibility</p:attrName>
                                        </p:attrNameLst>
                                      </p:cBhvr>
                                      <p:to>
                                        <p:strVal val="visible"/>
                                      </p:to>
                                    </p:set>
                                    <p:animEffect transition="in" filter="fade">
                                      <p:cBhvr>
                                        <p:cTn id="17" dur="1000"/>
                                        <p:tgtEl>
                                          <p:spTgt spid="1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86075" y="85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20" b="1">
                <a:solidFill>
                  <a:srgbClr val="990000"/>
                </a:solidFill>
              </a:rPr>
              <a:t>It’s Independence (Jamhuri) Day in Kenya!</a:t>
            </a:r>
            <a:endParaRPr sz="2320" b="1">
              <a:solidFill>
                <a:srgbClr val="990000"/>
              </a:solidFill>
            </a:endParaRPr>
          </a:p>
        </p:txBody>
      </p:sp>
      <p:sp>
        <p:nvSpPr>
          <p:cNvPr id="134" name="Google Shape;134;p23"/>
          <p:cNvSpPr txBox="1">
            <a:spLocks noGrp="1"/>
          </p:cNvSpPr>
          <p:nvPr>
            <p:ph type="body" idx="1"/>
          </p:nvPr>
        </p:nvSpPr>
        <p:spPr>
          <a:xfrm>
            <a:off x="6975125" y="946350"/>
            <a:ext cx="2016000" cy="3622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38761D"/>
                </a:solidFill>
              </a:rPr>
              <a:t>On this day in 1964 Kenya became a republic!</a:t>
            </a:r>
            <a:endParaRPr sz="1900" b="1">
              <a:solidFill>
                <a:srgbClr val="38761D"/>
              </a:solidFill>
            </a:endParaRPr>
          </a:p>
          <a:p>
            <a:pPr marL="0" lvl="0" indent="0" algn="ctr" rtl="0">
              <a:spcBef>
                <a:spcPts val="1200"/>
              </a:spcBef>
              <a:spcAft>
                <a:spcPts val="0"/>
              </a:spcAft>
              <a:buNone/>
            </a:pPr>
            <a:r>
              <a:rPr lang="en" sz="1900" b="1">
                <a:solidFill>
                  <a:srgbClr val="38761D"/>
                </a:solidFill>
              </a:rPr>
              <a:t>How long ago was that?</a:t>
            </a:r>
            <a:endParaRPr sz="1900" b="1">
              <a:solidFill>
                <a:srgbClr val="38761D"/>
              </a:solidFill>
            </a:endParaRPr>
          </a:p>
          <a:p>
            <a:pPr marL="0" lvl="0" indent="0" algn="ctr" rtl="0">
              <a:spcBef>
                <a:spcPts val="1200"/>
              </a:spcBef>
              <a:spcAft>
                <a:spcPts val="1200"/>
              </a:spcAft>
              <a:buNone/>
            </a:pPr>
            <a:r>
              <a:rPr lang="en" sz="1900" b="1">
                <a:solidFill>
                  <a:srgbClr val="38761D"/>
                </a:solidFill>
              </a:rPr>
              <a:t>Is that surprising to you?</a:t>
            </a:r>
            <a:endParaRPr sz="1900" b="1">
              <a:solidFill>
                <a:srgbClr val="38761D"/>
              </a:solidFill>
            </a:endParaRPr>
          </a:p>
        </p:txBody>
      </p:sp>
      <p:pic>
        <p:nvPicPr>
          <p:cNvPr id="135" name="Google Shape;135;p23"/>
          <p:cNvPicPr preferRelativeResize="0"/>
          <p:nvPr/>
        </p:nvPicPr>
        <p:blipFill>
          <a:blip r:embed="rId3">
            <a:alphaModFix/>
          </a:blip>
          <a:stretch>
            <a:fillRect/>
          </a:stretch>
        </p:blipFill>
        <p:spPr>
          <a:xfrm>
            <a:off x="86075" y="658113"/>
            <a:ext cx="6607699" cy="4405125"/>
          </a:xfrm>
          <a:prstGeom prst="rect">
            <a:avLst/>
          </a:prstGeom>
          <a:noFill/>
          <a:ln>
            <a:noFill/>
          </a:ln>
        </p:spPr>
      </p:pic>
      <p:sp>
        <p:nvSpPr>
          <p:cNvPr id="136" name="Google Shape;136;p23"/>
          <p:cNvSpPr txBox="1"/>
          <p:nvPr/>
        </p:nvSpPr>
        <p:spPr>
          <a:xfrm>
            <a:off x="8341600" y="4804800"/>
            <a:ext cx="802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3.NBT.A2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animEffect transition="in" filter="fade">
                                      <p:cBhvr>
                                        <p:cTn id="7" dur="1000"/>
                                        <p:tgtEl>
                                          <p:spTgt spid="1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4">
                                            <p:txEl>
                                              <p:pRg st="1" end="1"/>
                                            </p:txEl>
                                          </p:spTgt>
                                        </p:tgtEl>
                                        <p:attrNameLst>
                                          <p:attrName>style.visibility</p:attrName>
                                        </p:attrNameLst>
                                      </p:cBhvr>
                                      <p:to>
                                        <p:strVal val="visible"/>
                                      </p:to>
                                    </p:set>
                                    <p:animEffect transition="in" filter="fade">
                                      <p:cBhvr>
                                        <p:cTn id="12" dur="1000"/>
                                        <p:tgtEl>
                                          <p:spTgt spid="1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4">
                                            <p:txEl>
                                              <p:pRg st="2" end="2"/>
                                            </p:txEl>
                                          </p:spTgt>
                                        </p:tgtEl>
                                        <p:attrNameLst>
                                          <p:attrName>style.visibility</p:attrName>
                                        </p:attrNameLst>
                                      </p:cBhvr>
                                      <p:to>
                                        <p:strVal val="visible"/>
                                      </p:to>
                                    </p:set>
                                    <p:animEffect transition="in" filter="fade">
                                      <p:cBhvr>
                                        <p:cTn id="17" dur="1000"/>
                                        <p:tgtEl>
                                          <p:spTgt spid="1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body" idx="1"/>
          </p:nvPr>
        </p:nvSpPr>
        <p:spPr>
          <a:xfrm>
            <a:off x="311700" y="2883600"/>
            <a:ext cx="8520600" cy="18297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 sz="2300"/>
              <a:t>(4 + 5) x 9   </a:t>
            </a:r>
            <a:r>
              <a:rPr lang="en" sz="2400" b="1">
                <a:solidFill>
                  <a:schemeClr val="dk1"/>
                </a:solidFill>
              </a:rPr>
              <a:t>&lt;   </a:t>
            </a:r>
            <a:r>
              <a:rPr lang="en" sz="2300"/>
              <a:t>(4 x 9) + (5 x 9)</a:t>
            </a:r>
            <a:endParaRPr sz="2300"/>
          </a:p>
          <a:p>
            <a:pPr marL="0" lvl="0" indent="0" algn="ctr" rtl="0">
              <a:spcBef>
                <a:spcPts val="1200"/>
              </a:spcBef>
              <a:spcAft>
                <a:spcPts val="0"/>
              </a:spcAft>
              <a:buNone/>
            </a:pPr>
            <a:r>
              <a:rPr lang="en" sz="2300"/>
              <a:t>6 + 6 + 6 + 6   </a:t>
            </a:r>
            <a:r>
              <a:rPr lang="en" sz="2400" b="1">
                <a:solidFill>
                  <a:schemeClr val="dk1"/>
                </a:solidFill>
              </a:rPr>
              <a:t>&gt;</a:t>
            </a:r>
            <a:r>
              <a:rPr lang="en" sz="2300"/>
              <a:t>   8 x 3</a:t>
            </a:r>
            <a:endParaRPr sz="2300"/>
          </a:p>
          <a:p>
            <a:pPr marL="0" lvl="0" indent="0" algn="ctr" rtl="0">
              <a:spcBef>
                <a:spcPts val="1200"/>
              </a:spcBef>
              <a:spcAft>
                <a:spcPts val="0"/>
              </a:spcAft>
              <a:buNone/>
            </a:pPr>
            <a:r>
              <a:rPr lang="en" sz="2300"/>
              <a:t>1,000 - 35   </a:t>
            </a:r>
            <a:r>
              <a:rPr lang="en" sz="2400" b="1">
                <a:solidFill>
                  <a:schemeClr val="dk1"/>
                </a:solidFill>
              </a:rPr>
              <a:t>=  </a:t>
            </a:r>
            <a:r>
              <a:rPr lang="en" sz="2300"/>
              <a:t> 900 + 65</a:t>
            </a:r>
            <a:endParaRPr sz="2300"/>
          </a:p>
          <a:p>
            <a:pPr marL="0" lvl="0" indent="0" algn="l" rtl="0">
              <a:spcBef>
                <a:spcPts val="1200"/>
              </a:spcBef>
              <a:spcAft>
                <a:spcPts val="1200"/>
              </a:spcAft>
              <a:buNone/>
            </a:pPr>
            <a:endParaRPr/>
          </a:p>
        </p:txBody>
      </p:sp>
      <p:pic>
        <p:nvPicPr>
          <p:cNvPr id="142" name="Google Shape;142;p24"/>
          <p:cNvPicPr preferRelativeResize="0"/>
          <p:nvPr/>
        </p:nvPicPr>
        <p:blipFill>
          <a:blip r:embed="rId3">
            <a:alphaModFix/>
          </a:blip>
          <a:stretch>
            <a:fillRect/>
          </a:stretch>
        </p:blipFill>
        <p:spPr>
          <a:xfrm>
            <a:off x="1292588" y="-12"/>
            <a:ext cx="6410325" cy="2809875"/>
          </a:xfrm>
          <a:prstGeom prst="rect">
            <a:avLst/>
          </a:prstGeom>
          <a:noFill/>
          <a:ln>
            <a:noFill/>
          </a:ln>
        </p:spPr>
      </p:pic>
      <p:sp>
        <p:nvSpPr>
          <p:cNvPr id="143" name="Google Shape;143;p24"/>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
                                            <p:txEl>
                                              <p:pRg st="0" end="0"/>
                                            </p:txEl>
                                          </p:spTgt>
                                        </p:tgtEl>
                                        <p:attrNameLst>
                                          <p:attrName>style.visibility</p:attrName>
                                        </p:attrNameLst>
                                      </p:cBhvr>
                                      <p:to>
                                        <p:strVal val="visible"/>
                                      </p:to>
                                    </p:set>
                                    <p:animEffect transition="in" filter="fade">
                                      <p:cBhvr>
                                        <p:cTn id="7" dur="1000"/>
                                        <p:tgtEl>
                                          <p:spTgt spid="1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xEl>
                                              <p:pRg st="1" end="1"/>
                                            </p:txEl>
                                          </p:spTgt>
                                        </p:tgtEl>
                                        <p:attrNameLst>
                                          <p:attrName>style.visibility</p:attrName>
                                        </p:attrNameLst>
                                      </p:cBhvr>
                                      <p:to>
                                        <p:strVal val="visible"/>
                                      </p:to>
                                    </p:set>
                                    <p:animEffect transition="in" filter="fade">
                                      <p:cBhvr>
                                        <p:cTn id="12" dur="1000"/>
                                        <p:tgtEl>
                                          <p:spTgt spid="1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xEl>
                                              <p:pRg st="2" end="2"/>
                                            </p:txEl>
                                          </p:spTgt>
                                        </p:tgtEl>
                                        <p:attrNameLst>
                                          <p:attrName>style.visibility</p:attrName>
                                        </p:attrNameLst>
                                      </p:cBhvr>
                                      <p:to>
                                        <p:strVal val="visible"/>
                                      </p:to>
                                    </p:set>
                                    <p:animEffect transition="in" filter="fade">
                                      <p:cBhvr>
                                        <p:cTn id="17" dur="1000"/>
                                        <p:tgtEl>
                                          <p:spTgt spid="14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1">
                                            <p:txEl>
                                              <p:pRg st="3" end="3"/>
                                            </p:txEl>
                                          </p:spTgt>
                                        </p:tgtEl>
                                        <p:attrNameLst>
                                          <p:attrName>style.visibility</p:attrName>
                                        </p:attrNameLst>
                                      </p:cBhvr>
                                      <p:to>
                                        <p:strVal val="visible"/>
                                      </p:to>
                                    </p:set>
                                    <p:animEffect transition="in" filter="fade">
                                      <p:cBhvr>
                                        <p:cTn id="22" dur="1000"/>
                                        <p:tgtEl>
                                          <p:spTgt spid="1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311700" y="618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274E13"/>
                </a:solidFill>
              </a:rPr>
              <a:t>Would you rather . . . </a:t>
            </a:r>
            <a:endParaRPr sz="2320" b="1">
              <a:solidFill>
                <a:srgbClr val="274E13"/>
              </a:solidFill>
            </a:endParaRPr>
          </a:p>
          <a:p>
            <a:pPr marL="0" lvl="0" indent="0" algn="ctr" rtl="0">
              <a:spcBef>
                <a:spcPts val="0"/>
              </a:spcBef>
              <a:spcAft>
                <a:spcPts val="0"/>
              </a:spcAft>
              <a:buSzPts val="990"/>
              <a:buNone/>
            </a:pPr>
            <a:r>
              <a:rPr lang="en" sz="2320" b="1">
                <a:solidFill>
                  <a:srgbClr val="274E13"/>
                </a:solidFill>
              </a:rPr>
              <a:t>18 giant candy canes, 2 boxes of regular candy canes, </a:t>
            </a:r>
            <a:endParaRPr sz="2320" b="1">
              <a:solidFill>
                <a:srgbClr val="274E13"/>
              </a:solidFill>
            </a:endParaRPr>
          </a:p>
          <a:p>
            <a:pPr marL="0" lvl="0" indent="0" algn="ctr" rtl="0">
              <a:spcBef>
                <a:spcPts val="0"/>
              </a:spcBef>
              <a:spcAft>
                <a:spcPts val="0"/>
              </a:spcAft>
              <a:buSzPts val="990"/>
              <a:buNone/>
            </a:pPr>
            <a:r>
              <a:rPr lang="en" sz="2320" b="1">
                <a:solidFill>
                  <a:srgbClr val="274E13"/>
                </a:solidFill>
              </a:rPr>
              <a:t>or a case of tiny ones?</a:t>
            </a:r>
            <a:endParaRPr sz="2320" b="1">
              <a:solidFill>
                <a:srgbClr val="274E13"/>
              </a:solidFill>
            </a:endParaRPr>
          </a:p>
        </p:txBody>
      </p:sp>
      <p:pic>
        <p:nvPicPr>
          <p:cNvPr id="149" name="Google Shape;149;p25"/>
          <p:cNvPicPr preferRelativeResize="0"/>
          <p:nvPr/>
        </p:nvPicPr>
        <p:blipFill>
          <a:blip r:embed="rId3">
            <a:alphaModFix/>
          </a:blip>
          <a:stretch>
            <a:fillRect/>
          </a:stretch>
        </p:blipFill>
        <p:spPr>
          <a:xfrm>
            <a:off x="511475" y="1270975"/>
            <a:ext cx="7620000" cy="3810000"/>
          </a:xfrm>
          <a:prstGeom prst="rect">
            <a:avLst/>
          </a:prstGeom>
          <a:noFill/>
          <a:ln>
            <a:noFill/>
          </a:ln>
        </p:spPr>
      </p:pic>
      <p:sp>
        <p:nvSpPr>
          <p:cNvPr id="150" name="Google Shape;150;p25"/>
          <p:cNvSpPr txBox="1"/>
          <p:nvPr/>
        </p:nvSpPr>
        <p:spPr>
          <a:xfrm>
            <a:off x="8363725"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3.SMP.3</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a:spLocks noGrp="1"/>
          </p:cNvSpPr>
          <p:nvPr>
            <p:ph type="title"/>
          </p:nvPr>
        </p:nvSpPr>
        <p:spPr>
          <a:xfrm>
            <a:off x="235800" y="261800"/>
            <a:ext cx="2630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20">
                <a:solidFill>
                  <a:srgbClr val="073763"/>
                </a:solidFill>
              </a:rPr>
              <a:t>Today is Bill of Rights Day</a:t>
            </a:r>
            <a:endParaRPr sz="2320">
              <a:solidFill>
                <a:srgbClr val="073763"/>
              </a:solidFill>
            </a:endParaRPr>
          </a:p>
        </p:txBody>
      </p:sp>
      <p:sp>
        <p:nvSpPr>
          <p:cNvPr id="156" name="Google Shape;156;p26"/>
          <p:cNvSpPr txBox="1">
            <a:spLocks noGrp="1"/>
          </p:cNvSpPr>
          <p:nvPr>
            <p:ph type="body" idx="1"/>
          </p:nvPr>
        </p:nvSpPr>
        <p:spPr>
          <a:xfrm>
            <a:off x="184225" y="1152475"/>
            <a:ext cx="249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073763"/>
                </a:solidFill>
                <a:latin typeface="Montserrat"/>
                <a:ea typeface="Montserrat"/>
                <a:cs typeface="Montserrat"/>
                <a:sym typeface="Montserrat"/>
              </a:rPr>
              <a:t>The first amendments to the Constitution were ratified on December 15, 1791. </a:t>
            </a:r>
            <a:endParaRPr sz="1300">
              <a:solidFill>
                <a:srgbClr val="073763"/>
              </a:solidFill>
              <a:latin typeface="Montserrat"/>
              <a:ea typeface="Montserrat"/>
              <a:cs typeface="Montserrat"/>
              <a:sym typeface="Montserrat"/>
            </a:endParaRPr>
          </a:p>
          <a:p>
            <a:pPr marL="0" lvl="0" indent="0" algn="l" rtl="0">
              <a:spcBef>
                <a:spcPts val="1200"/>
              </a:spcBef>
              <a:spcAft>
                <a:spcPts val="0"/>
              </a:spcAft>
              <a:buNone/>
            </a:pPr>
            <a:r>
              <a:rPr lang="en" sz="1300">
                <a:solidFill>
                  <a:srgbClr val="073763"/>
                </a:solidFill>
                <a:latin typeface="Montserrat"/>
                <a:ea typeface="Montserrat"/>
                <a:cs typeface="Montserrat"/>
                <a:sym typeface="Montserrat"/>
              </a:rPr>
              <a:t>The 10 amendments protect the most basic rights of Americans, known as the Bill of Rights. It consists of notions like freedom of speech, freedom of religion, freedom of the press, the right to protest, and equal protection under the law.</a:t>
            </a:r>
            <a:endParaRPr sz="1300">
              <a:solidFill>
                <a:srgbClr val="073763"/>
              </a:solidFill>
              <a:latin typeface="Montserrat"/>
              <a:ea typeface="Montserrat"/>
              <a:cs typeface="Montserrat"/>
              <a:sym typeface="Montserrat"/>
            </a:endParaRPr>
          </a:p>
          <a:p>
            <a:pPr marL="0" lvl="0" indent="0" algn="l" rtl="0">
              <a:spcBef>
                <a:spcPts val="1200"/>
              </a:spcBef>
              <a:spcAft>
                <a:spcPts val="1200"/>
              </a:spcAft>
              <a:buNone/>
            </a:pPr>
            <a:r>
              <a:rPr lang="en" sz="1300">
                <a:solidFill>
                  <a:srgbClr val="073763"/>
                </a:solidFill>
                <a:latin typeface="Montserrat"/>
                <a:ea typeface="Montserrat"/>
                <a:cs typeface="Montserrat"/>
                <a:sym typeface="Montserrat"/>
              </a:rPr>
              <a:t>How long ago was 1791?</a:t>
            </a:r>
            <a:endParaRPr sz="1300">
              <a:solidFill>
                <a:srgbClr val="073763"/>
              </a:solidFill>
              <a:latin typeface="Montserrat"/>
              <a:ea typeface="Montserrat"/>
              <a:cs typeface="Montserrat"/>
              <a:sym typeface="Montserrat"/>
            </a:endParaRPr>
          </a:p>
        </p:txBody>
      </p:sp>
      <p:pic>
        <p:nvPicPr>
          <p:cNvPr id="157" name="Google Shape;157;p26"/>
          <p:cNvPicPr preferRelativeResize="0"/>
          <p:nvPr/>
        </p:nvPicPr>
        <p:blipFill>
          <a:blip r:embed="rId3">
            <a:alphaModFix/>
          </a:blip>
          <a:stretch>
            <a:fillRect/>
          </a:stretch>
        </p:blipFill>
        <p:spPr>
          <a:xfrm>
            <a:off x="2635875" y="597200"/>
            <a:ext cx="6434449" cy="4289650"/>
          </a:xfrm>
          <a:prstGeom prst="rect">
            <a:avLst/>
          </a:prstGeom>
          <a:noFill/>
          <a:ln>
            <a:noFill/>
          </a:ln>
        </p:spPr>
      </p:pic>
      <p:sp>
        <p:nvSpPr>
          <p:cNvPr id="158" name="Google Shape;158;p26"/>
          <p:cNvSpPr txBox="1"/>
          <p:nvPr/>
        </p:nvSpPr>
        <p:spPr>
          <a:xfrm>
            <a:off x="8393200" y="4850025"/>
            <a:ext cx="750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3.NBT.A2</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body" idx="1"/>
          </p:nvPr>
        </p:nvSpPr>
        <p:spPr>
          <a:xfrm>
            <a:off x="2394925" y="820875"/>
            <a:ext cx="64374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741B47"/>
                </a:solidFill>
              </a:rPr>
              <a:t>Where do we see arrays here?</a:t>
            </a:r>
            <a:endParaRPr sz="2900" b="1">
              <a:solidFill>
                <a:srgbClr val="741B47"/>
              </a:solidFill>
            </a:endParaRPr>
          </a:p>
          <a:p>
            <a:pPr marL="0" lvl="0" indent="0" algn="ctr" rtl="0">
              <a:spcBef>
                <a:spcPts val="1200"/>
              </a:spcBef>
              <a:spcAft>
                <a:spcPts val="0"/>
              </a:spcAft>
              <a:buNone/>
            </a:pPr>
            <a:endParaRPr sz="2900" b="1">
              <a:solidFill>
                <a:srgbClr val="741B47"/>
              </a:solidFill>
            </a:endParaRPr>
          </a:p>
          <a:p>
            <a:pPr marL="0" lvl="0" indent="0" algn="ctr" rtl="0">
              <a:spcBef>
                <a:spcPts val="1200"/>
              </a:spcBef>
              <a:spcAft>
                <a:spcPts val="1200"/>
              </a:spcAft>
              <a:buNone/>
            </a:pPr>
            <a:r>
              <a:rPr lang="en" sz="2900" b="1">
                <a:solidFill>
                  <a:srgbClr val="741B47"/>
                </a:solidFill>
              </a:rPr>
              <a:t>How can we use arrays to figure out how many bars of soap are on the display?</a:t>
            </a:r>
            <a:endParaRPr sz="2900" b="1">
              <a:solidFill>
                <a:srgbClr val="741B47"/>
              </a:solidFill>
            </a:endParaRPr>
          </a:p>
        </p:txBody>
      </p:sp>
      <p:pic>
        <p:nvPicPr>
          <p:cNvPr id="164" name="Google Shape;164;p27"/>
          <p:cNvPicPr preferRelativeResize="0"/>
          <p:nvPr/>
        </p:nvPicPr>
        <p:blipFill>
          <a:blip r:embed="rId3">
            <a:alphaModFix/>
          </a:blip>
          <a:stretch>
            <a:fillRect/>
          </a:stretch>
        </p:blipFill>
        <p:spPr>
          <a:xfrm>
            <a:off x="4" y="0"/>
            <a:ext cx="2144375" cy="5143501"/>
          </a:xfrm>
          <a:prstGeom prst="rect">
            <a:avLst/>
          </a:prstGeom>
          <a:noFill/>
          <a:ln>
            <a:noFill/>
          </a:ln>
        </p:spPr>
      </p:pic>
      <p:sp>
        <p:nvSpPr>
          <p:cNvPr id="165" name="Google Shape;165;p27"/>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3.OA.A3</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title"/>
          </p:nvPr>
        </p:nvSpPr>
        <p:spPr>
          <a:xfrm>
            <a:off x="66300" y="50475"/>
            <a:ext cx="1864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chemeClr val="accent1"/>
                </a:solidFill>
              </a:rPr>
              <a:t>Happy Hanukkah!</a:t>
            </a:r>
            <a:endParaRPr sz="2320" b="1">
              <a:solidFill>
                <a:schemeClr val="accent1"/>
              </a:solidFill>
            </a:endParaRPr>
          </a:p>
        </p:txBody>
      </p:sp>
      <p:sp>
        <p:nvSpPr>
          <p:cNvPr id="171" name="Google Shape;171;p28"/>
          <p:cNvSpPr txBox="1">
            <a:spLocks noGrp="1"/>
          </p:cNvSpPr>
          <p:nvPr>
            <p:ph type="body" idx="1"/>
          </p:nvPr>
        </p:nvSpPr>
        <p:spPr>
          <a:xfrm>
            <a:off x="0" y="1212075"/>
            <a:ext cx="2016000" cy="362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a:solidFill>
                  <a:schemeClr val="accent1"/>
                </a:solidFill>
              </a:rPr>
              <a:t>What do we notice?</a:t>
            </a:r>
            <a:endParaRPr sz="1700">
              <a:solidFill>
                <a:schemeClr val="accent1"/>
              </a:solidFill>
            </a:endParaRPr>
          </a:p>
          <a:p>
            <a:pPr marL="0" lvl="0" indent="0" algn="ctr" rtl="0">
              <a:spcBef>
                <a:spcPts val="1200"/>
              </a:spcBef>
              <a:spcAft>
                <a:spcPts val="0"/>
              </a:spcAft>
              <a:buNone/>
            </a:pPr>
            <a:r>
              <a:rPr lang="en" sz="1700">
                <a:solidFill>
                  <a:schemeClr val="accent1"/>
                </a:solidFill>
              </a:rPr>
              <a:t>What do we wonder?</a:t>
            </a:r>
            <a:endParaRPr sz="1700">
              <a:solidFill>
                <a:schemeClr val="accent1"/>
              </a:solidFill>
            </a:endParaRPr>
          </a:p>
          <a:p>
            <a:pPr marL="0" lvl="0" indent="0" algn="ctr" rtl="0">
              <a:spcBef>
                <a:spcPts val="1200"/>
              </a:spcBef>
              <a:spcAft>
                <a:spcPts val="0"/>
              </a:spcAft>
              <a:buNone/>
            </a:pPr>
            <a:r>
              <a:rPr lang="en" sz="1700">
                <a:solidFill>
                  <a:schemeClr val="accent1"/>
                </a:solidFill>
              </a:rPr>
              <a:t>How many potato latkes would be on 2 plates?</a:t>
            </a:r>
            <a:endParaRPr sz="1700">
              <a:solidFill>
                <a:schemeClr val="accent1"/>
              </a:solidFill>
            </a:endParaRPr>
          </a:p>
          <a:p>
            <a:pPr marL="0" lvl="0" indent="0" algn="ctr" rtl="0">
              <a:spcBef>
                <a:spcPts val="1200"/>
              </a:spcBef>
              <a:spcAft>
                <a:spcPts val="0"/>
              </a:spcAft>
              <a:buNone/>
            </a:pPr>
            <a:r>
              <a:rPr lang="en" sz="1700">
                <a:solidFill>
                  <a:schemeClr val="accent1"/>
                </a:solidFill>
              </a:rPr>
              <a:t>3 plates? 4? 5?</a:t>
            </a:r>
            <a:endParaRPr sz="1700">
              <a:solidFill>
                <a:schemeClr val="accent1"/>
              </a:solidFill>
            </a:endParaRPr>
          </a:p>
          <a:p>
            <a:pPr marL="0" lvl="0" indent="0" algn="ctr" rtl="0">
              <a:spcBef>
                <a:spcPts val="1200"/>
              </a:spcBef>
              <a:spcAft>
                <a:spcPts val="0"/>
              </a:spcAft>
              <a:buNone/>
            </a:pPr>
            <a:r>
              <a:rPr lang="en" sz="1700">
                <a:solidFill>
                  <a:schemeClr val="accent1"/>
                </a:solidFill>
              </a:rPr>
              <a:t>Do we see a pattern?</a:t>
            </a:r>
            <a:endParaRPr sz="1700">
              <a:solidFill>
                <a:schemeClr val="accent1"/>
              </a:solidFill>
            </a:endParaRPr>
          </a:p>
          <a:p>
            <a:pPr marL="0" lvl="0" indent="0" algn="ctr" rtl="0">
              <a:spcBef>
                <a:spcPts val="1200"/>
              </a:spcBef>
              <a:spcAft>
                <a:spcPts val="1200"/>
              </a:spcAft>
              <a:buNone/>
            </a:pPr>
            <a:endParaRPr sz="1900">
              <a:solidFill>
                <a:srgbClr val="1155CC"/>
              </a:solidFill>
            </a:endParaRPr>
          </a:p>
        </p:txBody>
      </p:sp>
      <p:pic>
        <p:nvPicPr>
          <p:cNvPr id="172" name="Google Shape;172;p28"/>
          <p:cNvPicPr preferRelativeResize="0"/>
          <p:nvPr/>
        </p:nvPicPr>
        <p:blipFill>
          <a:blip r:embed="rId3">
            <a:alphaModFix/>
          </a:blip>
          <a:stretch>
            <a:fillRect/>
          </a:stretch>
        </p:blipFill>
        <p:spPr>
          <a:xfrm>
            <a:off x="2016000" y="284725"/>
            <a:ext cx="7073326" cy="4704025"/>
          </a:xfrm>
          <a:prstGeom prst="rect">
            <a:avLst/>
          </a:prstGeom>
          <a:noFill/>
          <a:ln>
            <a:noFill/>
          </a:ln>
        </p:spPr>
      </p:pic>
      <p:sp>
        <p:nvSpPr>
          <p:cNvPr id="173" name="Google Shape;173;p28"/>
          <p:cNvSpPr txBox="1"/>
          <p:nvPr/>
        </p:nvSpPr>
        <p:spPr>
          <a:xfrm>
            <a:off x="8450700" y="465005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3.OA.D9</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Effect transition="in" filter="fade">
                                      <p:cBhvr>
                                        <p:cTn id="7" dur="1000"/>
                                        <p:tgtEl>
                                          <p:spTgt spid="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xEl>
                                              <p:pRg st="1" end="1"/>
                                            </p:txEl>
                                          </p:spTgt>
                                        </p:tgtEl>
                                        <p:attrNameLst>
                                          <p:attrName>style.visibility</p:attrName>
                                        </p:attrNameLst>
                                      </p:cBhvr>
                                      <p:to>
                                        <p:strVal val="visible"/>
                                      </p:to>
                                    </p:set>
                                    <p:animEffect transition="in" filter="fade">
                                      <p:cBhvr>
                                        <p:cTn id="12" dur="1000"/>
                                        <p:tgtEl>
                                          <p:spTgt spid="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
                                            <p:txEl>
                                              <p:pRg st="2" end="2"/>
                                            </p:txEl>
                                          </p:spTgt>
                                        </p:tgtEl>
                                        <p:attrNameLst>
                                          <p:attrName>style.visibility</p:attrName>
                                        </p:attrNameLst>
                                      </p:cBhvr>
                                      <p:to>
                                        <p:strVal val="visible"/>
                                      </p:to>
                                    </p:set>
                                    <p:animEffect transition="in" filter="fade">
                                      <p:cBhvr>
                                        <p:cTn id="17" dur="1000"/>
                                        <p:tgtEl>
                                          <p:spTgt spid="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1">
                                            <p:txEl>
                                              <p:pRg st="3" end="3"/>
                                            </p:txEl>
                                          </p:spTgt>
                                        </p:tgtEl>
                                        <p:attrNameLst>
                                          <p:attrName>style.visibility</p:attrName>
                                        </p:attrNameLst>
                                      </p:cBhvr>
                                      <p:to>
                                        <p:strVal val="visible"/>
                                      </p:to>
                                    </p:set>
                                    <p:animEffect transition="in" filter="fade">
                                      <p:cBhvr>
                                        <p:cTn id="22" dur="1000"/>
                                        <p:tgtEl>
                                          <p:spTgt spid="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1">
                                            <p:txEl>
                                              <p:pRg st="4" end="4"/>
                                            </p:txEl>
                                          </p:spTgt>
                                        </p:tgtEl>
                                        <p:attrNameLst>
                                          <p:attrName>style.visibility</p:attrName>
                                        </p:attrNameLst>
                                      </p:cBhvr>
                                      <p:to>
                                        <p:strVal val="visible"/>
                                      </p:to>
                                    </p:set>
                                    <p:animEffect transition="in" filter="fade">
                                      <p:cBhvr>
                                        <p:cTn id="27" dur="1000"/>
                                        <p:tgtEl>
                                          <p:spTgt spid="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1">
                                            <p:txEl>
                                              <p:pRg st="5" end="5"/>
                                            </p:txEl>
                                          </p:spTgt>
                                        </p:tgtEl>
                                        <p:attrNameLst>
                                          <p:attrName>style.visibility</p:attrName>
                                        </p:attrNameLst>
                                      </p:cBhvr>
                                      <p:to>
                                        <p:strVal val="visible"/>
                                      </p:to>
                                    </p:set>
                                    <p:animEffect transition="in" filter="fade">
                                      <p:cBhvr>
                                        <p:cTn id="32" dur="1000"/>
                                        <p:tgtEl>
                                          <p:spTgt spid="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9"/>
          <p:cNvSpPr txBox="1">
            <a:spLocks noGrp="1"/>
          </p:cNvSpPr>
          <p:nvPr>
            <p:ph type="body" idx="1"/>
          </p:nvPr>
        </p:nvSpPr>
        <p:spPr>
          <a:xfrm>
            <a:off x="5931975" y="427725"/>
            <a:ext cx="2900400" cy="414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CC0000"/>
                </a:solidFill>
              </a:rPr>
              <a:t>What do we notice?</a:t>
            </a:r>
            <a:endParaRPr sz="2300">
              <a:solidFill>
                <a:srgbClr val="CC0000"/>
              </a:solidFill>
            </a:endParaRPr>
          </a:p>
          <a:p>
            <a:pPr marL="0" lvl="0" indent="0" algn="ctr" rtl="0">
              <a:spcBef>
                <a:spcPts val="1200"/>
              </a:spcBef>
              <a:spcAft>
                <a:spcPts val="0"/>
              </a:spcAft>
              <a:buNone/>
            </a:pPr>
            <a:r>
              <a:rPr lang="en" sz="2300">
                <a:solidFill>
                  <a:srgbClr val="38761D"/>
                </a:solidFill>
              </a:rPr>
              <a:t>What do we wonder?</a:t>
            </a:r>
            <a:endParaRPr sz="2300">
              <a:solidFill>
                <a:srgbClr val="38761D"/>
              </a:solidFill>
            </a:endParaRPr>
          </a:p>
          <a:p>
            <a:pPr marL="0" lvl="0" indent="0" algn="ctr" rtl="0">
              <a:spcBef>
                <a:spcPts val="1200"/>
              </a:spcBef>
              <a:spcAft>
                <a:spcPts val="0"/>
              </a:spcAft>
              <a:buNone/>
            </a:pPr>
            <a:r>
              <a:rPr lang="en" sz="2300">
                <a:solidFill>
                  <a:srgbClr val="20124D"/>
                </a:solidFill>
              </a:rPr>
              <a:t>How many socks?</a:t>
            </a:r>
            <a:endParaRPr sz="2300">
              <a:solidFill>
                <a:srgbClr val="20124D"/>
              </a:solidFill>
            </a:endParaRPr>
          </a:p>
          <a:p>
            <a:pPr marL="0" lvl="0" indent="0" algn="ctr" rtl="0">
              <a:spcBef>
                <a:spcPts val="1200"/>
              </a:spcBef>
              <a:spcAft>
                <a:spcPts val="0"/>
              </a:spcAft>
              <a:buNone/>
            </a:pPr>
            <a:r>
              <a:rPr lang="en" sz="2300">
                <a:solidFill>
                  <a:srgbClr val="CC0000"/>
                </a:solidFill>
              </a:rPr>
              <a:t>How many pairs of socks?</a:t>
            </a:r>
            <a:endParaRPr sz="2300">
              <a:solidFill>
                <a:srgbClr val="CC0000"/>
              </a:solidFill>
            </a:endParaRPr>
          </a:p>
          <a:p>
            <a:pPr marL="0" lvl="0" indent="0" algn="ctr" rtl="0">
              <a:spcBef>
                <a:spcPts val="1200"/>
              </a:spcBef>
              <a:spcAft>
                <a:spcPts val="1200"/>
              </a:spcAft>
              <a:buNone/>
            </a:pPr>
            <a:r>
              <a:rPr lang="en" sz="2300">
                <a:solidFill>
                  <a:srgbClr val="38761D"/>
                </a:solidFill>
              </a:rPr>
              <a:t>How might we sort them?</a:t>
            </a:r>
            <a:endParaRPr sz="2300">
              <a:solidFill>
                <a:srgbClr val="38761D"/>
              </a:solidFill>
            </a:endParaRPr>
          </a:p>
        </p:txBody>
      </p:sp>
      <p:pic>
        <p:nvPicPr>
          <p:cNvPr id="179" name="Google Shape;179;p29"/>
          <p:cNvPicPr preferRelativeResize="0"/>
          <p:nvPr/>
        </p:nvPicPr>
        <p:blipFill>
          <a:blip r:embed="rId3">
            <a:alphaModFix/>
          </a:blip>
          <a:stretch>
            <a:fillRect/>
          </a:stretch>
        </p:blipFill>
        <p:spPr>
          <a:xfrm>
            <a:off x="11" y="0"/>
            <a:ext cx="5596128" cy="5143500"/>
          </a:xfrm>
          <a:prstGeom prst="rect">
            <a:avLst/>
          </a:prstGeom>
          <a:noFill/>
          <a:ln>
            <a:noFill/>
          </a:ln>
        </p:spPr>
      </p:pic>
      <p:sp>
        <p:nvSpPr>
          <p:cNvPr id="180" name="Google Shape;180;p29"/>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animEffect transition="in" filter="fade">
                                      <p:cBhvr>
                                        <p:cTn id="7" dur="1000"/>
                                        <p:tgtEl>
                                          <p:spTgt spid="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8">
                                            <p:txEl>
                                              <p:pRg st="1" end="1"/>
                                            </p:txEl>
                                          </p:spTgt>
                                        </p:tgtEl>
                                        <p:attrNameLst>
                                          <p:attrName>style.visibility</p:attrName>
                                        </p:attrNameLst>
                                      </p:cBhvr>
                                      <p:to>
                                        <p:strVal val="visible"/>
                                      </p:to>
                                    </p:set>
                                    <p:animEffect transition="in" filter="fade">
                                      <p:cBhvr>
                                        <p:cTn id="12" dur="1000"/>
                                        <p:tgtEl>
                                          <p:spTgt spid="1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8">
                                            <p:txEl>
                                              <p:pRg st="2" end="2"/>
                                            </p:txEl>
                                          </p:spTgt>
                                        </p:tgtEl>
                                        <p:attrNameLst>
                                          <p:attrName>style.visibility</p:attrName>
                                        </p:attrNameLst>
                                      </p:cBhvr>
                                      <p:to>
                                        <p:strVal val="visible"/>
                                      </p:to>
                                    </p:set>
                                    <p:animEffect transition="in" filter="fade">
                                      <p:cBhvr>
                                        <p:cTn id="17" dur="1000"/>
                                        <p:tgtEl>
                                          <p:spTgt spid="1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8">
                                            <p:txEl>
                                              <p:pRg st="3" end="3"/>
                                            </p:txEl>
                                          </p:spTgt>
                                        </p:tgtEl>
                                        <p:attrNameLst>
                                          <p:attrName>style.visibility</p:attrName>
                                        </p:attrNameLst>
                                      </p:cBhvr>
                                      <p:to>
                                        <p:strVal val="visible"/>
                                      </p:to>
                                    </p:set>
                                    <p:animEffect transition="in" filter="fade">
                                      <p:cBhvr>
                                        <p:cTn id="22" dur="1000"/>
                                        <p:tgtEl>
                                          <p:spTgt spid="1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8">
                                            <p:txEl>
                                              <p:pRg st="4" end="4"/>
                                            </p:txEl>
                                          </p:spTgt>
                                        </p:tgtEl>
                                        <p:attrNameLst>
                                          <p:attrName>style.visibility</p:attrName>
                                        </p:attrNameLst>
                                      </p:cBhvr>
                                      <p:to>
                                        <p:strVal val="visible"/>
                                      </p:to>
                                    </p:set>
                                    <p:animEffect transition="in" filter="fade">
                                      <p:cBhvr>
                                        <p:cTn id="27" dur="1000"/>
                                        <p:tgtEl>
                                          <p:spTgt spid="1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0"/>
          <p:cNvSpPr txBox="1">
            <a:spLocks noGrp="1"/>
          </p:cNvSpPr>
          <p:nvPr>
            <p:ph type="body" idx="1"/>
          </p:nvPr>
        </p:nvSpPr>
        <p:spPr>
          <a:xfrm>
            <a:off x="7567525" y="149850"/>
            <a:ext cx="1576500" cy="38142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990"/>
              <a:buFont typeface="Arial"/>
              <a:buNone/>
            </a:pPr>
            <a:r>
              <a:rPr lang="en" sz="1400" b="1">
                <a:solidFill>
                  <a:srgbClr val="783F04"/>
                </a:solidFill>
              </a:rPr>
              <a:t>Today is the winter solstice!</a:t>
            </a:r>
            <a:endParaRPr sz="1400" b="1">
              <a:solidFill>
                <a:srgbClr val="783F04"/>
              </a:solidFill>
            </a:endParaRPr>
          </a:p>
          <a:p>
            <a:pPr marL="0" lvl="0" indent="0" algn="ctr" rtl="0">
              <a:spcBef>
                <a:spcPts val="0"/>
              </a:spcBef>
              <a:spcAft>
                <a:spcPts val="0"/>
              </a:spcAft>
              <a:buNone/>
            </a:pPr>
            <a:endParaRPr sz="1400" b="1">
              <a:solidFill>
                <a:srgbClr val="783F04"/>
              </a:solidFill>
            </a:endParaRPr>
          </a:p>
          <a:p>
            <a:pPr marL="0" lvl="0" indent="0" algn="ctr" rtl="0">
              <a:spcBef>
                <a:spcPts val="1200"/>
              </a:spcBef>
              <a:spcAft>
                <a:spcPts val="0"/>
              </a:spcAft>
              <a:buNone/>
            </a:pPr>
            <a:r>
              <a:rPr lang="en" sz="1400" b="1">
                <a:solidFill>
                  <a:srgbClr val="783F04"/>
                </a:solidFill>
              </a:rPr>
              <a:t>It is the shortest day and the longest night of the year!</a:t>
            </a:r>
            <a:endParaRPr sz="1400" b="1">
              <a:solidFill>
                <a:srgbClr val="783F04"/>
              </a:solidFill>
            </a:endParaRPr>
          </a:p>
          <a:p>
            <a:pPr marL="0" lvl="0" indent="0" algn="ctr" rtl="0">
              <a:spcBef>
                <a:spcPts val="1200"/>
              </a:spcBef>
              <a:spcAft>
                <a:spcPts val="0"/>
              </a:spcAft>
              <a:buNone/>
            </a:pPr>
            <a:r>
              <a:rPr lang="en" sz="1400" b="1">
                <a:solidFill>
                  <a:srgbClr val="783F04"/>
                </a:solidFill>
              </a:rPr>
              <a:t>Today the sun rises at </a:t>
            </a:r>
            <a:endParaRPr sz="1400" b="1">
              <a:solidFill>
                <a:srgbClr val="783F04"/>
              </a:solidFill>
            </a:endParaRPr>
          </a:p>
          <a:p>
            <a:pPr marL="0" lvl="0" indent="0" algn="ctr" rtl="0">
              <a:spcBef>
                <a:spcPts val="1200"/>
              </a:spcBef>
              <a:spcAft>
                <a:spcPts val="0"/>
              </a:spcAft>
              <a:buNone/>
            </a:pPr>
            <a:r>
              <a:rPr lang="en" sz="1400" b="1">
                <a:solidFill>
                  <a:srgbClr val="783F04"/>
                </a:solidFill>
              </a:rPr>
              <a:t>7:10 AM          and sets at    4:14 PM.</a:t>
            </a:r>
            <a:endParaRPr sz="1400" b="1">
              <a:solidFill>
                <a:srgbClr val="783F04"/>
              </a:solidFill>
            </a:endParaRPr>
          </a:p>
          <a:p>
            <a:pPr marL="0" lvl="0" indent="0" algn="ctr" rtl="0">
              <a:spcBef>
                <a:spcPts val="1200"/>
              </a:spcBef>
              <a:spcAft>
                <a:spcPts val="0"/>
              </a:spcAft>
              <a:buNone/>
            </a:pPr>
            <a:r>
              <a:rPr lang="en" sz="1400" b="1">
                <a:solidFill>
                  <a:srgbClr val="783F04"/>
                </a:solidFill>
              </a:rPr>
              <a:t>How much daylight? </a:t>
            </a:r>
            <a:endParaRPr sz="1400" b="1">
              <a:solidFill>
                <a:srgbClr val="783F04"/>
              </a:solidFill>
            </a:endParaRPr>
          </a:p>
          <a:p>
            <a:pPr marL="0" lvl="0" indent="0" algn="ctr" rtl="0">
              <a:spcBef>
                <a:spcPts val="1200"/>
              </a:spcBef>
              <a:spcAft>
                <a:spcPts val="1200"/>
              </a:spcAft>
              <a:buNone/>
            </a:pPr>
            <a:r>
              <a:rPr lang="en" sz="1400" b="1">
                <a:solidFill>
                  <a:srgbClr val="783F04"/>
                </a:solidFill>
              </a:rPr>
              <a:t>How long is the night?</a:t>
            </a:r>
            <a:endParaRPr sz="1400" b="1">
              <a:solidFill>
                <a:srgbClr val="783F04"/>
              </a:solidFill>
            </a:endParaRPr>
          </a:p>
        </p:txBody>
      </p:sp>
      <p:pic>
        <p:nvPicPr>
          <p:cNvPr id="186" name="Google Shape;186;p30"/>
          <p:cNvPicPr preferRelativeResize="0"/>
          <p:nvPr/>
        </p:nvPicPr>
        <p:blipFill>
          <a:blip r:embed="rId3">
            <a:alphaModFix/>
          </a:blip>
          <a:stretch>
            <a:fillRect/>
          </a:stretch>
        </p:blipFill>
        <p:spPr>
          <a:xfrm>
            <a:off x="123725" y="101825"/>
            <a:ext cx="7403025" cy="4939850"/>
          </a:xfrm>
          <a:prstGeom prst="rect">
            <a:avLst/>
          </a:prstGeom>
          <a:noFill/>
          <a:ln>
            <a:noFill/>
          </a:ln>
        </p:spPr>
      </p:pic>
      <p:sp>
        <p:nvSpPr>
          <p:cNvPr id="187" name="Google Shape;187;p30"/>
          <p:cNvSpPr txBox="1"/>
          <p:nvPr/>
        </p:nvSpPr>
        <p:spPr>
          <a:xfrm>
            <a:off x="123725" y="4702975"/>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3.MD.A1</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1000"/>
                                        <p:tgtEl>
                                          <p:spTgt spid="1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xEl>
                                              <p:pRg st="1" end="1"/>
                                            </p:txEl>
                                          </p:spTgt>
                                        </p:tgtEl>
                                        <p:attrNameLst>
                                          <p:attrName>style.visibility</p:attrName>
                                        </p:attrNameLst>
                                      </p:cBhvr>
                                      <p:to>
                                        <p:strVal val="visible"/>
                                      </p:to>
                                    </p:set>
                                    <p:animEffect transition="in" filter="fade">
                                      <p:cBhvr>
                                        <p:cTn id="12" dur="1000"/>
                                        <p:tgtEl>
                                          <p:spTgt spid="1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5">
                                            <p:txEl>
                                              <p:pRg st="2" end="2"/>
                                            </p:txEl>
                                          </p:spTgt>
                                        </p:tgtEl>
                                        <p:attrNameLst>
                                          <p:attrName>style.visibility</p:attrName>
                                        </p:attrNameLst>
                                      </p:cBhvr>
                                      <p:to>
                                        <p:strVal val="visible"/>
                                      </p:to>
                                    </p:set>
                                    <p:animEffect transition="in" filter="fade">
                                      <p:cBhvr>
                                        <p:cTn id="17" dur="1000"/>
                                        <p:tgtEl>
                                          <p:spTgt spid="1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5">
                                            <p:txEl>
                                              <p:pRg st="3" end="3"/>
                                            </p:txEl>
                                          </p:spTgt>
                                        </p:tgtEl>
                                        <p:attrNameLst>
                                          <p:attrName>style.visibility</p:attrName>
                                        </p:attrNameLst>
                                      </p:cBhvr>
                                      <p:to>
                                        <p:strVal val="visible"/>
                                      </p:to>
                                    </p:set>
                                    <p:animEffect transition="in" filter="fade">
                                      <p:cBhvr>
                                        <p:cTn id="22" dur="1000"/>
                                        <p:tgtEl>
                                          <p:spTgt spid="1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5">
                                            <p:txEl>
                                              <p:pRg st="4" end="4"/>
                                            </p:txEl>
                                          </p:spTgt>
                                        </p:tgtEl>
                                        <p:attrNameLst>
                                          <p:attrName>style.visibility</p:attrName>
                                        </p:attrNameLst>
                                      </p:cBhvr>
                                      <p:to>
                                        <p:strVal val="visible"/>
                                      </p:to>
                                    </p:set>
                                    <p:animEffect transition="in" filter="fade">
                                      <p:cBhvr>
                                        <p:cTn id="27" dur="1000"/>
                                        <p:tgtEl>
                                          <p:spTgt spid="1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5">
                                            <p:txEl>
                                              <p:pRg st="5" end="5"/>
                                            </p:txEl>
                                          </p:spTgt>
                                        </p:tgtEl>
                                        <p:attrNameLst>
                                          <p:attrName>style.visibility</p:attrName>
                                        </p:attrNameLst>
                                      </p:cBhvr>
                                      <p:to>
                                        <p:strVal val="visible"/>
                                      </p:to>
                                    </p:set>
                                    <p:animEffect transition="in" filter="fade">
                                      <p:cBhvr>
                                        <p:cTn id="32" dur="1000"/>
                                        <p:tgtEl>
                                          <p:spTgt spid="1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5">
                                            <p:txEl>
                                              <p:pRg st="6" end="6"/>
                                            </p:txEl>
                                          </p:spTgt>
                                        </p:tgtEl>
                                        <p:attrNameLst>
                                          <p:attrName>style.visibility</p:attrName>
                                        </p:attrNameLst>
                                      </p:cBhvr>
                                      <p:to>
                                        <p:strVal val="visible"/>
                                      </p:to>
                                    </p:set>
                                    <p:animEffect transition="in" filter="fade">
                                      <p:cBhvr>
                                        <p:cTn id="37" dur="1000"/>
                                        <p:tgtEl>
                                          <p:spTgt spid="18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4739275" y="445025"/>
            <a:ext cx="4092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0000"/>
                </a:solidFill>
              </a:rPr>
              <a:t>Yes, it’s gnome season!</a:t>
            </a:r>
            <a:endParaRPr sz="2920" b="1">
              <a:solidFill>
                <a:srgbClr val="CC0000"/>
              </a:solidFill>
            </a:endParaRPr>
          </a:p>
        </p:txBody>
      </p:sp>
      <p:sp>
        <p:nvSpPr>
          <p:cNvPr id="193" name="Google Shape;193;p31"/>
          <p:cNvSpPr txBox="1">
            <a:spLocks noGrp="1"/>
          </p:cNvSpPr>
          <p:nvPr>
            <p:ph type="body" idx="1"/>
          </p:nvPr>
        </p:nvSpPr>
        <p:spPr>
          <a:xfrm>
            <a:off x="4739400" y="1940050"/>
            <a:ext cx="4092900" cy="26286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2300" b="1">
                <a:solidFill>
                  <a:srgbClr val="274E13"/>
                </a:solidFill>
              </a:rPr>
              <a:t>If the Al (the little </a:t>
            </a:r>
            <a:r>
              <a:rPr lang="en" sz="2300" b="1">
                <a:solidFill>
                  <a:srgbClr val="999999"/>
                </a:solidFill>
              </a:rPr>
              <a:t>gray gnome</a:t>
            </a:r>
            <a:r>
              <a:rPr lang="en" sz="2300" b="1">
                <a:solidFill>
                  <a:srgbClr val="274E13"/>
                </a:solidFill>
              </a:rPr>
              <a:t>) is 14 inches tall, how tall do you think the tree is?</a:t>
            </a:r>
            <a:endParaRPr sz="2300" b="1">
              <a:solidFill>
                <a:srgbClr val="274E13"/>
              </a:solidFill>
            </a:endParaRPr>
          </a:p>
          <a:p>
            <a:pPr marL="0" lvl="0" indent="0" algn="ctr" rtl="0">
              <a:spcBef>
                <a:spcPts val="1200"/>
              </a:spcBef>
              <a:spcAft>
                <a:spcPts val="1200"/>
              </a:spcAft>
              <a:buNone/>
            </a:pPr>
            <a:r>
              <a:rPr lang="en" sz="2300" b="1">
                <a:solidFill>
                  <a:srgbClr val="274E13"/>
                </a:solidFill>
              </a:rPr>
              <a:t>How tall would both trees be?</a:t>
            </a:r>
            <a:endParaRPr sz="2300" b="1">
              <a:solidFill>
                <a:srgbClr val="274E13"/>
              </a:solidFill>
            </a:endParaRPr>
          </a:p>
        </p:txBody>
      </p:sp>
      <p:pic>
        <p:nvPicPr>
          <p:cNvPr id="194" name="Google Shape;194;p31"/>
          <p:cNvPicPr preferRelativeResize="0"/>
          <p:nvPr/>
        </p:nvPicPr>
        <p:blipFill>
          <a:blip r:embed="rId3">
            <a:alphaModFix/>
          </a:blip>
          <a:stretch>
            <a:fillRect/>
          </a:stretch>
        </p:blipFill>
        <p:spPr>
          <a:xfrm>
            <a:off x="-10" y="0"/>
            <a:ext cx="4440620" cy="5143500"/>
          </a:xfrm>
          <a:prstGeom prst="rect">
            <a:avLst/>
          </a:prstGeom>
          <a:noFill/>
          <a:ln>
            <a:noFill/>
          </a:ln>
        </p:spPr>
      </p:pic>
      <p:sp>
        <p:nvSpPr>
          <p:cNvPr id="195" name="Google Shape;195;p31"/>
          <p:cNvSpPr txBox="1"/>
          <p:nvPr/>
        </p:nvSpPr>
        <p:spPr>
          <a:xfrm>
            <a:off x="845070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3.MD.A2</a:t>
            </a:r>
            <a:endParaRPr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title"/>
          </p:nvPr>
        </p:nvSpPr>
        <p:spPr>
          <a:xfrm>
            <a:off x="6956000" y="172400"/>
            <a:ext cx="2025600" cy="845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rgbClr val="CC0000"/>
                </a:solidFill>
              </a:rPr>
              <a:t>Happy Kwanzaa!</a:t>
            </a:r>
            <a:endParaRPr b="1">
              <a:solidFill>
                <a:srgbClr val="CC0000"/>
              </a:solidFill>
            </a:endParaRPr>
          </a:p>
        </p:txBody>
      </p:sp>
      <p:sp>
        <p:nvSpPr>
          <p:cNvPr id="201" name="Google Shape;201;p32"/>
          <p:cNvSpPr txBox="1">
            <a:spLocks noGrp="1"/>
          </p:cNvSpPr>
          <p:nvPr>
            <p:ph type="body" idx="1"/>
          </p:nvPr>
        </p:nvSpPr>
        <p:spPr>
          <a:xfrm>
            <a:off x="6956000" y="1152475"/>
            <a:ext cx="2025600" cy="38070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solidFill>
                  <a:srgbClr val="274E13"/>
                </a:solidFill>
              </a:rPr>
              <a:t>We light the Kinara for 7 nights.</a:t>
            </a:r>
            <a:endParaRPr>
              <a:solidFill>
                <a:srgbClr val="274E13"/>
              </a:solidFill>
            </a:endParaRPr>
          </a:p>
          <a:p>
            <a:pPr marL="0" lvl="0" indent="0" algn="ctr" rtl="0">
              <a:spcBef>
                <a:spcPts val="1200"/>
              </a:spcBef>
              <a:spcAft>
                <a:spcPts val="0"/>
              </a:spcAft>
              <a:buNone/>
            </a:pPr>
            <a:r>
              <a:rPr lang="en">
                <a:solidFill>
                  <a:srgbClr val="274E13"/>
                </a:solidFill>
              </a:rPr>
              <a:t>On the first night we light 1 candle.</a:t>
            </a:r>
            <a:endParaRPr>
              <a:solidFill>
                <a:srgbClr val="274E13"/>
              </a:solidFill>
            </a:endParaRPr>
          </a:p>
          <a:p>
            <a:pPr marL="0" lvl="0" indent="0" algn="ctr" rtl="0">
              <a:spcBef>
                <a:spcPts val="1200"/>
              </a:spcBef>
              <a:spcAft>
                <a:spcPts val="0"/>
              </a:spcAft>
              <a:buNone/>
            </a:pPr>
            <a:r>
              <a:rPr lang="en">
                <a:solidFill>
                  <a:srgbClr val="274E13"/>
                </a:solidFill>
              </a:rPr>
              <a:t>On the second night we light 2, and so on.</a:t>
            </a:r>
            <a:endParaRPr>
              <a:solidFill>
                <a:srgbClr val="274E13"/>
              </a:solidFill>
            </a:endParaRPr>
          </a:p>
          <a:p>
            <a:pPr marL="0" lvl="0" indent="0" algn="ctr" rtl="0">
              <a:spcBef>
                <a:spcPts val="1200"/>
              </a:spcBef>
              <a:spcAft>
                <a:spcPts val="1200"/>
              </a:spcAft>
              <a:buNone/>
            </a:pPr>
            <a:r>
              <a:rPr lang="en">
                <a:solidFill>
                  <a:srgbClr val="274E13"/>
                </a:solidFill>
              </a:rPr>
              <a:t>How many candles will we need for all 7 nights?</a:t>
            </a:r>
            <a:endParaRPr>
              <a:solidFill>
                <a:srgbClr val="274E13"/>
              </a:solidFill>
            </a:endParaRPr>
          </a:p>
        </p:txBody>
      </p:sp>
      <p:pic>
        <p:nvPicPr>
          <p:cNvPr id="202" name="Google Shape;202;p32"/>
          <p:cNvPicPr preferRelativeResize="0"/>
          <p:nvPr/>
        </p:nvPicPr>
        <p:blipFill>
          <a:blip r:embed="rId3">
            <a:alphaModFix/>
          </a:blip>
          <a:stretch>
            <a:fillRect/>
          </a:stretch>
        </p:blipFill>
        <p:spPr>
          <a:xfrm>
            <a:off x="4" y="0"/>
            <a:ext cx="6851941" cy="5143500"/>
          </a:xfrm>
          <a:prstGeom prst="rect">
            <a:avLst/>
          </a:prstGeom>
          <a:noFill/>
          <a:ln>
            <a:noFill/>
          </a:ln>
        </p:spPr>
      </p:pic>
      <p:sp>
        <p:nvSpPr>
          <p:cNvPr id="203" name="Google Shape;203;p32"/>
          <p:cNvSpPr txBox="1"/>
          <p:nvPr/>
        </p:nvSpPr>
        <p:spPr>
          <a:xfrm>
            <a:off x="0" y="4804800"/>
            <a:ext cx="693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3.OA.D9</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animEffect transition="in" filter="fade">
                                      <p:cBhvr>
                                        <p:cTn id="7" dur="1000"/>
                                        <p:tgtEl>
                                          <p:spTgt spid="2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1">
                                            <p:txEl>
                                              <p:pRg st="1" end="1"/>
                                            </p:txEl>
                                          </p:spTgt>
                                        </p:tgtEl>
                                        <p:attrNameLst>
                                          <p:attrName>style.visibility</p:attrName>
                                        </p:attrNameLst>
                                      </p:cBhvr>
                                      <p:to>
                                        <p:strVal val="visible"/>
                                      </p:to>
                                    </p:set>
                                    <p:animEffect transition="in" filter="fade">
                                      <p:cBhvr>
                                        <p:cTn id="12" dur="1000"/>
                                        <p:tgtEl>
                                          <p:spTgt spid="2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1">
                                            <p:txEl>
                                              <p:pRg st="2" end="2"/>
                                            </p:txEl>
                                          </p:spTgt>
                                        </p:tgtEl>
                                        <p:attrNameLst>
                                          <p:attrName>style.visibility</p:attrName>
                                        </p:attrNameLst>
                                      </p:cBhvr>
                                      <p:to>
                                        <p:strVal val="visible"/>
                                      </p:to>
                                    </p:set>
                                    <p:animEffect transition="in" filter="fade">
                                      <p:cBhvr>
                                        <p:cTn id="17" dur="1000"/>
                                        <p:tgtEl>
                                          <p:spTgt spid="2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1">
                                            <p:txEl>
                                              <p:pRg st="3" end="3"/>
                                            </p:txEl>
                                          </p:spTgt>
                                        </p:tgtEl>
                                        <p:attrNameLst>
                                          <p:attrName>style.visibility</p:attrName>
                                        </p:attrNameLst>
                                      </p:cBhvr>
                                      <p:to>
                                        <p:strVal val="visible"/>
                                      </p:to>
                                    </p:set>
                                    <p:animEffect transition="in" filter="fade">
                                      <p:cBhvr>
                                        <p:cTn id="22" dur="1000"/>
                                        <p:tgtEl>
                                          <p:spTgt spid="2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826</Words>
  <Application>Microsoft Macintosh PowerPoint</Application>
  <PresentationFormat>On-screen Show (16:9)</PresentationFormat>
  <Paragraphs>115</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Montserrat</vt:lpstr>
      <vt:lpstr>Simple Light</vt:lpstr>
      <vt:lpstr>PowerPoint Presentation</vt:lpstr>
      <vt:lpstr>PowerPoint Presentation</vt:lpstr>
      <vt:lpstr>What is the same?</vt:lpstr>
      <vt:lpstr>Happy December 12 - 12 - 2022 What can we say about the date today?  Can we see a pattern in the date?</vt:lpstr>
      <vt:lpstr>PowerPoint Presentation</vt:lpstr>
      <vt:lpstr>Today is National Shelter Pets Day!</vt:lpstr>
      <vt:lpstr>Today is Constitution Day in Spain!</vt:lpstr>
      <vt:lpstr>PowerPoint Presentation</vt:lpstr>
      <vt:lpstr>PowerPoint Presentation</vt:lpstr>
      <vt:lpstr>It’s International Llama Day!</vt:lpstr>
      <vt:lpstr>It’s Independence (Jamhuri) Day in Kenya!</vt:lpstr>
      <vt:lpstr>PowerPoint Presentation</vt:lpstr>
      <vt:lpstr>Would you rather . . .  18 giant candy canes, 2 boxes of regular candy canes,  or a case of tiny ones?</vt:lpstr>
      <vt:lpstr>Today is Bill of Rights Day</vt:lpstr>
      <vt:lpstr>PowerPoint Presentation</vt:lpstr>
      <vt:lpstr>Happy Hanukkah!</vt:lpstr>
      <vt:lpstr>PowerPoint Presentation</vt:lpstr>
      <vt:lpstr>PowerPoint Presentation</vt:lpstr>
      <vt:lpstr>Yes, it’s gnome season!</vt:lpstr>
      <vt:lpstr>Happy Kwanzaa!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2022-12-01T23:14:27Z</dcterms:modified>
</cp:coreProperties>
</file>