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56" d="100"/>
          <a:sy n="156" d="100"/>
        </p:scale>
        <p:origin x="36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9b3876353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9b3876353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28,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only one with the same addend (five addends)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not 250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only one with base ten block model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only number line representation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9b387635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9b3876353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9b3876353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9b3876353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9b3876353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9b38763533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9b3876353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9b3876353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9b38763533_1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9b38763533_1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5,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National Shelter Pets Day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9b38763533_1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9b38763533_1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December 6,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Constitution Day ~ Spain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9b3876353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9b3876353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9b3876353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9b3876353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9b38763533_1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9b38763533_1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December 9,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International Llama Day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9b38763533_1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9b38763533_1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12, 2022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9b38763533_1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9b38763533_1_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9b38763533_1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9b38763533_1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9b38763533_1_3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9b38763533_1_3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9b38763533_1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9b38763533_1_3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9b38763533_1_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9b38763533_1_4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19,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Hanukkah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9b38763533_1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9b38763533_1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9b38763533_1_5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9b38763533_1_5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December 21,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Winter Solstice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9b38763533_1_5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9b38763533_1_5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9b38763533_1_5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9b38763533_1_5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 not belong?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41866"/>
            <a:ext cx="9144000" cy="349531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8411400" y="48564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2.NBT.A1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7840525" y="59275"/>
            <a:ext cx="1171500" cy="9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8761D"/>
                </a:solidFill>
              </a:rPr>
              <a:t>Look at this amazing mural in South Boston!</a:t>
            </a:r>
            <a:endParaRPr sz="1700" b="1">
              <a:solidFill>
                <a:srgbClr val="38761D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7803675" y="2078350"/>
            <a:ext cx="1260000" cy="24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What do we think the height of this mural is?</a:t>
            </a:r>
            <a:endParaRPr sz="17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Estimate!</a:t>
            </a:r>
            <a:endParaRPr sz="1700">
              <a:solidFill>
                <a:srgbClr val="38761D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77171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8761D"/>
                </a:solidFill>
              </a:rPr>
              <a:t>What is the same?</a:t>
            </a:r>
            <a:endParaRPr sz="2920" b="1">
              <a:solidFill>
                <a:srgbClr val="38761D"/>
              </a:solidFill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4237200" y="4087100"/>
            <a:ext cx="4595100" cy="61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920" b="1">
                <a:solidFill>
                  <a:srgbClr val="38761D"/>
                </a:solidFill>
              </a:rPr>
              <a:t>What is different?</a:t>
            </a:r>
            <a:endParaRPr/>
          </a:p>
        </p:txBody>
      </p:sp>
      <p:sp>
        <p:nvSpPr>
          <p:cNvPr id="71" name="Google Shape;71;p15"/>
          <p:cNvSpPr/>
          <p:nvPr/>
        </p:nvSpPr>
        <p:spPr>
          <a:xfrm>
            <a:off x="1097975" y="1319350"/>
            <a:ext cx="2711700" cy="2799900"/>
          </a:xfrm>
          <a:prstGeom prst="corner">
            <a:avLst>
              <a:gd name="adj1" fmla="val 50000"/>
              <a:gd name="adj2" fmla="val 50000"/>
            </a:avLst>
          </a:prstGeom>
          <a:solidFill>
            <a:srgbClr val="A4C2F4"/>
          </a:solidFill>
          <a:ln w="762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8650" y="766675"/>
            <a:ext cx="3222500" cy="3222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8411400" y="4801525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2.G.A1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7201000" y="240700"/>
            <a:ext cx="1780800" cy="8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CC0000"/>
                </a:solidFill>
              </a:rPr>
              <a:t>Happy December!</a:t>
            </a:r>
            <a:endParaRPr sz="2320" b="1">
              <a:solidFill>
                <a:srgbClr val="CC0000"/>
              </a:solidFill>
            </a:endParaRPr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7127500" y="1327600"/>
            <a:ext cx="1927800" cy="280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December is the </a:t>
            </a:r>
            <a:r>
              <a:rPr lang="en" sz="2300" b="1">
                <a:solidFill>
                  <a:srgbClr val="CC0000"/>
                </a:solidFill>
              </a:rPr>
              <a:t>12th </a:t>
            </a:r>
            <a:r>
              <a:rPr lang="en" sz="1900">
                <a:solidFill>
                  <a:srgbClr val="CC0000"/>
                </a:solidFill>
              </a:rPr>
              <a:t>month of the year.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How many different expressions can we create that equal </a:t>
            </a:r>
            <a:r>
              <a:rPr lang="en" sz="2300" b="1">
                <a:solidFill>
                  <a:srgbClr val="CC0000"/>
                </a:solidFill>
              </a:rPr>
              <a:t>12</a:t>
            </a:r>
            <a:r>
              <a:rPr lang="en" sz="1900">
                <a:solidFill>
                  <a:srgbClr val="CC0000"/>
                </a:solidFill>
              </a:rPr>
              <a:t>?</a:t>
            </a:r>
            <a:endParaRPr sz="1900">
              <a:solidFill>
                <a:srgbClr val="CC0000"/>
              </a:solidFill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25" y="240700"/>
            <a:ext cx="6901574" cy="4605894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2.OA.B2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" y="0"/>
            <a:ext cx="746796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/>
          <p:nvPr/>
        </p:nvSpPr>
        <p:spPr>
          <a:xfrm>
            <a:off x="7228900" y="921375"/>
            <a:ext cx="1805400" cy="10833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If this graph could talk, what would it say?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8" name="Google Shape;88;p17"/>
          <p:cNvSpPr/>
          <p:nvPr/>
        </p:nvSpPr>
        <p:spPr>
          <a:xfrm>
            <a:off x="7338600" y="3431825"/>
            <a:ext cx="1415700" cy="916200"/>
          </a:xfrm>
          <a:prstGeom prst="wedgeEllipseCallout">
            <a:avLst>
              <a:gd name="adj1" fmla="val -47096"/>
              <a:gd name="adj2" fmla="val -40261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Why does it matter?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9" name="Google Shape;89;p17"/>
          <p:cNvSpPr txBox="1"/>
          <p:nvPr/>
        </p:nvSpPr>
        <p:spPr>
          <a:xfrm>
            <a:off x="8371075" y="4804800"/>
            <a:ext cx="772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2.MD.D10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7553125" y="104050"/>
            <a:ext cx="1506600" cy="91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A64D79"/>
                </a:solidFill>
              </a:rPr>
              <a:t>Today is National Shelter Pets Day!</a:t>
            </a:r>
            <a:endParaRPr sz="1800" b="1">
              <a:solidFill>
                <a:srgbClr val="A64D79"/>
              </a:solidFill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7604725" y="1400725"/>
            <a:ext cx="1454700" cy="31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A64D79"/>
                </a:solidFill>
              </a:rPr>
              <a:t>The first animal shelter in the U.S. was formed in 1869.</a:t>
            </a:r>
            <a:endParaRPr sz="150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A64D79"/>
                </a:solidFill>
              </a:rPr>
              <a:t>How long ago was that?</a:t>
            </a:r>
            <a:endParaRPr sz="150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A64D79"/>
                </a:solidFill>
              </a:rPr>
              <a:t>How can we figure it out?</a:t>
            </a:r>
            <a:endParaRPr sz="1500" b="1">
              <a:solidFill>
                <a:srgbClr val="A64D79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62590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280025" y="707725"/>
            <a:ext cx="3242400" cy="6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4C1130"/>
                </a:solidFill>
              </a:rPr>
              <a:t>Today is Constitution Day in Spain!</a:t>
            </a:r>
            <a:endParaRPr sz="2300" b="1">
              <a:solidFill>
                <a:srgbClr val="4C1130"/>
              </a:solidFill>
            </a:endParaRPr>
          </a:p>
        </p:txBody>
      </p:sp>
      <p:sp>
        <p:nvSpPr>
          <p:cNvPr id="103" name="Google Shape;103;p19"/>
          <p:cNvSpPr txBox="1">
            <a:spLocks noGrp="1"/>
          </p:cNvSpPr>
          <p:nvPr>
            <p:ph type="body" idx="1"/>
          </p:nvPr>
        </p:nvSpPr>
        <p:spPr>
          <a:xfrm>
            <a:off x="280025" y="1938350"/>
            <a:ext cx="3434100" cy="26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41B47"/>
                </a:solidFill>
              </a:rPr>
              <a:t>How can we use </a:t>
            </a:r>
            <a:endParaRPr sz="1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41B47"/>
                </a:solidFill>
              </a:rPr>
              <a:t>“groups of” </a:t>
            </a:r>
            <a:endParaRPr sz="1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741B47"/>
                </a:solidFill>
              </a:rPr>
              <a:t>to determine how many sweets are in this bakery in Madrid?</a:t>
            </a:r>
            <a:endParaRPr sz="1900" b="1">
              <a:solidFill>
                <a:srgbClr val="741B47"/>
              </a:solidFill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8539800" y="4834325"/>
            <a:ext cx="604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1.G.A2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 txBox="1"/>
          <p:nvPr/>
        </p:nvSpPr>
        <p:spPr>
          <a:xfrm>
            <a:off x="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191700" y="206650"/>
            <a:ext cx="2343300" cy="43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A64D79"/>
                </a:solidFill>
              </a:rPr>
              <a:t>What </a:t>
            </a:r>
            <a:r>
              <a:rPr lang="en" sz="1700" b="1" i="1">
                <a:solidFill>
                  <a:srgbClr val="A64D79"/>
                </a:solidFill>
              </a:rPr>
              <a:t>math</a:t>
            </a:r>
            <a:r>
              <a:rPr lang="en" sz="1700" b="1">
                <a:solidFill>
                  <a:srgbClr val="A64D79"/>
                </a:solidFill>
              </a:rPr>
              <a:t> do we notice in this painting by South End artist </a:t>
            </a:r>
            <a:r>
              <a:rPr lang="en" sz="1700" b="1">
                <a:solidFill>
                  <a:srgbClr val="A64D79"/>
                </a:solidFill>
                <a:highlight>
                  <a:srgbClr val="FFFFFF"/>
                </a:highlight>
              </a:rPr>
              <a:t>Marilyn Jan Casey?</a:t>
            </a:r>
            <a:endParaRPr sz="1700" b="1">
              <a:solidFill>
                <a:srgbClr val="A64D7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A64D79"/>
                </a:solidFill>
                <a:highlight>
                  <a:srgbClr val="FFFFFF"/>
                </a:highlight>
              </a:rPr>
              <a:t>Sketch one of the shapes you see.</a:t>
            </a:r>
            <a:endParaRPr sz="1700" b="1">
              <a:solidFill>
                <a:srgbClr val="A64D7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A64D79"/>
                </a:solidFill>
                <a:highlight>
                  <a:srgbClr val="FFFFFF"/>
                </a:highlight>
              </a:rPr>
              <a:t>What does HALF of that shape look like?</a:t>
            </a:r>
            <a:endParaRPr sz="1700" b="1">
              <a:solidFill>
                <a:srgbClr val="A64D7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A64D79"/>
                </a:solidFill>
                <a:highlight>
                  <a:srgbClr val="FFFFFF"/>
                </a:highlight>
              </a:rPr>
              <a:t>What does a THIRD of the shape look like?</a:t>
            </a:r>
            <a:endParaRPr sz="1700" b="1">
              <a:solidFill>
                <a:srgbClr val="A64D79"/>
              </a:solidFill>
              <a:highlight>
                <a:srgbClr val="FFFFFF"/>
              </a:highlight>
            </a:endParaRPr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1160" y="0"/>
            <a:ext cx="644282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/>
          <p:nvPr/>
        </p:nvSpPr>
        <p:spPr>
          <a:xfrm>
            <a:off x="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4739275" y="445025"/>
            <a:ext cx="409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CC0000"/>
                </a:solidFill>
              </a:rPr>
              <a:t>Yes, it’s gnome season!</a:t>
            </a:r>
            <a:endParaRPr sz="2920" b="1">
              <a:solidFill>
                <a:srgbClr val="CC0000"/>
              </a:solidFill>
            </a:endParaRPr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4739400" y="1940050"/>
            <a:ext cx="4092900" cy="26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If the Al (the little </a:t>
            </a:r>
            <a:r>
              <a:rPr lang="en" sz="2300" b="1">
                <a:solidFill>
                  <a:srgbClr val="999999"/>
                </a:solidFill>
              </a:rPr>
              <a:t>gray gnome</a:t>
            </a:r>
            <a:r>
              <a:rPr lang="en" sz="2300" b="1">
                <a:solidFill>
                  <a:srgbClr val="274E13"/>
                </a:solidFill>
              </a:rPr>
              <a:t>) is 14 inches tall, how tall do you think the tree is?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How tall would both trees be?</a:t>
            </a:r>
            <a:endParaRPr sz="2300" b="1">
              <a:solidFill>
                <a:srgbClr val="274E13"/>
              </a:solidFill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444062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2.MD.A3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body" idx="1"/>
          </p:nvPr>
        </p:nvSpPr>
        <p:spPr>
          <a:xfrm>
            <a:off x="7788750" y="222525"/>
            <a:ext cx="1355400" cy="43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8761D"/>
                </a:solidFill>
              </a:rPr>
              <a:t>It’s International Llama Day!</a:t>
            </a:r>
            <a:endParaRPr sz="1500" b="1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500">
              <a:solidFill>
                <a:srgbClr val="5B0F00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8761D"/>
                </a:solidFill>
              </a:rPr>
              <a:t>How many llamas do we see here?</a:t>
            </a:r>
            <a:endParaRPr sz="1500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8761D"/>
                </a:solidFill>
              </a:rPr>
              <a:t>How many llama ears?</a:t>
            </a:r>
            <a:endParaRPr sz="1500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8761D"/>
                </a:solidFill>
              </a:rPr>
              <a:t>How many llama legs?</a:t>
            </a:r>
            <a:endParaRPr sz="1500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8761D"/>
                </a:solidFill>
              </a:rPr>
              <a:t>How do we know?</a:t>
            </a:r>
            <a:endParaRPr sz="1500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75" y="222525"/>
            <a:ext cx="7725285" cy="46984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2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86075" y="85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990000"/>
                </a:solidFill>
              </a:rPr>
              <a:t>It’s Independence (Jamhuri) Day in Kenya!</a:t>
            </a:r>
            <a:endParaRPr sz="2320" b="1">
              <a:solidFill>
                <a:srgbClr val="990000"/>
              </a:solidFill>
            </a:endParaRPr>
          </a:p>
        </p:txBody>
      </p:sp>
      <p:sp>
        <p:nvSpPr>
          <p:cNvPr id="134" name="Google Shape;134;p23"/>
          <p:cNvSpPr txBox="1">
            <a:spLocks noGrp="1"/>
          </p:cNvSpPr>
          <p:nvPr>
            <p:ph type="body" idx="1"/>
          </p:nvPr>
        </p:nvSpPr>
        <p:spPr>
          <a:xfrm>
            <a:off x="6975125" y="946350"/>
            <a:ext cx="2016000" cy="36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On this day in 1964 Kenya became a republic!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How long ago was that?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Is that surprising to you?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135" name="Google Shape;13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075" y="658113"/>
            <a:ext cx="6607699" cy="4405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3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>
            <a:spLocks noGrp="1"/>
          </p:cNvSpPr>
          <p:nvPr>
            <p:ph type="title"/>
          </p:nvPr>
        </p:nvSpPr>
        <p:spPr>
          <a:xfrm>
            <a:off x="5327725" y="1520875"/>
            <a:ext cx="354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111" b="1">
                <a:solidFill>
                  <a:srgbClr val="1C4587"/>
                </a:solidFill>
              </a:rPr>
              <a:t>Which one doesn’t belong?</a:t>
            </a:r>
            <a:endParaRPr sz="3111" b="1">
              <a:solidFill>
                <a:srgbClr val="1C4587"/>
              </a:solidFill>
            </a:endParaRPr>
          </a:p>
        </p:txBody>
      </p:sp>
      <p:pic>
        <p:nvPicPr>
          <p:cNvPr id="142" name="Google Shape;1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484628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4"/>
          <p:cNvSpPr txBox="1"/>
          <p:nvPr/>
        </p:nvSpPr>
        <p:spPr>
          <a:xfrm>
            <a:off x="8363725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2.SMP.3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>
            <a:spLocks noGrp="1"/>
          </p:cNvSpPr>
          <p:nvPr>
            <p:ph type="title"/>
          </p:nvPr>
        </p:nvSpPr>
        <p:spPr>
          <a:xfrm>
            <a:off x="6713075" y="162425"/>
            <a:ext cx="2188500" cy="85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66" b="1">
                <a:solidFill>
                  <a:srgbClr val="A61C00"/>
                </a:solidFill>
              </a:rPr>
              <a:t>Cinnamon apple muffins</a:t>
            </a:r>
            <a:endParaRPr sz="2466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66" b="1">
                <a:solidFill>
                  <a:srgbClr val="A61C00"/>
                </a:solidFill>
              </a:rPr>
              <a:t>YUM!</a:t>
            </a:r>
            <a:endParaRPr sz="2466" b="1">
              <a:solidFill>
                <a:srgbClr val="A61C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5"/>
          <p:cNvSpPr txBox="1">
            <a:spLocks noGrp="1"/>
          </p:cNvSpPr>
          <p:nvPr>
            <p:ph type="body" idx="1"/>
          </p:nvPr>
        </p:nvSpPr>
        <p:spPr>
          <a:xfrm>
            <a:off x="6779400" y="1621475"/>
            <a:ext cx="2188500" cy="29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85200C"/>
                </a:solidFill>
              </a:rPr>
              <a:t>How many were here before someone helped themself to the muffins?</a:t>
            </a:r>
            <a:endParaRPr sz="1900">
              <a:solidFill>
                <a:srgbClr val="85200C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85200C"/>
                </a:solidFill>
              </a:rPr>
              <a:t>What interesting expressions can we write to match this photo?</a:t>
            </a:r>
            <a:endParaRPr sz="1900">
              <a:solidFill>
                <a:srgbClr val="85200C"/>
              </a:solidFill>
            </a:endParaRPr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894800" y="-651297"/>
            <a:ext cx="4882426" cy="650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5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51C75"/>
                </a:solidFill>
              </a:rPr>
              <a:t>Would you rather….</a:t>
            </a:r>
            <a:endParaRPr sz="2920" b="1">
              <a:solidFill>
                <a:srgbClr val="351C75"/>
              </a:solidFill>
            </a:endParaRPr>
          </a:p>
        </p:txBody>
      </p:sp>
      <p:sp>
        <p:nvSpPr>
          <p:cNvPr id="157" name="Google Shape;157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733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51C75"/>
                </a:solidFill>
              </a:rPr>
              <a:t>Shovel a whole long sidewalk with 2 inches of snow</a:t>
            </a:r>
            <a:endParaRPr sz="2300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51C75"/>
                </a:solidFill>
              </a:rPr>
              <a:t>Or</a:t>
            </a:r>
            <a:endParaRPr sz="2300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51C75"/>
                </a:solidFill>
              </a:rPr>
              <a:t>A walkway to the front door with 8 inches of snow? </a:t>
            </a:r>
            <a:endParaRPr sz="2300">
              <a:solidFill>
                <a:srgbClr val="351C75"/>
              </a:solidFill>
            </a:endParaRPr>
          </a:p>
        </p:txBody>
      </p:sp>
      <p:pic>
        <p:nvPicPr>
          <p:cNvPr id="158" name="Google Shape;15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250" y="0"/>
            <a:ext cx="38027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6"/>
          <p:cNvSpPr txBox="1"/>
          <p:nvPr/>
        </p:nvSpPr>
        <p:spPr>
          <a:xfrm>
            <a:off x="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2.SMP.3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>
            <a:spLocks noGrp="1"/>
          </p:cNvSpPr>
          <p:nvPr>
            <p:ph type="body" idx="1"/>
          </p:nvPr>
        </p:nvSpPr>
        <p:spPr>
          <a:xfrm>
            <a:off x="4844400" y="640575"/>
            <a:ext cx="3987900" cy="39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145 + 200 = 199 + 146</a:t>
            </a:r>
            <a:endParaRPr sz="29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900" b="1"/>
              <a:t>351 = 200 + 150 + 1</a:t>
            </a:r>
            <a:endParaRPr sz="29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 b="1"/>
              <a:t>34 tens + 13 = 343</a:t>
            </a:r>
            <a:endParaRPr sz="2900" b="1"/>
          </a:p>
        </p:txBody>
      </p:sp>
      <p:pic>
        <p:nvPicPr>
          <p:cNvPr id="165" name="Google Shape;16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57250"/>
            <a:ext cx="42862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7"/>
          <p:cNvSpPr txBox="1"/>
          <p:nvPr/>
        </p:nvSpPr>
        <p:spPr>
          <a:xfrm>
            <a:off x="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>
            <a:spLocks noGrp="1"/>
          </p:cNvSpPr>
          <p:nvPr>
            <p:ph type="title"/>
          </p:nvPr>
        </p:nvSpPr>
        <p:spPr>
          <a:xfrm>
            <a:off x="66348" y="35725"/>
            <a:ext cx="6735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1155CC"/>
                </a:solidFill>
              </a:rPr>
              <a:t>Happy Hanukkah!</a:t>
            </a:r>
            <a:endParaRPr sz="2920" b="1">
              <a:solidFill>
                <a:srgbClr val="1155CC"/>
              </a:solidFill>
            </a:endParaRPr>
          </a:p>
        </p:txBody>
      </p:sp>
      <p:sp>
        <p:nvSpPr>
          <p:cNvPr id="172" name="Google Shape;172;p28"/>
          <p:cNvSpPr txBox="1">
            <a:spLocks noGrp="1"/>
          </p:cNvSpPr>
          <p:nvPr>
            <p:ph type="body" idx="1"/>
          </p:nvPr>
        </p:nvSpPr>
        <p:spPr>
          <a:xfrm>
            <a:off x="7052050" y="946800"/>
            <a:ext cx="2016000" cy="362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What do we notice?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What do we wonder?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How many potato latkes would be on 2 plates?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3 plates? 4?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Do we see a pattern?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1900">
              <a:solidFill>
                <a:srgbClr val="1155CC"/>
              </a:solidFill>
            </a:endParaRPr>
          </a:p>
        </p:txBody>
      </p:sp>
      <p:pic>
        <p:nvPicPr>
          <p:cNvPr id="173" name="Google Shape;17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400" y="608425"/>
            <a:ext cx="6693939" cy="446479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8"/>
          <p:cNvSpPr txBox="1"/>
          <p:nvPr/>
        </p:nvSpPr>
        <p:spPr>
          <a:xfrm>
            <a:off x="107400" y="4734525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 txBox="1">
            <a:spLocks noGrp="1"/>
          </p:cNvSpPr>
          <p:nvPr>
            <p:ph type="body" idx="1"/>
          </p:nvPr>
        </p:nvSpPr>
        <p:spPr>
          <a:xfrm>
            <a:off x="7029975" y="648775"/>
            <a:ext cx="1938000" cy="392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Estimate the height of one of these candy canes.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How do you know you’re close?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What strategy did you use?</a:t>
            </a:r>
            <a:endParaRPr sz="1900" b="1">
              <a:solidFill>
                <a:srgbClr val="CC0000"/>
              </a:solidFill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0"/>
            <a:ext cx="681540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9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152400" y="153075"/>
            <a:ext cx="6858000" cy="4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073763"/>
                </a:solidFill>
              </a:rPr>
              <a:t>          Today is the winter solstice!</a:t>
            </a:r>
            <a:endParaRPr sz="2920">
              <a:solidFill>
                <a:srgbClr val="073763"/>
              </a:solidFill>
            </a:endParaRPr>
          </a:p>
        </p:txBody>
      </p:sp>
      <p:sp>
        <p:nvSpPr>
          <p:cNvPr id="187" name="Google Shape;187;p30"/>
          <p:cNvSpPr txBox="1">
            <a:spLocks noGrp="1"/>
          </p:cNvSpPr>
          <p:nvPr>
            <p:ph type="body" idx="1"/>
          </p:nvPr>
        </p:nvSpPr>
        <p:spPr>
          <a:xfrm>
            <a:off x="7707875" y="990700"/>
            <a:ext cx="1291200" cy="357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It is the longest night of the year!</a:t>
            </a:r>
            <a:endParaRPr sz="190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Today we have </a:t>
            </a:r>
            <a:r>
              <a:rPr lang="en" sz="2300" b="1">
                <a:solidFill>
                  <a:srgbClr val="073763"/>
                </a:solidFill>
              </a:rPr>
              <a:t>15 </a:t>
            </a:r>
            <a:r>
              <a:rPr lang="en" sz="1900">
                <a:solidFill>
                  <a:srgbClr val="073763"/>
                </a:solidFill>
              </a:rPr>
              <a:t>hours of darkness!</a:t>
            </a:r>
            <a:endParaRPr sz="190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So how many hours of daylight will we have?</a:t>
            </a:r>
            <a:endParaRPr sz="1900">
              <a:solidFill>
                <a:srgbClr val="073763"/>
              </a:solidFill>
            </a:endParaRPr>
          </a:p>
        </p:txBody>
      </p:sp>
      <p:pic>
        <p:nvPicPr>
          <p:cNvPr id="188" name="Google Shape;18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75" y="990701"/>
            <a:ext cx="7540074" cy="381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0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2.OA.B2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96" name="Google Shape;19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400"/>
            <a:ext cx="9144000" cy="513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1"/>
          <p:cNvSpPr/>
          <p:nvPr/>
        </p:nvSpPr>
        <p:spPr>
          <a:xfrm>
            <a:off x="1001700" y="272950"/>
            <a:ext cx="7140600" cy="1879200"/>
          </a:xfrm>
          <a:prstGeom prst="wave">
            <a:avLst>
              <a:gd name="adj1" fmla="val 12500"/>
              <a:gd name="adj2" fmla="val 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There are </a:t>
            </a:r>
            <a:r>
              <a:rPr lang="en" sz="2300" i="1">
                <a:solidFill>
                  <a:srgbClr val="CC0000"/>
                </a:solidFill>
              </a:rPr>
              <a:t>about</a:t>
            </a:r>
            <a:r>
              <a:rPr lang="en" sz="2300">
                <a:solidFill>
                  <a:srgbClr val="CC0000"/>
                </a:solidFill>
              </a:rPr>
              <a:t> 480 m&amp;m’s per pound.</a:t>
            </a: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If there are 2 pounds of m&amp;m’s here, what is possible?</a:t>
            </a:r>
            <a:r>
              <a:rPr lang="en" sz="2300"/>
              <a:t> </a:t>
            </a:r>
            <a:endParaRPr sz="2300"/>
          </a:p>
        </p:txBody>
      </p:sp>
      <p:sp>
        <p:nvSpPr>
          <p:cNvPr id="198" name="Google Shape;198;p31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2.NBT.B7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 txBox="1">
            <a:spLocks noGrp="1"/>
          </p:cNvSpPr>
          <p:nvPr>
            <p:ph type="title"/>
          </p:nvPr>
        </p:nvSpPr>
        <p:spPr>
          <a:xfrm>
            <a:off x="4045525" y="445025"/>
            <a:ext cx="478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990000"/>
                </a:solidFill>
              </a:rPr>
              <a:t>Happy Kwanzaa!</a:t>
            </a:r>
            <a:endParaRPr sz="2920" b="1">
              <a:solidFill>
                <a:srgbClr val="990000"/>
              </a:solidFill>
            </a:endParaRPr>
          </a:p>
        </p:txBody>
      </p:sp>
      <p:pic>
        <p:nvPicPr>
          <p:cNvPr id="204" name="Google Shape;20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" y="0"/>
            <a:ext cx="38319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2"/>
          <p:cNvSpPr txBox="1"/>
          <p:nvPr/>
        </p:nvSpPr>
        <p:spPr>
          <a:xfrm>
            <a:off x="4023475" y="1356200"/>
            <a:ext cx="4830900" cy="3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95959"/>
                </a:solidFill>
              </a:rPr>
              <a:t>Kwanzaa is celebrated for 7 nights.</a:t>
            </a:r>
            <a:endParaRPr sz="19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95959"/>
                </a:solidFill>
              </a:rPr>
              <a:t>To light the kinara, we will need:</a:t>
            </a:r>
            <a:endParaRPr sz="19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00"/>
                </a:solidFill>
              </a:rPr>
              <a:t>7 black</a:t>
            </a:r>
            <a:r>
              <a:rPr lang="en" sz="1900">
                <a:solidFill>
                  <a:srgbClr val="595959"/>
                </a:solidFill>
              </a:rPr>
              <a:t> candles</a:t>
            </a:r>
            <a:endParaRPr sz="19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15 red</a:t>
            </a:r>
            <a:r>
              <a:rPr lang="en" sz="1900">
                <a:solidFill>
                  <a:srgbClr val="CC0000"/>
                </a:solidFill>
              </a:rPr>
              <a:t> </a:t>
            </a:r>
            <a:r>
              <a:rPr lang="en" sz="1900">
                <a:solidFill>
                  <a:srgbClr val="595959"/>
                </a:solidFill>
              </a:rPr>
              <a:t>candles</a:t>
            </a:r>
            <a:endParaRPr sz="19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6 green</a:t>
            </a:r>
            <a:r>
              <a:rPr lang="en" sz="1900">
                <a:solidFill>
                  <a:srgbClr val="595959"/>
                </a:solidFill>
              </a:rPr>
              <a:t> candles</a:t>
            </a:r>
            <a:endParaRPr sz="19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595959"/>
                </a:solidFill>
              </a:rPr>
              <a:t>How many candles is that altogether?</a:t>
            </a:r>
            <a:endParaRPr sz="1900">
              <a:solidFill>
                <a:srgbClr val="595959"/>
              </a:solidFill>
            </a:endParaRPr>
          </a:p>
        </p:txBody>
      </p:sp>
      <p:sp>
        <p:nvSpPr>
          <p:cNvPr id="206" name="Google Shape;206;p32"/>
          <p:cNvSpPr txBox="1"/>
          <p:nvPr/>
        </p:nvSpPr>
        <p:spPr>
          <a:xfrm>
            <a:off x="8411400" y="4804800"/>
            <a:ext cx="73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2.NBT.B6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697</Words>
  <Application>Microsoft Macintosh PowerPoint</Application>
  <PresentationFormat>On-screen Show (16:9)</PresentationFormat>
  <Paragraphs>110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Arial</vt:lpstr>
      <vt:lpstr>Simple Light</vt:lpstr>
      <vt:lpstr>Which one does not belong?</vt:lpstr>
      <vt:lpstr>Look at this amazing mural in South Boston!</vt:lpstr>
      <vt:lpstr>What is the same?</vt:lpstr>
      <vt:lpstr>Happy December!</vt:lpstr>
      <vt:lpstr>PowerPoint Presentation</vt:lpstr>
      <vt:lpstr>Today is National Shelter Pets Day!</vt:lpstr>
      <vt:lpstr>Today is Constitution Day in Spain!</vt:lpstr>
      <vt:lpstr>PowerPoint Presentation</vt:lpstr>
      <vt:lpstr>Yes, it’s gnome season!</vt:lpstr>
      <vt:lpstr>PowerPoint Presentation</vt:lpstr>
      <vt:lpstr>It’s Independence (Jamhuri) Day in Kenya!</vt:lpstr>
      <vt:lpstr>Which one doesn’t belong?</vt:lpstr>
      <vt:lpstr>Cinnamon apple muffins YUM! </vt:lpstr>
      <vt:lpstr>Would you rather….</vt:lpstr>
      <vt:lpstr>PowerPoint Presentation</vt:lpstr>
      <vt:lpstr>Happy Hanukkah!</vt:lpstr>
      <vt:lpstr>PowerPoint Presentation</vt:lpstr>
      <vt:lpstr>          Today is the winter solstice!</vt:lpstr>
      <vt:lpstr>PowerPoint Presentation</vt:lpstr>
      <vt:lpstr>Happy Kwanzaa!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Which one does not belong?</dc:title>
  <cp:lastModifiedBy>Manousaridis, Tracy</cp:lastModifiedBy>
  <cp:revision>1</cp:revision>
  <dcterms:modified xsi:type="dcterms:W3CDTF">2022-12-01T23:10:04Z</dcterms:modified>
</cp:coreProperties>
</file>