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4"/>
  </p:normalViewPr>
  <p:slideViewPr>
    <p:cSldViewPr snapToGrid="0">
      <p:cViewPr varScale="1">
        <p:scale>
          <a:sx n="120" d="100"/>
          <a:sy n="120" d="100"/>
        </p:scale>
        <p:origin x="200" y="44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4ea13cf30c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4ea13cf30c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14ea13cf30c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14ea13cf30c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14ea13cf30c_1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14ea13cf30c_1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14ea13cf30c_1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14ea13cf30c_1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14ea13cf30c_1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14ea13cf30c_1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4ea13cf30c_1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14ea13cf30c_1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4ea13cf30c_1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14ea13cf30c_1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4ea13cf30c_1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14ea13cf30c_1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14ea13cf30c_1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14ea13cf30c_1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14ea13cf30c_1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14ea13cf30c_1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4ea13cf30c_1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14ea13cf30c_1_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14ea13cf30c_1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14ea13cf30c_1_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14ea13cf30c_1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14ea13cf30c_1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14ea13cf30c_1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14ea13cf30c_1_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14ea13cf30c_1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14ea13cf30c_1_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14ea13cf30c_1_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14ea13cf30c_1_1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14ea13cf30c_1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14ea13cf30c_1_1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950" y="424575"/>
            <a:ext cx="4229525" cy="237155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>
            <a:spLocks noGrp="1"/>
          </p:cNvSpPr>
          <p:nvPr>
            <p:ph type="body" idx="2"/>
          </p:nvPr>
        </p:nvSpPr>
        <p:spPr>
          <a:xfrm>
            <a:off x="4939500" y="655875"/>
            <a:ext cx="3837000" cy="396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2500" lnSpcReduction="1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FF00FF"/>
                </a:solidFill>
              </a:rPr>
              <a:t>Which of the following expressions can be used to find the volume, in cubic inches, of the prism? </a:t>
            </a:r>
            <a:endParaRPr sz="2300" b="1">
              <a:solidFill>
                <a:srgbClr val="FF00FF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FF00FF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FF00FF"/>
                </a:solidFill>
              </a:rPr>
              <a:t>A.	6 + 4 + 3 </a:t>
            </a:r>
            <a:endParaRPr sz="2300" b="1">
              <a:solidFill>
                <a:srgbClr val="FF00FF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FF00FF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FF00FF"/>
                </a:solidFill>
              </a:rPr>
              <a:t>B.	6 × 4 × 3 </a:t>
            </a:r>
            <a:endParaRPr sz="2300" b="1">
              <a:solidFill>
                <a:srgbClr val="FF00FF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FF00FF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FF00FF"/>
                </a:solidFill>
              </a:rPr>
              <a:t>C.	(6 × 4) + 3 </a:t>
            </a:r>
            <a:endParaRPr sz="2300" b="1">
              <a:solidFill>
                <a:srgbClr val="FF00FF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FF00FF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7826"/>
              <a:buFont typeface="Arial"/>
              <a:buNone/>
            </a:pPr>
            <a:r>
              <a:rPr lang="en" sz="2300" b="1">
                <a:solidFill>
                  <a:srgbClr val="FF00FF"/>
                </a:solidFill>
              </a:rPr>
              <a:t>D.	6 × (4 + 3)</a:t>
            </a:r>
            <a:endParaRPr sz="2300" b="1">
              <a:solidFill>
                <a:srgbClr val="FF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517775" y="3405975"/>
            <a:ext cx="2186400" cy="1219800"/>
          </a:xfrm>
          <a:prstGeom prst="wedgeEllipseCallout">
            <a:avLst>
              <a:gd name="adj1" fmla="val 53080"/>
              <a:gd name="adj2" fmla="val -52019"/>
            </a:avLst>
          </a:prstGeom>
          <a:solidFill>
            <a:srgbClr val="FF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/>
              <a:t>What can we say about this prism?</a:t>
            </a:r>
            <a:endParaRPr sz="17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>
                <a:solidFill>
                  <a:srgbClr val="38761D"/>
                </a:solidFill>
              </a:rPr>
              <a:t>What can we say about the number </a:t>
            </a:r>
            <a:endParaRPr sz="292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292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720" b="1">
                <a:solidFill>
                  <a:srgbClr val="38761D"/>
                </a:solidFill>
              </a:rPr>
              <a:t>18.495?</a:t>
            </a:r>
            <a:endParaRPr sz="4720" b="1">
              <a:solidFill>
                <a:srgbClr val="38761D"/>
              </a:solidFill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311700" y="2669575"/>
            <a:ext cx="8520600" cy="214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6AA84F"/>
                </a:solidFill>
              </a:rPr>
              <a:t>What is 18.495 rounded to the nearest </a:t>
            </a:r>
            <a:endParaRPr sz="2900">
              <a:solidFill>
                <a:srgbClr val="6AA84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900" b="1">
                <a:solidFill>
                  <a:srgbClr val="6AA84F"/>
                </a:solidFill>
              </a:rPr>
              <a:t>whole number</a:t>
            </a:r>
            <a:r>
              <a:rPr lang="en" sz="2900">
                <a:solidFill>
                  <a:srgbClr val="6AA84F"/>
                </a:solidFill>
              </a:rPr>
              <a:t>?</a:t>
            </a:r>
            <a:endParaRPr sz="2900">
              <a:solidFill>
                <a:srgbClr val="6AA84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77" b="1">
                <a:solidFill>
                  <a:srgbClr val="0000FF"/>
                </a:solidFill>
              </a:rPr>
              <a:t>What can we say about </a:t>
            </a:r>
            <a:r>
              <a:rPr lang="en" b="1">
                <a:solidFill>
                  <a:srgbClr val="0000FF"/>
                </a:solidFill>
              </a:rPr>
              <a:t>  </a:t>
            </a:r>
            <a:r>
              <a:rPr lang="en"/>
              <a:t>           </a:t>
            </a:r>
            <a:r>
              <a:rPr lang="en">
                <a:solidFill>
                  <a:srgbClr val="0000FF"/>
                </a:solidFill>
              </a:rPr>
              <a:t>?</a:t>
            </a:r>
            <a:r>
              <a:rPr lang="en"/>
              <a:t> </a:t>
            </a:r>
            <a:endParaRPr/>
          </a:p>
        </p:txBody>
      </p:sp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001037"/>
            <a:ext cx="9144001" cy="2941427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73100" y="342562"/>
            <a:ext cx="1033875" cy="777625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5"/>
          <p:cNvSpPr txBox="1"/>
          <p:nvPr/>
        </p:nvSpPr>
        <p:spPr>
          <a:xfrm>
            <a:off x="311700" y="1314575"/>
            <a:ext cx="86001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0000FF"/>
                </a:solidFill>
              </a:rPr>
              <a:t>Which of the following statements is correct?</a:t>
            </a:r>
            <a:endParaRPr sz="2300" b="1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>
            <a:off x="265500" y="312650"/>
            <a:ext cx="4045200" cy="115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741B47"/>
                </a:solidFill>
              </a:rPr>
              <a:t>What can we say about this expression?</a:t>
            </a:r>
            <a:endParaRPr sz="2300">
              <a:solidFill>
                <a:srgbClr val="741B47"/>
              </a:solidFill>
            </a:endParaRPr>
          </a:p>
        </p:txBody>
      </p:sp>
      <p:sp>
        <p:nvSpPr>
          <p:cNvPr id="76" name="Google Shape;76;p16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0C343D"/>
                </a:solidFill>
              </a:rPr>
              <a:t>Which of the following expressions has a value of 5? </a:t>
            </a:r>
            <a:endParaRPr sz="2300" b="1">
              <a:solidFill>
                <a:srgbClr val="0C343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2300" b="1">
              <a:solidFill>
                <a:srgbClr val="A64D79"/>
              </a:solidFill>
            </a:endParaRPr>
          </a:p>
          <a:p>
            <a:pPr marL="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A64D79"/>
                </a:solidFill>
              </a:rPr>
              <a:t>A.	64 ÷ (2 × 4 − 3) </a:t>
            </a:r>
            <a:endParaRPr sz="2300">
              <a:solidFill>
                <a:srgbClr val="A64D79"/>
              </a:solidFill>
            </a:endParaRPr>
          </a:p>
          <a:p>
            <a:pPr marL="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274E13"/>
                </a:solidFill>
              </a:rPr>
              <a:t>B.	(64 ÷ 2) × 4 − 3 </a:t>
            </a:r>
            <a:endParaRPr sz="2300">
              <a:solidFill>
                <a:srgbClr val="274E13"/>
              </a:solidFill>
            </a:endParaRPr>
          </a:p>
          <a:p>
            <a:pPr marL="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A64D79"/>
                </a:solidFill>
              </a:rPr>
              <a:t>C.	64 ÷ (2 × 4) − 3 </a:t>
            </a:r>
            <a:endParaRPr sz="2300">
              <a:solidFill>
                <a:srgbClr val="A64D79"/>
              </a:solidFill>
            </a:endParaRPr>
          </a:p>
          <a:p>
            <a:pPr marL="0" lvl="0" indent="45720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274E13"/>
                </a:solidFill>
              </a:rPr>
              <a:t>D.	64 ÷ 2 × (4 − 3)</a:t>
            </a:r>
            <a:endParaRPr sz="2300">
              <a:solidFill>
                <a:srgbClr val="274E13"/>
              </a:solidFill>
            </a:endParaRPr>
          </a:p>
        </p:txBody>
      </p:sp>
      <p:sp>
        <p:nvSpPr>
          <p:cNvPr id="77" name="Google Shape;77;p16"/>
          <p:cNvSpPr txBox="1">
            <a:spLocks noGrp="1"/>
          </p:cNvSpPr>
          <p:nvPr>
            <p:ph type="subTitle" idx="1"/>
          </p:nvPr>
        </p:nvSpPr>
        <p:spPr>
          <a:xfrm>
            <a:off x="265500" y="1954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100" b="1">
                <a:solidFill>
                  <a:srgbClr val="A64D79"/>
                </a:solidFill>
              </a:rPr>
              <a:t>64 ÷ 2 × 4 − 3</a:t>
            </a:r>
            <a:endParaRPr sz="4100" b="1">
              <a:solidFill>
                <a:srgbClr val="A64D79"/>
              </a:solidFill>
            </a:endParaRPr>
          </a:p>
        </p:txBody>
      </p:sp>
      <p:sp>
        <p:nvSpPr>
          <p:cNvPr id="78" name="Google Shape;78;p16"/>
          <p:cNvSpPr txBox="1"/>
          <p:nvPr/>
        </p:nvSpPr>
        <p:spPr>
          <a:xfrm>
            <a:off x="333700" y="3131625"/>
            <a:ext cx="4045200" cy="16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741B47"/>
                </a:solidFill>
              </a:rPr>
              <a:t>Can we add one set of parentheses to the expression so that the value of the new expression is </a:t>
            </a:r>
            <a:r>
              <a:rPr lang="en" sz="2300" b="1">
                <a:solidFill>
                  <a:srgbClr val="741B47"/>
                </a:solidFill>
              </a:rPr>
              <a:t>5</a:t>
            </a:r>
            <a:r>
              <a:rPr lang="en" sz="2300">
                <a:solidFill>
                  <a:srgbClr val="741B47"/>
                </a:solidFill>
              </a:rPr>
              <a:t>?</a:t>
            </a:r>
            <a:endParaRPr sz="2300">
              <a:solidFill>
                <a:srgbClr val="741B47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>
            <a:spLocks noGrp="1"/>
          </p:cNvSpPr>
          <p:nvPr>
            <p:ph type="title"/>
          </p:nvPr>
        </p:nvSpPr>
        <p:spPr>
          <a:xfrm>
            <a:off x="265500" y="117025"/>
            <a:ext cx="4045200" cy="1033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1155CC"/>
                </a:solidFill>
              </a:rPr>
              <a:t>A student has a set of cubes. Each cube has an edge length of </a:t>
            </a:r>
            <a:endParaRPr sz="1700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1155CC"/>
                </a:solidFill>
              </a:rPr>
              <a:t>2 inches</a:t>
            </a:r>
            <a:r>
              <a:rPr lang="en" sz="1700">
                <a:solidFill>
                  <a:srgbClr val="1155CC"/>
                </a:solidFill>
              </a:rPr>
              <a:t>, as shown.</a:t>
            </a:r>
            <a:endParaRPr sz="1700">
              <a:solidFill>
                <a:srgbClr val="1155CC"/>
              </a:solidFill>
            </a:endParaRPr>
          </a:p>
        </p:txBody>
      </p:sp>
      <p:sp>
        <p:nvSpPr>
          <p:cNvPr id="84" name="Google Shape;84;p17"/>
          <p:cNvSpPr txBox="1">
            <a:spLocks noGrp="1"/>
          </p:cNvSpPr>
          <p:nvPr>
            <p:ph type="subTitle" idx="1"/>
          </p:nvPr>
        </p:nvSpPr>
        <p:spPr>
          <a:xfrm>
            <a:off x="265500" y="3866250"/>
            <a:ext cx="4045200" cy="60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1155CC"/>
                </a:solidFill>
              </a:rPr>
              <a:t>The student used the cubes to build a figure that has a volume of </a:t>
            </a:r>
            <a:endParaRPr sz="1700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1155CC"/>
                </a:solidFill>
              </a:rPr>
              <a:t>24 cubic inches.</a:t>
            </a:r>
            <a:endParaRPr sz="1700" b="1">
              <a:solidFill>
                <a:srgbClr val="1155CC"/>
              </a:solidFill>
            </a:endParaRPr>
          </a:p>
        </p:txBody>
      </p:sp>
      <p:sp>
        <p:nvSpPr>
          <p:cNvPr id="85" name="Google Shape;85;p17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1155CC"/>
                </a:solidFill>
              </a:rPr>
              <a:t>What is the total number of cubes the student used to make the figure? </a:t>
            </a:r>
            <a:endParaRPr sz="1900" b="1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1900" b="1">
              <a:solidFill>
                <a:srgbClr val="1155CC"/>
              </a:solidFill>
            </a:endParaRPr>
          </a:p>
          <a:p>
            <a:pPr marL="45720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1155CC"/>
                </a:solidFill>
              </a:rPr>
              <a:t>A.	3 </a:t>
            </a:r>
            <a:endParaRPr sz="1900" b="1">
              <a:solidFill>
                <a:srgbClr val="1155CC"/>
              </a:solidFill>
            </a:endParaRPr>
          </a:p>
          <a:p>
            <a:pPr marL="45720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1155CC"/>
                </a:solidFill>
              </a:rPr>
              <a:t>B.	6 </a:t>
            </a:r>
            <a:endParaRPr sz="1900" b="1">
              <a:solidFill>
                <a:srgbClr val="1155CC"/>
              </a:solidFill>
            </a:endParaRPr>
          </a:p>
          <a:p>
            <a:pPr marL="45720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1155CC"/>
                </a:solidFill>
              </a:rPr>
              <a:t>C.	8 </a:t>
            </a:r>
            <a:endParaRPr sz="1900" b="1">
              <a:solidFill>
                <a:srgbClr val="1155CC"/>
              </a:solidFill>
            </a:endParaRPr>
          </a:p>
          <a:p>
            <a:pPr marL="457200" lvl="0" indent="45720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1155CC"/>
                </a:solidFill>
              </a:rPr>
              <a:t>D.	12</a:t>
            </a:r>
            <a:endParaRPr sz="1900" b="1">
              <a:solidFill>
                <a:srgbClr val="1155CC"/>
              </a:solidFill>
            </a:endParaRPr>
          </a:p>
        </p:txBody>
      </p:sp>
      <p:pic>
        <p:nvPicPr>
          <p:cNvPr id="86" name="Google Shape;8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56313" y="1276750"/>
            <a:ext cx="2463575" cy="2463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>
            <a:spLocks noGrp="1"/>
          </p:cNvSpPr>
          <p:nvPr>
            <p:ph type="body" idx="1"/>
          </p:nvPr>
        </p:nvSpPr>
        <p:spPr>
          <a:xfrm>
            <a:off x="511300" y="2141650"/>
            <a:ext cx="6029400" cy="21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134F5C"/>
                </a:solidFill>
              </a:rPr>
              <a:t>What does this number look like?</a:t>
            </a:r>
            <a:endParaRPr sz="2300" b="1">
              <a:solidFill>
                <a:srgbClr val="134F5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134F5C"/>
                </a:solidFill>
              </a:rPr>
              <a:t>Where would we see this number in the real world?</a:t>
            </a:r>
            <a:endParaRPr sz="2300" b="1">
              <a:solidFill>
                <a:srgbClr val="134F5C"/>
              </a:solidFill>
            </a:endParaRPr>
          </a:p>
        </p:txBody>
      </p:sp>
      <p:sp>
        <p:nvSpPr>
          <p:cNvPr id="92" name="Google Shape;92;p18"/>
          <p:cNvSpPr txBox="1"/>
          <p:nvPr/>
        </p:nvSpPr>
        <p:spPr>
          <a:xfrm>
            <a:off x="92125" y="675575"/>
            <a:ext cx="8982000" cy="6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783F04"/>
                </a:solidFill>
              </a:rPr>
              <a:t>sixty-three and five hundred forty-six thousandths</a:t>
            </a:r>
            <a:r>
              <a:rPr lang="en" sz="2900">
                <a:solidFill>
                  <a:srgbClr val="134F5C"/>
                </a:solidFill>
              </a:rPr>
              <a:t> </a:t>
            </a:r>
            <a:endParaRPr sz="2900">
              <a:solidFill>
                <a:srgbClr val="134F5C"/>
              </a:solidFill>
            </a:endParaRPr>
          </a:p>
        </p:txBody>
      </p:sp>
      <p:pic>
        <p:nvPicPr>
          <p:cNvPr id="93" name="Google Shape;9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95700" y="2500313"/>
            <a:ext cx="1828800" cy="2505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265500" y="450125"/>
            <a:ext cx="4045200" cy="1023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351C75"/>
                </a:solidFill>
              </a:rPr>
              <a:t>What can we say about</a:t>
            </a:r>
            <a:endParaRPr sz="2900">
              <a:solidFill>
                <a:srgbClr val="351C75"/>
              </a:solidFill>
            </a:endParaRPr>
          </a:p>
        </p:txBody>
      </p:sp>
      <p:sp>
        <p:nvSpPr>
          <p:cNvPr id="99" name="Google Shape;99;p1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889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51C75"/>
                </a:solidFill>
              </a:rPr>
              <a:t>Which of the following expressions is equivalent?</a:t>
            </a:r>
            <a:endParaRPr sz="2300" b="1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300" b="1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51C75"/>
                </a:solidFill>
              </a:rPr>
              <a:t>A.	5 × 1 ÷ 2 </a:t>
            </a:r>
            <a:endParaRPr sz="2300" b="1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51C75"/>
                </a:solidFill>
              </a:rPr>
              <a:t>B.	5 × 2 ÷ 1 </a:t>
            </a:r>
            <a:endParaRPr sz="2300" b="1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51C75"/>
                </a:solidFill>
              </a:rPr>
              <a:t>C.	(5 × 1) ÷ (5 × 2) </a:t>
            </a:r>
            <a:endParaRPr sz="2300" b="1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351C75"/>
                </a:solidFill>
              </a:rPr>
              <a:t>D.	(5 × 2) ÷ (5 × 1)</a:t>
            </a:r>
            <a:endParaRPr sz="2300" b="1">
              <a:solidFill>
                <a:srgbClr val="351C75"/>
              </a:solidFill>
            </a:endParaRPr>
          </a:p>
        </p:txBody>
      </p:sp>
      <p:pic>
        <p:nvPicPr>
          <p:cNvPr id="100" name="Google Shape;10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07075" y="1695450"/>
            <a:ext cx="1162050" cy="8763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9"/>
          <p:cNvSpPr txBox="1">
            <a:spLocks noGrp="1"/>
          </p:cNvSpPr>
          <p:nvPr>
            <p:ph type="title"/>
          </p:nvPr>
        </p:nvSpPr>
        <p:spPr>
          <a:xfrm>
            <a:off x="265500" y="3067575"/>
            <a:ext cx="4045200" cy="1023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10">
                <a:solidFill>
                  <a:srgbClr val="351C75"/>
                </a:solidFill>
              </a:rPr>
              <a:t>Can we think of what might be equivalent?</a:t>
            </a:r>
            <a:endParaRPr sz="2910">
              <a:solidFill>
                <a:srgbClr val="351C7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0"/>
          <p:cNvSpPr txBox="1">
            <a:spLocks noGrp="1"/>
          </p:cNvSpPr>
          <p:nvPr>
            <p:ph type="subTitle" idx="1"/>
          </p:nvPr>
        </p:nvSpPr>
        <p:spPr>
          <a:xfrm>
            <a:off x="265500" y="660200"/>
            <a:ext cx="4045200" cy="204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/>
              <a:t>A factory worker packed 1,576 cans of corn into boxes. </a:t>
            </a:r>
            <a:endParaRPr sz="23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/>
              <a:t>The worker put 8 cans of corn into each box. </a:t>
            </a:r>
            <a:endParaRPr sz="2300" b="1"/>
          </a:p>
        </p:txBody>
      </p:sp>
      <p:sp>
        <p:nvSpPr>
          <p:cNvPr id="107" name="Google Shape;107;p20"/>
          <p:cNvSpPr txBox="1">
            <a:spLocks noGrp="1"/>
          </p:cNvSpPr>
          <p:nvPr>
            <p:ph type="body" idx="2"/>
          </p:nvPr>
        </p:nvSpPr>
        <p:spPr>
          <a:xfrm>
            <a:off x="5419875" y="724075"/>
            <a:ext cx="33567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 dirty="0">
                <a:solidFill>
                  <a:srgbClr val="BF9000"/>
                </a:solidFill>
              </a:rPr>
              <a:t>What is the total number of boxes the worker packed? </a:t>
            </a:r>
            <a:endParaRPr sz="2300" b="1" dirty="0">
              <a:solidFill>
                <a:srgbClr val="BF9000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 b="1" dirty="0">
              <a:solidFill>
                <a:srgbClr val="BF9000"/>
              </a:solidFill>
            </a:endParaRPr>
          </a:p>
          <a:p>
            <a:pPr marL="45720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 dirty="0">
                <a:solidFill>
                  <a:srgbClr val="BF9000"/>
                </a:solidFill>
              </a:rPr>
              <a:t>A.	160 </a:t>
            </a:r>
            <a:endParaRPr sz="2300" b="1" dirty="0">
              <a:solidFill>
                <a:srgbClr val="BF9000"/>
              </a:solidFill>
            </a:endParaRPr>
          </a:p>
          <a:p>
            <a:pPr marL="45720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1" dirty="0">
              <a:solidFill>
                <a:srgbClr val="BF9000"/>
              </a:solidFill>
            </a:endParaRPr>
          </a:p>
          <a:p>
            <a:pPr marL="45720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 dirty="0">
                <a:solidFill>
                  <a:srgbClr val="BF9000"/>
                </a:solidFill>
              </a:rPr>
              <a:t>B.	176 </a:t>
            </a:r>
            <a:endParaRPr sz="2300" b="1" dirty="0">
              <a:solidFill>
                <a:srgbClr val="BF9000"/>
              </a:solidFill>
            </a:endParaRPr>
          </a:p>
          <a:p>
            <a:pPr marL="45720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1" dirty="0">
              <a:solidFill>
                <a:srgbClr val="BF9000"/>
              </a:solidFill>
            </a:endParaRPr>
          </a:p>
          <a:p>
            <a:pPr marL="45720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 dirty="0">
                <a:solidFill>
                  <a:srgbClr val="BF9000"/>
                </a:solidFill>
              </a:rPr>
              <a:t>C.	192 </a:t>
            </a:r>
            <a:endParaRPr sz="2300" b="1" dirty="0">
              <a:solidFill>
                <a:srgbClr val="BF9000"/>
              </a:solidFill>
            </a:endParaRPr>
          </a:p>
          <a:p>
            <a:pPr marL="45720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1" dirty="0">
              <a:solidFill>
                <a:srgbClr val="BF9000"/>
              </a:solidFill>
            </a:endParaRPr>
          </a:p>
          <a:p>
            <a:pPr marL="45720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 b="1" dirty="0">
                <a:solidFill>
                  <a:srgbClr val="BF9000"/>
                </a:solidFill>
              </a:rPr>
              <a:t>D.	197</a:t>
            </a:r>
            <a:endParaRPr sz="2300" b="1" dirty="0">
              <a:solidFill>
                <a:srgbClr val="BF9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b="1" dirty="0"/>
          </a:p>
        </p:txBody>
      </p:sp>
      <p:pic>
        <p:nvPicPr>
          <p:cNvPr id="108" name="Google Shape;10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173" y="4419175"/>
            <a:ext cx="1288075" cy="724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6261" y="4419175"/>
            <a:ext cx="1288075" cy="724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14323" y="4419175"/>
            <a:ext cx="1288075" cy="724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7498" y="3694850"/>
            <a:ext cx="1288075" cy="724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75573" y="3694850"/>
            <a:ext cx="1288075" cy="724325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0"/>
          <p:cNvSpPr/>
          <p:nvPr/>
        </p:nvSpPr>
        <p:spPr>
          <a:xfrm>
            <a:off x="3204600" y="2947925"/>
            <a:ext cx="1734900" cy="982500"/>
          </a:xfrm>
          <a:prstGeom prst="wedgeEllipseCallout">
            <a:avLst>
              <a:gd name="adj1" fmla="val -49751"/>
              <a:gd name="adj2" fmla="val -42188"/>
            </a:avLst>
          </a:prstGeom>
          <a:solidFill>
            <a:srgbClr val="FFD96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/>
              <a:t>What is possible?</a:t>
            </a:r>
            <a:endParaRPr sz="17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1"/>
          <p:cNvSpPr txBox="1">
            <a:spLocks noGrp="1"/>
          </p:cNvSpPr>
          <p:nvPr>
            <p:ph type="title"/>
          </p:nvPr>
        </p:nvSpPr>
        <p:spPr>
          <a:xfrm>
            <a:off x="265500" y="1259000"/>
            <a:ext cx="4045200" cy="2349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 b="1">
                <a:solidFill>
                  <a:srgbClr val="38761D"/>
                </a:solidFill>
              </a:rPr>
              <a:t>4 × (5 + 2)</a:t>
            </a:r>
            <a:endParaRPr sz="47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7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 b="1">
                <a:solidFill>
                  <a:srgbClr val="741B47"/>
                </a:solidFill>
              </a:rPr>
              <a:t>4 x 5 + 2</a:t>
            </a:r>
            <a:endParaRPr sz="4700" b="1">
              <a:solidFill>
                <a:srgbClr val="741B4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/>
              <a:t>Which of the following is equivalent to the expression:</a:t>
            </a:r>
            <a:endParaRPr sz="2300" b="1"/>
          </a:p>
          <a:p>
            <a:pPr marL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3700">
                <a:solidFill>
                  <a:srgbClr val="38761D"/>
                </a:solidFill>
              </a:rPr>
              <a:t>4 × (5 + 2)</a:t>
            </a:r>
            <a:endParaRPr sz="3700">
              <a:solidFill>
                <a:srgbClr val="38761D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300">
              <a:solidFill>
                <a:schemeClr val="dk1"/>
              </a:solidFill>
            </a:endParaRPr>
          </a:p>
          <a:p>
            <a:pPr marL="45720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/>
              <a:t>A.	11 </a:t>
            </a:r>
            <a:endParaRPr sz="2300" b="1"/>
          </a:p>
          <a:p>
            <a:pPr marL="45720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/>
              <a:t>B.	22 </a:t>
            </a:r>
            <a:endParaRPr sz="2300" b="1"/>
          </a:p>
          <a:p>
            <a:pPr marL="45720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/>
              <a:t>C.	28 </a:t>
            </a:r>
            <a:endParaRPr sz="2300" b="1"/>
          </a:p>
          <a:p>
            <a:pPr marL="457200" lvl="0" indent="45720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/>
              <a:t>D.	40</a:t>
            </a:r>
            <a:endParaRPr sz="2300" b="1"/>
          </a:p>
        </p:txBody>
      </p:sp>
      <p:sp>
        <p:nvSpPr>
          <p:cNvPr id="120" name="Google Shape;120;p21"/>
          <p:cNvSpPr/>
          <p:nvPr/>
        </p:nvSpPr>
        <p:spPr>
          <a:xfrm>
            <a:off x="875175" y="3208925"/>
            <a:ext cx="3316500" cy="1781100"/>
          </a:xfrm>
          <a:prstGeom prst="wedgeEllipseCallout">
            <a:avLst>
              <a:gd name="adj1" fmla="val -31183"/>
              <a:gd name="adj2" fmla="val -55883"/>
            </a:avLst>
          </a:prstGeom>
          <a:solidFill>
            <a:schemeClr val="accent5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chemeClr val="lt1"/>
                </a:solidFill>
              </a:rPr>
              <a:t>What is the same?</a:t>
            </a:r>
            <a:br>
              <a:rPr lang="en" sz="2300" b="1">
                <a:solidFill>
                  <a:schemeClr val="lt1"/>
                </a:solidFill>
              </a:rPr>
            </a:br>
            <a:r>
              <a:rPr lang="en" sz="2300" b="1">
                <a:solidFill>
                  <a:schemeClr val="lt1"/>
                </a:solidFill>
              </a:rPr>
              <a:t>What is different?</a:t>
            </a:r>
            <a:endParaRPr sz="2300" b="1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"/>
          <p:cNvSpPr txBox="1"/>
          <p:nvPr/>
        </p:nvSpPr>
        <p:spPr>
          <a:xfrm>
            <a:off x="353125" y="214950"/>
            <a:ext cx="8398500" cy="446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 dirty="0">
                <a:solidFill>
                  <a:srgbClr val="990000"/>
                </a:solidFill>
              </a:rPr>
              <a:t>Which of the following statements are correct? </a:t>
            </a:r>
            <a:endParaRPr sz="2300" b="1" dirty="0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 dirty="0">
                <a:solidFill>
                  <a:srgbClr val="1C4587"/>
                </a:solidFill>
              </a:rPr>
              <a:t>Select the two correct answers. </a:t>
            </a:r>
            <a:endParaRPr sz="2300" b="1" dirty="0">
              <a:solidFill>
                <a:srgbClr val="1C458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990000"/>
                </a:solidFill>
              </a:rPr>
              <a:t>A.	The value of the 3 in 4,358 is ten times the value of the 3 in 6,932. </a:t>
            </a:r>
            <a:endParaRPr sz="1800" dirty="0">
              <a:solidFill>
                <a:srgbClr val="99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1C4587"/>
                </a:solidFill>
              </a:rPr>
              <a:t>B.	The value of the 3 in 4,358 is one-tenth the value of the 3 in 6,932. </a:t>
            </a:r>
            <a:endParaRPr sz="1800" dirty="0">
              <a:solidFill>
                <a:srgbClr val="1C458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990000"/>
                </a:solidFill>
              </a:rPr>
              <a:t>C.	The value of the 3 in 4,358 is one-hundredth the value of the 3 in 6,932.</a:t>
            </a:r>
            <a:r>
              <a:rPr lang="en" sz="1800" dirty="0"/>
              <a:t> </a:t>
            </a:r>
            <a:endParaRPr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073763"/>
                </a:solidFill>
              </a:rPr>
              <a:t>D.	The value of the 3 in 1,783 is ten times the value of the 3 in 6,932. </a:t>
            </a:r>
            <a:endParaRPr sz="1800" dirty="0">
              <a:solidFill>
                <a:srgbClr val="07376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990000"/>
                </a:solidFill>
              </a:rPr>
              <a:t>E.	The value of the 3 in 1,783 is one-tenth the value of the 3 in 6,932. </a:t>
            </a:r>
            <a:endParaRPr sz="1800" dirty="0">
              <a:solidFill>
                <a:srgbClr val="99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073763"/>
                </a:solidFill>
              </a:rPr>
              <a:t>F.	The value of the 3 in 1,783 is one-hundredth the value of the 3 in 6,932.</a:t>
            </a:r>
            <a:endParaRPr sz="1800" dirty="0">
              <a:solidFill>
                <a:srgbClr val="073763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 txBox="1">
            <a:spLocks noGrp="1"/>
          </p:cNvSpPr>
          <p:nvPr>
            <p:ph type="title"/>
          </p:nvPr>
        </p:nvSpPr>
        <p:spPr>
          <a:xfrm>
            <a:off x="5250975" y="445025"/>
            <a:ext cx="3581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7F6000"/>
                </a:solidFill>
              </a:rPr>
              <a:t>What is possible?</a:t>
            </a:r>
            <a:endParaRPr sz="2920" b="1">
              <a:solidFill>
                <a:srgbClr val="7F6000"/>
              </a:solidFill>
            </a:endParaRPr>
          </a:p>
        </p:txBody>
      </p:sp>
      <p:sp>
        <p:nvSpPr>
          <p:cNvPr id="131" name="Google Shape;131;p23"/>
          <p:cNvSpPr txBox="1">
            <a:spLocks noGrp="1"/>
          </p:cNvSpPr>
          <p:nvPr>
            <p:ph type="body" idx="1"/>
          </p:nvPr>
        </p:nvSpPr>
        <p:spPr>
          <a:xfrm>
            <a:off x="434525" y="2433550"/>
            <a:ext cx="6244200" cy="152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BF9000"/>
                </a:solidFill>
              </a:rPr>
              <a:t>        Weights of Monkeys!</a:t>
            </a:r>
            <a:endParaRPr sz="2300" b="1">
              <a:solidFill>
                <a:srgbClr val="BF9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100" b="1">
              <a:solidFill>
                <a:srgbClr val="783F04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 b="1">
                <a:solidFill>
                  <a:srgbClr val="783F04"/>
                </a:solidFill>
              </a:rPr>
              <a:t>What is the difference, in pounds, between the monkey with the greatest weight and the monkey with the least weight?</a:t>
            </a:r>
            <a:endParaRPr sz="2300" b="1">
              <a:solidFill>
                <a:srgbClr val="783F04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900" b="1">
              <a:solidFill>
                <a:srgbClr val="BF9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900" b="1">
              <a:solidFill>
                <a:srgbClr val="BF9000"/>
              </a:solidFill>
            </a:endParaRPr>
          </a:p>
        </p:txBody>
      </p:sp>
      <p:pic>
        <p:nvPicPr>
          <p:cNvPr id="132" name="Google Shape;13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275" y="0"/>
            <a:ext cx="4843550" cy="220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39075" y="1892300"/>
            <a:ext cx="1493225" cy="312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4"/>
          <p:cNvSpPr txBox="1">
            <a:spLocks noGrp="1"/>
          </p:cNvSpPr>
          <p:nvPr>
            <p:ph type="body" idx="1"/>
          </p:nvPr>
        </p:nvSpPr>
        <p:spPr>
          <a:xfrm>
            <a:off x="311700" y="1627500"/>
            <a:ext cx="3999900" cy="294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BF9000"/>
                </a:solidFill>
              </a:rPr>
              <a:t>Where’s the math?</a:t>
            </a:r>
            <a:endParaRPr sz="1900" b="1">
              <a:solidFill>
                <a:srgbClr val="BF9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900" b="1">
              <a:solidFill>
                <a:srgbClr val="BF9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BF9000"/>
                </a:solidFill>
              </a:rPr>
              <a:t>Which of the following equations shows the amount of cheese, in pounds, on each sandwich?</a:t>
            </a:r>
            <a:endParaRPr sz="1900" b="1">
              <a:solidFill>
                <a:srgbClr val="BF9000"/>
              </a:solidFill>
            </a:endParaRPr>
          </a:p>
        </p:txBody>
      </p:sp>
      <p:pic>
        <p:nvPicPr>
          <p:cNvPr id="139" name="Google Shape;13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850" y="182361"/>
            <a:ext cx="8832300" cy="9701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17650" y="1145625"/>
            <a:ext cx="2914650" cy="390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33333" y="3766999"/>
            <a:ext cx="1549026" cy="128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36327" y="3766999"/>
            <a:ext cx="1549026" cy="1283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5"/>
          <p:cNvSpPr txBox="1">
            <a:spLocks noGrp="1"/>
          </p:cNvSpPr>
          <p:nvPr>
            <p:ph type="title"/>
          </p:nvPr>
        </p:nvSpPr>
        <p:spPr>
          <a:xfrm>
            <a:off x="311700" y="1993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 i="1">
                <a:solidFill>
                  <a:srgbClr val="434343"/>
                </a:solidFill>
              </a:rPr>
              <a:t>Let’s think about</a:t>
            </a:r>
            <a:endParaRPr sz="2600" b="1" i="1">
              <a:solidFill>
                <a:srgbClr val="43434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>
                <a:solidFill>
                  <a:srgbClr val="A61C00"/>
                </a:solidFill>
              </a:rPr>
              <a:t>7 times the difference of 12 and 3</a:t>
            </a:r>
            <a:r>
              <a:rPr lang="en" sz="2600" b="1"/>
              <a:t>   </a:t>
            </a:r>
            <a:r>
              <a:rPr lang="en" sz="2600" b="1">
                <a:solidFill>
                  <a:schemeClr val="dk2"/>
                </a:solidFill>
              </a:rPr>
              <a:t>and</a:t>
            </a:r>
            <a:r>
              <a:rPr lang="en" sz="2600" b="1"/>
              <a:t>   </a:t>
            </a:r>
            <a:r>
              <a:rPr lang="en" sz="2600" b="1">
                <a:solidFill>
                  <a:srgbClr val="351C75"/>
                </a:solidFill>
              </a:rPr>
              <a:t>(12 + 7) ÷ 3</a:t>
            </a:r>
            <a:endParaRPr sz="2600" b="1">
              <a:solidFill>
                <a:srgbClr val="351C75"/>
              </a:solidFill>
            </a:endParaRPr>
          </a:p>
        </p:txBody>
      </p:sp>
      <p:sp>
        <p:nvSpPr>
          <p:cNvPr id="148" name="Google Shape;148;p25"/>
          <p:cNvSpPr txBox="1">
            <a:spLocks noGrp="1"/>
          </p:cNvSpPr>
          <p:nvPr>
            <p:ph type="body" idx="1"/>
          </p:nvPr>
        </p:nvSpPr>
        <p:spPr>
          <a:xfrm>
            <a:off x="311700" y="1492758"/>
            <a:ext cx="4134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dirty="0"/>
              <a:t>Which of the following numerical expressions is equivalent to the expression: </a:t>
            </a:r>
            <a:endParaRPr sz="19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 dirty="0">
                <a:solidFill>
                  <a:srgbClr val="A61C00"/>
                </a:solidFill>
              </a:rPr>
              <a:t>7 times the difference of 12 and 3</a:t>
            </a:r>
            <a:endParaRPr sz="19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 dirty="0">
                <a:solidFill>
                  <a:schemeClr val="dk1"/>
                </a:solidFill>
              </a:rPr>
              <a:t>A.	7 × 12 − 3 </a:t>
            </a:r>
            <a:endParaRPr sz="19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 dirty="0">
                <a:solidFill>
                  <a:schemeClr val="dk1"/>
                </a:solidFill>
              </a:rPr>
              <a:t>B.	12 − 3 × 7 </a:t>
            </a:r>
            <a:endParaRPr sz="19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 dirty="0">
                <a:solidFill>
                  <a:schemeClr val="dk1"/>
                </a:solidFill>
              </a:rPr>
              <a:t>C.	(7 × 12) − 3 </a:t>
            </a:r>
            <a:endParaRPr sz="19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 dirty="0">
                <a:solidFill>
                  <a:schemeClr val="dk1"/>
                </a:solidFill>
              </a:rPr>
              <a:t>D.	(12 − 3) × 7</a:t>
            </a:r>
            <a:endParaRPr sz="1900" b="1" dirty="0">
              <a:solidFill>
                <a:schemeClr val="dk1"/>
              </a:solidFill>
            </a:endParaRPr>
          </a:p>
        </p:txBody>
      </p:sp>
      <p:sp>
        <p:nvSpPr>
          <p:cNvPr id="149" name="Google Shape;149;p25"/>
          <p:cNvSpPr txBox="1">
            <a:spLocks noGrp="1"/>
          </p:cNvSpPr>
          <p:nvPr>
            <p:ph type="body" idx="2"/>
          </p:nvPr>
        </p:nvSpPr>
        <p:spPr>
          <a:xfrm>
            <a:off x="4832400" y="1482125"/>
            <a:ext cx="4134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Which of the following word expressions is equivalent to the numerical expression:</a:t>
            </a:r>
            <a:endParaRPr sz="1900"/>
          </a:p>
          <a:p>
            <a:pPr marL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 b="1">
                <a:solidFill>
                  <a:srgbClr val="351C75"/>
                </a:solidFill>
              </a:rPr>
              <a:t>(12 + 7) ÷ 3</a:t>
            </a:r>
            <a:endParaRPr sz="1900"/>
          </a:p>
        </p:txBody>
      </p:sp>
      <p:pic>
        <p:nvPicPr>
          <p:cNvPr id="150" name="Google Shape;15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57700" y="3081358"/>
            <a:ext cx="3613450" cy="1965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6"/>
          <p:cNvSpPr txBox="1">
            <a:spLocks noGrp="1"/>
          </p:cNvSpPr>
          <p:nvPr>
            <p:ph type="title"/>
          </p:nvPr>
        </p:nvSpPr>
        <p:spPr>
          <a:xfrm>
            <a:off x="311700" y="38461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>
                <a:solidFill>
                  <a:srgbClr val="4A86E8"/>
                </a:solidFill>
              </a:rPr>
              <a:t>Which one shows the measurements ordered from least to greatest length?</a:t>
            </a:r>
            <a:endParaRPr sz="2920">
              <a:solidFill>
                <a:srgbClr val="4A86E8"/>
              </a:solidFill>
            </a:endParaRPr>
          </a:p>
        </p:txBody>
      </p:sp>
      <p:pic>
        <p:nvPicPr>
          <p:cNvPr id="156" name="Google Shape;15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" y="69087"/>
            <a:ext cx="6384651" cy="3777025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6"/>
          <p:cNvSpPr/>
          <p:nvPr/>
        </p:nvSpPr>
        <p:spPr>
          <a:xfrm>
            <a:off x="6295025" y="706275"/>
            <a:ext cx="2849100" cy="2226300"/>
          </a:xfrm>
          <a:prstGeom prst="cloudCallout">
            <a:avLst>
              <a:gd name="adj1" fmla="val -20833"/>
              <a:gd name="adj2" fmla="val 62500"/>
            </a:avLst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/>
              <a:t>Hmmm….. What can we say about these measurements?</a:t>
            </a:r>
            <a:endParaRPr sz="17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7"/>
          <p:cNvSpPr txBox="1">
            <a:spLocks noGrp="1"/>
          </p:cNvSpPr>
          <p:nvPr>
            <p:ph type="body" idx="1"/>
          </p:nvPr>
        </p:nvSpPr>
        <p:spPr>
          <a:xfrm>
            <a:off x="401038" y="844375"/>
            <a:ext cx="3999900" cy="372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741B47"/>
                </a:solidFill>
              </a:rPr>
              <a:t>What strategy would you use to solve this?</a:t>
            </a:r>
            <a:endParaRPr sz="2300" b="1">
              <a:solidFill>
                <a:srgbClr val="741B47"/>
              </a:solidFill>
            </a:endParaRPr>
          </a:p>
        </p:txBody>
      </p:sp>
      <p:pic>
        <p:nvPicPr>
          <p:cNvPr id="163" name="Google Shape;16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4675" y="2201125"/>
            <a:ext cx="2712625" cy="133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27075" y="544450"/>
            <a:ext cx="2038350" cy="432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8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70" name="Google Shape;17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39324" y="795500"/>
            <a:ext cx="5004024" cy="4271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4475" y="278075"/>
            <a:ext cx="3544864" cy="105865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8"/>
          <p:cNvSpPr/>
          <p:nvPr/>
        </p:nvSpPr>
        <p:spPr>
          <a:xfrm>
            <a:off x="1335775" y="1627500"/>
            <a:ext cx="2211000" cy="944100"/>
          </a:xfrm>
          <a:prstGeom prst="wedgeRoundRectCallout">
            <a:avLst>
              <a:gd name="adj1" fmla="val -29168"/>
              <a:gd name="adj2" fmla="val -69516"/>
              <a:gd name="adj3" fmla="val 0"/>
            </a:avLst>
          </a:prstGeom>
          <a:solidFill>
            <a:srgbClr val="FF99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chemeClr val="lt1"/>
                </a:solidFill>
              </a:rPr>
              <a:t>How can we use ONLY a quarter-cup scoop?</a:t>
            </a:r>
            <a:endParaRPr sz="1300" b="1">
              <a:solidFill>
                <a:schemeClr val="lt1"/>
              </a:solidFill>
            </a:endParaRPr>
          </a:p>
        </p:txBody>
      </p:sp>
      <p:pic>
        <p:nvPicPr>
          <p:cNvPr id="173" name="Google Shape;173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56400" y="96101"/>
            <a:ext cx="1075899" cy="514726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8"/>
          <p:cNvSpPr txBox="1"/>
          <p:nvPr/>
        </p:nvSpPr>
        <p:spPr>
          <a:xfrm>
            <a:off x="383850" y="3439225"/>
            <a:ext cx="34155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9900"/>
                </a:solidFill>
              </a:rPr>
              <a:t>Which of the following tables shows the correct number of one-fourth-cup scoops for each ingredient needed to make the cookies?</a:t>
            </a:r>
            <a:endParaRPr b="1">
              <a:solidFill>
                <a:srgbClr val="FF99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9"/>
          <p:cNvSpPr txBox="1">
            <a:spLocks noGrp="1"/>
          </p:cNvSpPr>
          <p:nvPr>
            <p:ph type="title"/>
          </p:nvPr>
        </p:nvSpPr>
        <p:spPr>
          <a:xfrm>
            <a:off x="287925" y="19002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accent5"/>
                </a:solidFill>
              </a:rPr>
              <a:t>A three-dimensional figure is composed of two rectangular prisms. The figure and some of its dimensions are shown.</a:t>
            </a:r>
            <a:endParaRPr sz="1900">
              <a:solidFill>
                <a:schemeClr val="accent5"/>
              </a:solidFill>
            </a:endParaRPr>
          </a:p>
        </p:txBody>
      </p:sp>
      <p:sp>
        <p:nvSpPr>
          <p:cNvPr id="180" name="Google Shape;180;p2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E69138"/>
                </a:solidFill>
              </a:rPr>
              <a:t>What can we say about the volume?</a:t>
            </a:r>
            <a:endParaRPr sz="1900" b="1">
              <a:solidFill>
                <a:srgbClr val="E69138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accent5"/>
                </a:solidFill>
              </a:rPr>
              <a:t>What is the volume, in cubic inches, of the three-dimensional figure? </a:t>
            </a:r>
            <a:endParaRPr sz="1900" b="1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accent5"/>
                </a:solidFill>
              </a:rPr>
              <a:t>A.	880 </a:t>
            </a:r>
            <a:endParaRPr sz="1900" b="1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accent5"/>
                </a:solidFill>
              </a:rPr>
              <a:t>B.	720 </a:t>
            </a:r>
            <a:endParaRPr sz="1900" b="1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accent5"/>
                </a:solidFill>
              </a:rPr>
              <a:t>C.	496 </a:t>
            </a:r>
            <a:endParaRPr sz="1900" b="1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chemeClr val="accent5"/>
                </a:solidFill>
              </a:rPr>
              <a:t>D.	160</a:t>
            </a:r>
            <a:endParaRPr sz="1900" b="1">
              <a:solidFill>
                <a:schemeClr val="accent5"/>
              </a:solidFill>
            </a:endParaRPr>
          </a:p>
        </p:txBody>
      </p:sp>
      <p:sp>
        <p:nvSpPr>
          <p:cNvPr id="181" name="Google Shape;181;p2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2" name="Google Shape;18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050" y="1902635"/>
            <a:ext cx="4522950" cy="2729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274E13"/>
                </a:solidFill>
              </a:rPr>
              <a:t>Beatriz hiked on Saturday and Sunday.</a:t>
            </a:r>
            <a:endParaRPr sz="2920" b="1">
              <a:solidFill>
                <a:srgbClr val="274E13"/>
              </a:solidFill>
            </a:endParaRPr>
          </a:p>
        </p:txBody>
      </p:sp>
      <p:sp>
        <p:nvSpPr>
          <p:cNvPr id="188" name="Google Shape;188;p30"/>
          <p:cNvSpPr txBox="1">
            <a:spLocks noGrp="1"/>
          </p:cNvSpPr>
          <p:nvPr>
            <p:ph type="body" idx="1"/>
          </p:nvPr>
        </p:nvSpPr>
        <p:spPr>
          <a:xfrm>
            <a:off x="2094825" y="2657550"/>
            <a:ext cx="3171600" cy="19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274E13"/>
                </a:solidFill>
              </a:rPr>
              <a:t>What can we say about her total distance?</a:t>
            </a:r>
            <a:endParaRPr sz="1700" b="1">
              <a:solidFill>
                <a:srgbClr val="274E13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 b="1">
                <a:solidFill>
                  <a:srgbClr val="274E13"/>
                </a:solidFill>
              </a:rPr>
              <a:t>What is the total distance Beatriz hiked on both days?</a:t>
            </a:r>
            <a:endParaRPr sz="1700" b="1">
              <a:solidFill>
                <a:srgbClr val="274E13"/>
              </a:solidFill>
            </a:endParaRPr>
          </a:p>
        </p:txBody>
      </p:sp>
      <p:pic>
        <p:nvPicPr>
          <p:cNvPr id="189" name="Google Shape;18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2475"/>
            <a:ext cx="4954625" cy="115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24950" y="1384250"/>
            <a:ext cx="2216775" cy="350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9000" y="2657550"/>
            <a:ext cx="1528499" cy="23170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892</Words>
  <Application>Microsoft Macintosh PowerPoint</Application>
  <PresentationFormat>On-screen Show (16:9)</PresentationFormat>
  <Paragraphs>119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Arial</vt:lpstr>
      <vt:lpstr>Simple Light</vt:lpstr>
      <vt:lpstr>PowerPoint Presentation</vt:lpstr>
      <vt:lpstr>What can we say about the number   18.495?</vt:lpstr>
      <vt:lpstr>What can we say about              ? </vt:lpstr>
      <vt:lpstr>What can we say about this expression?</vt:lpstr>
      <vt:lpstr>A student has a set of cubes. Each cube has an edge length of  2 inches, as shown.</vt:lpstr>
      <vt:lpstr>PowerPoint Presentation</vt:lpstr>
      <vt:lpstr>What can we say about</vt:lpstr>
      <vt:lpstr>PowerPoint Presentation</vt:lpstr>
      <vt:lpstr> 4 × (5 + 2)  4 x 5 + 2 </vt:lpstr>
      <vt:lpstr>PowerPoint Presentation</vt:lpstr>
      <vt:lpstr>What is possible?</vt:lpstr>
      <vt:lpstr>PowerPoint Presentation</vt:lpstr>
      <vt:lpstr>Let’s think about 7 times the difference of 12 and 3   and   (12 + 7) ÷ 3</vt:lpstr>
      <vt:lpstr>Which one shows the measurements ordered from least to greatest length?</vt:lpstr>
      <vt:lpstr>PowerPoint Presentation</vt:lpstr>
      <vt:lpstr>PowerPoint Presentation</vt:lpstr>
      <vt:lpstr>A three-dimensional figure is composed of two rectangular prisms. The figure and some of its dimensions are shown.</vt:lpstr>
      <vt:lpstr>Beatriz hiked on Saturday and Sunday.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Manousaridis, Tracy</cp:lastModifiedBy>
  <cp:revision>2</cp:revision>
  <dcterms:modified xsi:type="dcterms:W3CDTF">2022-11-02T15:54:35Z</dcterms:modified>
</cp:coreProperties>
</file>