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137" d="100"/>
          <a:sy n="137" d="100"/>
        </p:scale>
        <p:origin x="9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7b9b2b3ea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7b9b2b3ea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7b9b2b3ea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7b9b2b3ea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7b9b2b3ea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7b9b2b3ea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7b9b2b3ea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7b9b2b3eaa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7b9b2b3eaa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7b9b2b3eaa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7b9b2b3eaa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7b9b2b3eaa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7b9b2b3eaa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7b9b2b3eaa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7b9b2b3ea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7b9b2b3eaa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7b9b2b3eaa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7b9b2b3eaa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7b9b2b3ea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7b9b2b3ea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7b9b2b3ea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7b9b2b3eaa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7b9b2b3eaa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7b9b2b3eaa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7b9b2b3eaa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7b9b2b3eaa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7b9b2b3eaa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7b9b2b3eaa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7b9b2b3eaa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7b9b2b3eaa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7b9b2b3eaa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7b9b2b3eaa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7b9b2b3eaa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7b9b2b3eaa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7b9b2b3eaa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7b9b2b3eaa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7b9b2b3eaa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7b9b2b3eaa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170550"/>
            <a:ext cx="8520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85200C"/>
                </a:solidFill>
              </a:rPr>
              <a:t>A family ordered two pizzas for dinner. Both pizzas were the same size. Each slice of pizza was the same size.</a:t>
            </a:r>
            <a:endParaRPr sz="2320">
              <a:solidFill>
                <a:srgbClr val="85200C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382600"/>
            <a:ext cx="39999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This diagram shows the amount of pizza remaining after dinner.</a:t>
            </a:r>
            <a:endParaRPr sz="1900">
              <a:solidFill>
                <a:srgbClr val="A61C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990000"/>
              </a:solidFill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9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A61C00"/>
                </a:solidFill>
              </a:rPr>
              <a:t>Which of these equations shows </a:t>
            </a:r>
            <a:r>
              <a:rPr lang="en" sz="1700" b="1">
                <a:solidFill>
                  <a:srgbClr val="A61C00"/>
                </a:solidFill>
              </a:rPr>
              <a:t>how</a:t>
            </a:r>
            <a:r>
              <a:rPr lang="en" sz="1700">
                <a:solidFill>
                  <a:srgbClr val="A61C00"/>
                </a:solidFill>
              </a:rPr>
              <a:t> to find the fraction of a whole pizza that was remaining?</a:t>
            </a:r>
            <a:endParaRPr sz="1700">
              <a:solidFill>
                <a:srgbClr val="A61C00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625" y="2134400"/>
            <a:ext cx="4130051" cy="205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3262" y="2140375"/>
            <a:ext cx="1878175" cy="28575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811650" y="4202775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00"/>
                </a:solidFill>
              </a:rPr>
              <a:t>What do we notice?</a:t>
            </a:r>
            <a:endParaRPr sz="170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dirty="0">
                <a:solidFill>
                  <a:srgbClr val="9900FF"/>
                </a:solidFill>
              </a:rPr>
              <a:t>Claire correctly worked out the answer to a subtraction problem. Which of these could be Claire’s problem and work?</a:t>
            </a:r>
            <a:endParaRPr sz="2320" dirty="0">
              <a:solidFill>
                <a:srgbClr val="9900FF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50" y="2028300"/>
            <a:ext cx="2153190" cy="271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l="-2120" r="2119"/>
          <a:stretch/>
        </p:blipFill>
        <p:spPr>
          <a:xfrm>
            <a:off x="2287075" y="2368021"/>
            <a:ext cx="2203875" cy="271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1025" y="2320325"/>
            <a:ext cx="2153200" cy="272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20325" y="1918624"/>
            <a:ext cx="2203875" cy="2762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2"/>
          </p:nvPr>
        </p:nvSpPr>
        <p:spPr>
          <a:xfrm>
            <a:off x="4939500" y="341100"/>
            <a:ext cx="3837000" cy="43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Which line segments and angles did a student use to create the figure? </a:t>
            </a:r>
            <a:endParaRPr sz="1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Select the two correct answers. </a:t>
            </a:r>
            <a:endParaRPr sz="1900">
              <a:solidFill>
                <a:srgbClr val="1155CC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A.	line segment PR </a:t>
            </a:r>
            <a:endParaRPr sz="1900">
              <a:solidFill>
                <a:srgbClr val="1155CC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B.	line segment PQ </a:t>
            </a:r>
            <a:endParaRPr sz="1900">
              <a:solidFill>
                <a:srgbClr val="1155CC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C.	line segment QS </a:t>
            </a:r>
            <a:endParaRPr sz="1900">
              <a:solidFill>
                <a:srgbClr val="1155CC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D.	angle SPQ </a:t>
            </a:r>
            <a:endParaRPr sz="1900">
              <a:solidFill>
                <a:srgbClr val="1155CC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E.	angle SQR </a:t>
            </a:r>
            <a:endParaRPr sz="1900">
              <a:solidFill>
                <a:srgbClr val="1155CC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F	angle QSR</a:t>
            </a:r>
            <a:endParaRPr sz="1900">
              <a:solidFill>
                <a:srgbClr val="1155CC"/>
              </a:solidFill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subTitle" idx="1"/>
          </p:nvPr>
        </p:nvSpPr>
        <p:spPr>
          <a:xfrm>
            <a:off x="265500" y="291815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16">
                <a:solidFill>
                  <a:srgbClr val="1155CC"/>
                </a:solidFill>
              </a:rPr>
              <a:t>What can we say about the line segments and angles in this figure?</a:t>
            </a:r>
            <a:endParaRPr sz="2316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075" y="304800"/>
            <a:ext cx="4074368" cy="249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265500" y="65782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 b="1">
                <a:solidFill>
                  <a:srgbClr val="38761D"/>
                </a:solidFill>
              </a:rPr>
              <a:t>9,176</a:t>
            </a:r>
            <a:endParaRPr sz="5900" b="1">
              <a:solidFill>
                <a:srgbClr val="38761D"/>
              </a:solidFill>
            </a:endParaRPr>
          </a:p>
        </p:txBody>
      </p:sp>
      <p:sp>
        <p:nvSpPr>
          <p:cNvPr id="81" name="Google Shape;81;p1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What can we say about this number?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In which of these numbers does the </a:t>
            </a:r>
            <a:r>
              <a:rPr lang="en" sz="2300" b="1">
                <a:solidFill>
                  <a:srgbClr val="38761D"/>
                </a:solidFill>
              </a:rPr>
              <a:t>7</a:t>
            </a:r>
            <a:r>
              <a:rPr lang="en" sz="1900" b="1">
                <a:solidFill>
                  <a:srgbClr val="38761D"/>
                </a:solidFill>
              </a:rPr>
              <a:t> have a value that is ten times the value of the </a:t>
            </a:r>
            <a:r>
              <a:rPr lang="en" sz="2300" b="1">
                <a:solidFill>
                  <a:srgbClr val="38761D"/>
                </a:solidFill>
              </a:rPr>
              <a:t>7</a:t>
            </a:r>
            <a:r>
              <a:rPr lang="en" sz="1900" b="1">
                <a:solidFill>
                  <a:srgbClr val="38761D"/>
                </a:solidFill>
              </a:rPr>
              <a:t> in </a:t>
            </a:r>
            <a:r>
              <a:rPr lang="en" sz="2300" b="1">
                <a:solidFill>
                  <a:srgbClr val="38761D"/>
                </a:solidFill>
              </a:rPr>
              <a:t>9,176</a:t>
            </a:r>
            <a:r>
              <a:rPr lang="en" sz="1900" b="1">
                <a:solidFill>
                  <a:srgbClr val="38761D"/>
                </a:solidFill>
              </a:rPr>
              <a:t>? </a:t>
            </a:r>
            <a:endParaRPr sz="1900" b="1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A.	2,473 </a:t>
            </a:r>
            <a:endParaRPr sz="1900" b="1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B.	3,724 </a:t>
            </a:r>
            <a:endParaRPr sz="1900" b="1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C.	4,327 </a:t>
            </a:r>
            <a:endParaRPr sz="1900" b="1">
              <a:solidFill>
                <a:srgbClr val="38761D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D.	7,432</a:t>
            </a:r>
            <a:endParaRPr sz="1900" b="1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603475" y="865850"/>
            <a:ext cx="3708000" cy="3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</a:rPr>
              <a:t>Which of these comparisons are correct? </a:t>
            </a:r>
            <a:endParaRPr sz="2400" b="1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1C4587"/>
                </a:solidFill>
              </a:rPr>
              <a:t>Select the two correct answers. </a:t>
            </a:r>
            <a:endParaRPr sz="2400" b="1">
              <a:solidFill>
                <a:srgbClr val="1C4587"/>
              </a:solidFill>
            </a:endParaRPr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2"/>
          </p:nvPr>
        </p:nvSpPr>
        <p:spPr>
          <a:xfrm>
            <a:off x="5845400" y="865850"/>
            <a:ext cx="2987100" cy="37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A.	0.29 &lt; 0.8 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B.	0.29 &gt; 0.8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C.	0.29 = 0.8 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D.	0.8 &lt; 0.29 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E.	0.8 &gt; 0.29</a:t>
            </a:r>
            <a:endParaRPr sz="23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b="1">
              <a:solidFill>
                <a:srgbClr val="1C458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295900" y="2645700"/>
            <a:ext cx="3999900" cy="20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can we say about this triangle?</a:t>
            </a:r>
            <a:endParaRPr sz="2300" b="1">
              <a:solidFill>
                <a:srgbClr val="0000FF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4843900" y="2571750"/>
            <a:ext cx="3999900" cy="20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How many lines of symmetry does the triangle have?</a:t>
            </a:r>
            <a:endParaRPr sz="2300" b="1">
              <a:solidFill>
                <a:srgbClr val="351C75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825" y="461375"/>
            <a:ext cx="3448050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311700" y="341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 dirty="0">
                <a:solidFill>
                  <a:srgbClr val="0000FF"/>
                </a:solidFill>
              </a:rPr>
              <a:t>Which of these statements are correct? </a:t>
            </a:r>
            <a:endParaRPr sz="2320" b="1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dirty="0"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311700" y="1300250"/>
            <a:ext cx="8520600" cy="34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A.	36 ÷ p = 4 has a related multiplication fact of p × 4 = 36.</a:t>
            </a:r>
            <a:r>
              <a:rPr lang="en" sz="2000" dirty="0">
                <a:solidFill>
                  <a:schemeClr val="dk1"/>
                </a:solidFill>
              </a:rPr>
              <a:t> 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674EA7"/>
                </a:solidFill>
              </a:rPr>
              <a:t>B.	36 ÷ p = 4 has a related multiplication fact of 36 × p = 4. </a:t>
            </a:r>
            <a:endParaRPr sz="2000" dirty="0">
              <a:solidFill>
                <a:srgbClr val="674EA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C.	s ÷ 7 = 5 has a related multiplication fact of s × 5 = 7. </a:t>
            </a:r>
            <a:endParaRPr sz="2000" dirty="0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674EA7"/>
                </a:solidFill>
              </a:rPr>
              <a:t>D.	s ÷ 7 = 5 has a related multiplication fact of 7 × 5 = s. </a:t>
            </a:r>
            <a:endParaRPr sz="2000" dirty="0">
              <a:solidFill>
                <a:srgbClr val="674EA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8761D"/>
                </a:solidFill>
              </a:rPr>
              <a:t>E.	72 ÷ 12 = a has a related multiplication fact of a × 12 = 72.</a:t>
            </a:r>
            <a:r>
              <a:rPr lang="en" sz="2000" dirty="0">
                <a:solidFill>
                  <a:schemeClr val="dk1"/>
                </a:solidFill>
              </a:rPr>
              <a:t> 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 sz="2000" dirty="0">
                <a:solidFill>
                  <a:srgbClr val="674EA7"/>
                </a:solidFill>
              </a:rPr>
              <a:t>F.	72 ÷ 12 = a has a related multiplication fact of a × 72 = 12.</a:t>
            </a:r>
            <a:endParaRPr sz="2000" dirty="0">
              <a:solidFill>
                <a:srgbClr val="674EA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201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00">
                <a:solidFill>
                  <a:srgbClr val="1155CC"/>
                </a:solidFill>
              </a:rPr>
              <a:t>What can we say about the areas of the garden and the patio?</a:t>
            </a:r>
            <a:endParaRPr sz="1900">
              <a:solidFill>
                <a:srgbClr val="1155CC"/>
              </a:solidFill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1633925" y="2611750"/>
            <a:ext cx="5684400" cy="4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</a:rPr>
              <a:t>What can we say about the perimeters?</a:t>
            </a:r>
            <a:endParaRPr sz="1900"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20"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2320">
              <a:solidFill>
                <a:srgbClr val="1155CC"/>
              </a:solidFill>
            </a:endParaRPr>
          </a:p>
        </p:txBody>
      </p:sp>
      <p:sp>
        <p:nvSpPr>
          <p:cNvPr id="108" name="Google Shape;108;p20"/>
          <p:cNvSpPr/>
          <p:nvPr/>
        </p:nvSpPr>
        <p:spPr>
          <a:xfrm>
            <a:off x="586850" y="919150"/>
            <a:ext cx="3037800" cy="13233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GARDEN</a:t>
            </a:r>
            <a:endParaRPr/>
          </a:p>
        </p:txBody>
      </p:sp>
      <p:sp>
        <p:nvSpPr>
          <p:cNvPr id="109" name="Google Shape;109;p20"/>
          <p:cNvSpPr/>
          <p:nvPr/>
        </p:nvSpPr>
        <p:spPr>
          <a:xfrm>
            <a:off x="5123325" y="919150"/>
            <a:ext cx="2666700" cy="16224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PATIO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35 sq.ft.</a:t>
            </a:r>
            <a:endParaRPr/>
          </a:p>
        </p:txBody>
      </p:sp>
      <p:sp>
        <p:nvSpPr>
          <p:cNvPr id="110" name="Google Shape;110;p20"/>
          <p:cNvSpPr txBox="1"/>
          <p:nvPr/>
        </p:nvSpPr>
        <p:spPr>
          <a:xfrm>
            <a:off x="1829625" y="2242450"/>
            <a:ext cx="78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8 ft.</a:t>
            </a:r>
            <a:endParaRPr sz="1200"/>
          </a:p>
        </p:txBody>
      </p:sp>
      <p:sp>
        <p:nvSpPr>
          <p:cNvPr id="111" name="Google Shape;111;p20"/>
          <p:cNvSpPr txBox="1"/>
          <p:nvPr/>
        </p:nvSpPr>
        <p:spPr>
          <a:xfrm>
            <a:off x="3624650" y="1396138"/>
            <a:ext cx="78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 ft.</a:t>
            </a:r>
            <a:endParaRPr sz="1200"/>
          </a:p>
        </p:txBody>
      </p:sp>
      <p:sp>
        <p:nvSpPr>
          <p:cNvPr id="112" name="Google Shape;112;p20"/>
          <p:cNvSpPr txBox="1"/>
          <p:nvPr/>
        </p:nvSpPr>
        <p:spPr>
          <a:xfrm>
            <a:off x="7790025" y="1545700"/>
            <a:ext cx="78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 ft.</a:t>
            </a:r>
            <a:endParaRPr sz="1200"/>
          </a:p>
        </p:txBody>
      </p:sp>
      <p:sp>
        <p:nvSpPr>
          <p:cNvPr id="113" name="Google Shape;113;p20"/>
          <p:cNvSpPr/>
          <p:nvPr/>
        </p:nvSpPr>
        <p:spPr>
          <a:xfrm>
            <a:off x="494800" y="3359950"/>
            <a:ext cx="2255400" cy="15879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🌺🌺🌺🌺🌺🌺🌺🌺🌺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🌼  FLOWER BED  🌼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🌸🌸🌸🌸🌸🌸🌸🌸🌸</a:t>
            </a:r>
            <a:endParaRPr/>
          </a:p>
        </p:txBody>
      </p:sp>
      <p:sp>
        <p:nvSpPr>
          <p:cNvPr id="114" name="Google Shape;114;p20"/>
          <p:cNvSpPr txBox="1"/>
          <p:nvPr/>
        </p:nvSpPr>
        <p:spPr>
          <a:xfrm>
            <a:off x="3083800" y="3256400"/>
            <a:ext cx="57489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The area of the flower bed is </a:t>
            </a:r>
            <a:r>
              <a:rPr lang="en" sz="1900" b="1">
                <a:solidFill>
                  <a:srgbClr val="674EA7"/>
                </a:solidFill>
              </a:rPr>
              <a:t>less</a:t>
            </a:r>
            <a:r>
              <a:rPr lang="en" sz="1900">
                <a:solidFill>
                  <a:srgbClr val="674EA7"/>
                </a:solidFill>
              </a:rPr>
              <a:t> than the area of the garden. </a:t>
            </a:r>
            <a:endParaRPr sz="190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The perimeter of the flower bed is </a:t>
            </a:r>
            <a:r>
              <a:rPr lang="en" sz="1900" b="1">
                <a:solidFill>
                  <a:srgbClr val="674EA7"/>
                </a:solidFill>
              </a:rPr>
              <a:t>equal</a:t>
            </a:r>
            <a:r>
              <a:rPr lang="en" sz="1900">
                <a:solidFill>
                  <a:srgbClr val="674EA7"/>
                </a:solidFill>
              </a:rPr>
              <a:t> to the perimeter of the patio. </a:t>
            </a:r>
            <a:endParaRPr sz="190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What could be the length and the width?</a:t>
            </a:r>
            <a:endParaRPr sz="1900">
              <a:solidFill>
                <a:srgbClr val="674EA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11700" y="1049525"/>
            <a:ext cx="5250900" cy="3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How much does she drink in two mornings?</a:t>
            </a:r>
            <a:endParaRPr sz="19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/>
              <a:t>Three mornings?    How much in four morning?</a:t>
            </a:r>
            <a:endParaRPr sz="1900"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50" y="215575"/>
            <a:ext cx="75057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9025" y="1152475"/>
            <a:ext cx="2302775" cy="386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1225" y="2095500"/>
            <a:ext cx="337185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379725"/>
            <a:ext cx="3888300" cy="4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A teacher has 8 sheets of stickers for decorating posters.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• Each sheet has 10 stickers. </a:t>
            </a:r>
            <a:endParaRPr sz="1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• Each poster will have exactly 3 stickers.</a:t>
            </a:r>
            <a:endParaRPr sz="1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2"/>
          </p:nvPr>
        </p:nvSpPr>
        <p:spPr>
          <a:xfrm>
            <a:off x="4832400" y="1405625"/>
            <a:ext cx="2347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What is the greatest number of posters the teacher can decorate?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A.	25 posters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B.	26 posters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C.	27 posters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D.	28 posters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7272250" y="172625"/>
            <a:ext cx="1668600" cy="21978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🏀</a:t>
            </a:r>
            <a:endParaRPr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😄🐳</a:t>
            </a:r>
            <a:endParaRPr sz="5200"/>
          </a:p>
        </p:txBody>
      </p:sp>
      <p:sp>
        <p:nvSpPr>
          <p:cNvPr id="130" name="Google Shape;130;p22"/>
          <p:cNvSpPr/>
          <p:nvPr/>
        </p:nvSpPr>
        <p:spPr>
          <a:xfrm>
            <a:off x="1309950" y="2991550"/>
            <a:ext cx="2565600" cy="1542000"/>
          </a:xfrm>
          <a:prstGeom prst="wedgeEllipseCallout">
            <a:avLst>
              <a:gd name="adj1" fmla="val -36629"/>
              <a:gd name="adj2" fmla="val -63638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do we notice?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do we wonder?</a:t>
            </a:r>
            <a:endParaRPr sz="1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1219450" y="365625"/>
            <a:ext cx="1960800" cy="13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A student’s finish times for three races are:</a:t>
            </a:r>
            <a:endParaRPr sz="1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0250" y="0"/>
            <a:ext cx="59637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/>
        </p:nvSpPr>
        <p:spPr>
          <a:xfrm>
            <a:off x="208250" y="3670650"/>
            <a:ext cx="30000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Which table shows the student’s finish times, i</a:t>
            </a:r>
            <a:r>
              <a:rPr lang="en" sz="1900" b="1">
                <a:solidFill>
                  <a:srgbClr val="CC0000"/>
                </a:solidFill>
              </a:rPr>
              <a:t>n seconds</a:t>
            </a:r>
            <a:r>
              <a:rPr lang="en" sz="1900">
                <a:solidFill>
                  <a:srgbClr val="CC0000"/>
                </a:solidFill>
              </a:rPr>
              <a:t>, for the three races?</a:t>
            </a:r>
            <a:endParaRPr>
              <a:solidFill>
                <a:srgbClr val="CC0000"/>
              </a:solidFill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758" y="80550"/>
            <a:ext cx="1254275" cy="163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208250" y="1799525"/>
            <a:ext cx="30000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3 minutes 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4 minutes, 39 seconds 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10 minutes, 17 seconds </a:t>
            </a:r>
            <a:endParaRPr sz="1900" b="1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title"/>
          </p:nvPr>
        </p:nvSpPr>
        <p:spPr>
          <a:xfrm>
            <a:off x="311700" y="175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741B47"/>
                </a:solidFill>
              </a:rPr>
              <a:t>The distances of a student’s four softball throws were recorded </a:t>
            </a:r>
            <a:endParaRPr sz="172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741B47"/>
                </a:solidFill>
              </a:rPr>
              <a:t>using different units of measurement,</a:t>
            </a:r>
            <a:endParaRPr sz="1720" b="1">
              <a:solidFill>
                <a:srgbClr val="741B47"/>
              </a:solidFill>
            </a:endParaRPr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1"/>
          </p:nvPr>
        </p:nvSpPr>
        <p:spPr>
          <a:xfrm>
            <a:off x="1610950" y="2416400"/>
            <a:ext cx="1530300" cy="25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Which of these shows the distances of the softball throws in the correct order from least </a:t>
            </a:r>
            <a:r>
              <a:rPr lang="en" b="1">
                <a:solidFill>
                  <a:srgbClr val="741B47"/>
                </a:solidFill>
              </a:rPr>
              <a:t>to greatest?</a:t>
            </a:r>
            <a:endParaRPr b="1">
              <a:solidFill>
                <a:srgbClr val="741B47"/>
              </a:solidFill>
            </a:endParaRPr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910850"/>
            <a:ext cx="85344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1275" y="2194600"/>
            <a:ext cx="5184516" cy="25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692725"/>
            <a:ext cx="1610949" cy="188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34F5C"/>
                </a:solidFill>
              </a:rPr>
              <a:t>What can we say about angle A?</a:t>
            </a:r>
            <a:endParaRPr sz="2320" b="1">
              <a:solidFill>
                <a:srgbClr val="134F5C"/>
              </a:solidFill>
            </a:endParaRPr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75" y="1107800"/>
            <a:ext cx="830580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80000"/>
                </a:solidFill>
              </a:rPr>
              <a:t>What do we notice?</a:t>
            </a:r>
            <a:endParaRPr sz="2900" b="1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80000"/>
                </a:solidFill>
              </a:rPr>
              <a:t>What do we wonder?</a:t>
            </a:r>
            <a:endParaRPr sz="2900" b="1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8400" y="1418125"/>
            <a:ext cx="2382700" cy="175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311700" y="205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0000FF"/>
                </a:solidFill>
              </a:rPr>
              <a:t>What can we say about this pattern?</a:t>
            </a:r>
            <a:endParaRPr sz="1920" b="1">
              <a:solidFill>
                <a:srgbClr val="0000FF"/>
              </a:solidFill>
            </a:endParaRPr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176400" y="2683150"/>
            <a:ext cx="8791200" cy="17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0000FF"/>
                </a:solidFill>
              </a:rPr>
              <a:t>A. 	What is the total number of triangles in </a:t>
            </a:r>
            <a:r>
              <a:rPr lang="en" sz="1700" b="1" dirty="0">
                <a:solidFill>
                  <a:schemeClr val="dk1"/>
                </a:solidFill>
              </a:rPr>
              <a:t>Step 4</a:t>
            </a:r>
            <a:r>
              <a:rPr lang="en" sz="1700" b="1" dirty="0">
                <a:solidFill>
                  <a:srgbClr val="0000FF"/>
                </a:solidFill>
              </a:rPr>
              <a:t> of the pattern? </a:t>
            </a:r>
            <a:endParaRPr sz="1700" b="1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0000FF"/>
                </a:solidFill>
              </a:rPr>
              <a:t>B. 	What is the total number of squares in </a:t>
            </a:r>
            <a:r>
              <a:rPr lang="en" sz="1700" b="1" dirty="0">
                <a:solidFill>
                  <a:schemeClr val="dk1"/>
                </a:solidFill>
              </a:rPr>
              <a:t>Step 6</a:t>
            </a:r>
            <a:r>
              <a:rPr lang="en" sz="1700" b="1" dirty="0">
                <a:solidFill>
                  <a:srgbClr val="0000FF"/>
                </a:solidFill>
              </a:rPr>
              <a:t> of the pattern? </a:t>
            </a:r>
            <a:endParaRPr sz="1700" b="1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0000FF"/>
                </a:solidFill>
              </a:rPr>
              <a:t>C. 	What is the total number of triangles in </a:t>
            </a:r>
            <a:r>
              <a:rPr lang="en" sz="1700" b="1" dirty="0">
                <a:solidFill>
                  <a:schemeClr val="dk1"/>
                </a:solidFill>
              </a:rPr>
              <a:t>Step 9</a:t>
            </a:r>
            <a:r>
              <a:rPr lang="en" sz="1700" b="1" dirty="0">
                <a:solidFill>
                  <a:srgbClr val="0000FF"/>
                </a:solidFill>
              </a:rPr>
              <a:t> of the pattern? </a:t>
            </a:r>
            <a:endParaRPr sz="1700" b="1" dirty="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 dirty="0">
                <a:solidFill>
                  <a:srgbClr val="0000FF"/>
                </a:solidFill>
              </a:rPr>
              <a:t>D. 	One step in the pattern will have a total of </a:t>
            </a:r>
            <a:r>
              <a:rPr lang="en" sz="1700" b="1" dirty="0">
                <a:solidFill>
                  <a:schemeClr val="dk1"/>
                </a:solidFill>
              </a:rPr>
              <a:t>64 triangles</a:t>
            </a:r>
            <a:r>
              <a:rPr lang="en" sz="1700" b="1" dirty="0">
                <a:solidFill>
                  <a:srgbClr val="0000FF"/>
                </a:solidFill>
              </a:rPr>
              <a:t>. What is the total  	number of squares in that step? </a:t>
            </a:r>
            <a:endParaRPr sz="1700" b="1" dirty="0">
              <a:solidFill>
                <a:srgbClr val="0000FF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0800" y="777775"/>
            <a:ext cx="5046774" cy="17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134F5C"/>
                </a:solidFill>
              </a:rPr>
              <a:t>What can we say about the number </a:t>
            </a:r>
            <a:r>
              <a:rPr lang="en" sz="2920" b="1">
                <a:solidFill>
                  <a:srgbClr val="783F04"/>
                </a:solidFill>
              </a:rPr>
              <a:t>142,839</a:t>
            </a:r>
            <a:r>
              <a:rPr lang="en" sz="2920">
                <a:solidFill>
                  <a:srgbClr val="134F5C"/>
                </a:solidFill>
              </a:rPr>
              <a:t>?</a:t>
            </a:r>
            <a:endParaRPr sz="2920">
              <a:solidFill>
                <a:srgbClr val="134F5C"/>
              </a:solidFill>
            </a:endParaRPr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311700" y="121513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765" b="1" dirty="0">
                <a:solidFill>
                  <a:srgbClr val="134F5C"/>
                </a:solidFill>
              </a:rPr>
              <a:t>Which of these sentences are correct? Select the three correct answers. </a:t>
            </a:r>
            <a:endParaRPr sz="1765" b="1" dirty="0">
              <a:solidFill>
                <a:srgbClr val="134F5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765" b="1" dirty="0">
                <a:solidFill>
                  <a:srgbClr val="783F04"/>
                </a:solidFill>
              </a:rPr>
              <a:t>A.	The number 142,839 rounded to the nearest thousand is 142,000.</a:t>
            </a:r>
            <a:r>
              <a:rPr lang="en" sz="1765" b="1" dirty="0">
                <a:solidFill>
                  <a:srgbClr val="134F5C"/>
                </a:solidFill>
              </a:rPr>
              <a:t> </a:t>
            </a:r>
            <a:endParaRPr sz="1765" b="1" dirty="0">
              <a:solidFill>
                <a:srgbClr val="134F5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765" b="1" dirty="0">
                <a:solidFill>
                  <a:srgbClr val="134F5C"/>
                </a:solidFill>
              </a:rPr>
              <a:t>B.	The number 142,839 rounded to the nearest thousand is 143,000. </a:t>
            </a:r>
            <a:endParaRPr sz="1765" b="1" dirty="0">
              <a:solidFill>
                <a:srgbClr val="134F5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765" b="1" dirty="0">
                <a:solidFill>
                  <a:srgbClr val="783F04"/>
                </a:solidFill>
              </a:rPr>
              <a:t>C.	The number 142,839 rounded to the nearest ten thousand is 140,000. </a:t>
            </a:r>
            <a:endParaRPr sz="1765" b="1" dirty="0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765" b="1" dirty="0">
                <a:solidFill>
                  <a:srgbClr val="134F5C"/>
                </a:solidFill>
              </a:rPr>
              <a:t>D.	The number 142,839 rounded to the nearest ten thousand is 150,000. </a:t>
            </a:r>
            <a:endParaRPr sz="1765" b="1" dirty="0">
              <a:solidFill>
                <a:srgbClr val="134F5C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765" b="1" dirty="0">
                <a:solidFill>
                  <a:srgbClr val="783F04"/>
                </a:solidFill>
              </a:rPr>
              <a:t>E.	The number 142,839 rounded to the nearest hundred thousand is 	100,000. </a:t>
            </a:r>
            <a:endParaRPr sz="1765" b="1" dirty="0">
              <a:solidFill>
                <a:srgbClr val="783F0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765" b="1" dirty="0">
                <a:solidFill>
                  <a:srgbClr val="134F5C"/>
                </a:solidFill>
              </a:rPr>
              <a:t>F.	The number 142,839 rounded to the nearest hundred thousand is 	200,000.</a:t>
            </a:r>
            <a:endParaRPr sz="1765" b="1" dirty="0">
              <a:solidFill>
                <a:srgbClr val="134F5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2"/>
          </p:nvPr>
        </p:nvSpPr>
        <p:spPr>
          <a:xfrm>
            <a:off x="5111175" y="724075"/>
            <a:ext cx="36654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Which two fractions are equivalent? </a:t>
            </a:r>
            <a:endParaRPr sz="23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Select the two correct answers.</a:t>
            </a:r>
            <a:endParaRPr sz="2300" b="1">
              <a:solidFill>
                <a:schemeClr val="accent1"/>
              </a:solidFill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175" y="0"/>
            <a:ext cx="20379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/>
          <p:nvPr/>
        </p:nvSpPr>
        <p:spPr>
          <a:xfrm>
            <a:off x="3073275" y="724075"/>
            <a:ext cx="2037900" cy="1426800"/>
          </a:xfrm>
          <a:prstGeom prst="wedgeEllipseCallout">
            <a:avLst>
              <a:gd name="adj1" fmla="val -37623"/>
              <a:gd name="adj2" fmla="val 47642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can we say about these fractions?</a:t>
            </a:r>
            <a:endParaRPr sz="1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2"/>
          </p:nvPr>
        </p:nvSpPr>
        <p:spPr>
          <a:xfrm>
            <a:off x="6297150" y="577250"/>
            <a:ext cx="2728800" cy="3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Which of these shapes appear to have at least</a:t>
            </a:r>
            <a:r>
              <a:rPr lang="en" sz="1900" b="1"/>
              <a:t> one</a:t>
            </a:r>
            <a:r>
              <a:rPr lang="en" sz="1900" b="1">
                <a:solidFill>
                  <a:srgbClr val="FF9900"/>
                </a:solidFill>
              </a:rPr>
              <a:t> pair of parallel sides and at least </a:t>
            </a:r>
            <a:r>
              <a:rPr lang="en" sz="1900" b="1"/>
              <a:t>one</a:t>
            </a:r>
            <a:r>
              <a:rPr lang="en" sz="1900" b="1">
                <a:solidFill>
                  <a:srgbClr val="FF9900"/>
                </a:solidFill>
              </a:rPr>
              <a:t> pair of perpendicular sides? 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Select the </a:t>
            </a:r>
            <a:r>
              <a:rPr lang="en" sz="1900" b="1"/>
              <a:t>three </a:t>
            </a:r>
            <a:r>
              <a:rPr lang="en" sz="1900" b="1">
                <a:solidFill>
                  <a:srgbClr val="FF9900"/>
                </a:solidFill>
              </a:rPr>
              <a:t>correct shapes. </a:t>
            </a:r>
            <a:endParaRPr sz="1900" b="1">
              <a:solidFill>
                <a:srgbClr val="FF9900"/>
              </a:solidFill>
            </a:endParaRPr>
          </a:p>
        </p:txBody>
      </p:sp>
      <p:pic>
        <p:nvPicPr>
          <p:cNvPr id="188" name="Google Shape;1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612265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/>
          <p:nvPr/>
        </p:nvSpPr>
        <p:spPr>
          <a:xfrm>
            <a:off x="3338125" y="3559550"/>
            <a:ext cx="2059500" cy="1416000"/>
          </a:xfrm>
          <a:prstGeom prst="cloudCallout">
            <a:avLst>
              <a:gd name="adj1" fmla="val -57320"/>
              <a:gd name="adj2" fmla="val -45404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is the same? What is different?</a:t>
            </a:r>
            <a:endParaRPr sz="1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body" idx="2"/>
          </p:nvPr>
        </p:nvSpPr>
        <p:spPr>
          <a:xfrm>
            <a:off x="5477200" y="2025175"/>
            <a:ext cx="33552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Which of these fractions is equivalent to 0.3?</a:t>
            </a:r>
            <a:endParaRPr sz="2300" b="1">
              <a:solidFill>
                <a:srgbClr val="3D85C6"/>
              </a:solidFill>
            </a:endParaRPr>
          </a:p>
        </p:txBody>
      </p:sp>
      <p:pic>
        <p:nvPicPr>
          <p:cNvPr id="195" name="Google Shape;19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200" y="133675"/>
            <a:ext cx="2369800" cy="481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/>
          <p:nvPr/>
        </p:nvSpPr>
        <p:spPr>
          <a:xfrm>
            <a:off x="2474475" y="747925"/>
            <a:ext cx="2369700" cy="1668600"/>
          </a:xfrm>
          <a:prstGeom prst="wedgeEllipseCallout">
            <a:avLst>
              <a:gd name="adj1" fmla="val -48080"/>
              <a:gd name="adj2" fmla="val 52062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What can we say 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about these fractions?</a:t>
            </a:r>
            <a:endParaRPr sz="19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1885800" y="395850"/>
            <a:ext cx="725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38761D"/>
                </a:solidFill>
              </a:rPr>
              <a:t>Can we visualize this expression?</a:t>
            </a:r>
            <a:endParaRPr sz="2920">
              <a:solidFill>
                <a:srgbClr val="38761D"/>
              </a:solidFill>
            </a:endParaRPr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1"/>
          </p:nvPr>
        </p:nvSpPr>
        <p:spPr>
          <a:xfrm>
            <a:off x="212050" y="1878025"/>
            <a:ext cx="2125800" cy="24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Which fraction model is shaded to show the product of this expression?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203" name="Google Shape;20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500" y="215475"/>
            <a:ext cx="112395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7575" y="1148925"/>
            <a:ext cx="6394926" cy="388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936</Words>
  <Application>Microsoft Macintosh PowerPoint</Application>
  <PresentationFormat>On-screen Show (16:9)</PresentationFormat>
  <Paragraphs>125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Simple Light</vt:lpstr>
      <vt:lpstr>A family ordered two pizzas for dinner. Both pizzas were the same size. Each slice of pizza was the same size.</vt:lpstr>
      <vt:lpstr>Claire correctly worked out the answer to a subtraction problem. Which of these could be Claire’s problem and work?</vt:lpstr>
      <vt:lpstr>PowerPoint Presentation</vt:lpstr>
      <vt:lpstr>9,176</vt:lpstr>
      <vt:lpstr>PowerPoint Presentation</vt:lpstr>
      <vt:lpstr>PowerPoint Presentation</vt:lpstr>
      <vt:lpstr>Which of these statements are correct?  </vt:lpstr>
      <vt:lpstr>What can we say about the areas of the garden and the patio?</vt:lpstr>
      <vt:lpstr>PowerPoint Presentation</vt:lpstr>
      <vt:lpstr>PowerPoint Presentation</vt:lpstr>
      <vt:lpstr>A student’s finish times for three races are:  </vt:lpstr>
      <vt:lpstr>The distances of a student’s four softball throws were recorded  using different units of measurement,</vt:lpstr>
      <vt:lpstr>What can we say about angle A?</vt:lpstr>
      <vt:lpstr>PowerPoint Presentation</vt:lpstr>
      <vt:lpstr>What can we say about this pattern?</vt:lpstr>
      <vt:lpstr>What can we say about the number 142,839?</vt:lpstr>
      <vt:lpstr>PowerPoint Presentation</vt:lpstr>
      <vt:lpstr>PowerPoint Presentation</vt:lpstr>
      <vt:lpstr>PowerPoint Presentation</vt:lpstr>
      <vt:lpstr>Can we visualize this expression?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family ordered two pizzas for dinner. Both pizzas were the same size. Each slice of pizza was the same size.</dc:title>
  <cp:lastModifiedBy>Manousaridis, Tracy</cp:lastModifiedBy>
  <cp:revision>1</cp:revision>
  <dcterms:modified xsi:type="dcterms:W3CDTF">2022-11-02T16:00:07Z</dcterms:modified>
</cp:coreProperties>
</file>