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4"/>
  </p:normalViewPr>
  <p:slideViewPr>
    <p:cSldViewPr snapToGrid="0">
      <p:cViewPr varScale="1">
        <p:scale>
          <a:sx n="137" d="100"/>
          <a:sy n="137" d="100"/>
        </p:scale>
        <p:origin x="92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7b4e9bbdd6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7b4e9bbdd6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7b4e9bbdd6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17b4e9bbdd6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7b4e9bbdd6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17b4e9bbdd6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possible?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7b4e9bbdd6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17b4e9bbdd6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7b4e9bbdd6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7b4e9bbdd6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7b69f3691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7b69f3691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7b69f3691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7b69f3691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7b69f3691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17b69f36914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7b69f36914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7b69f36914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7b69f36914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7b69f36914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7b69f36914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7b69f36914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7b69f36914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7b69f36914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7b69f36914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17b69f36914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7b69f36914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17b69f36914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body" idx="2"/>
          </p:nvPr>
        </p:nvSpPr>
        <p:spPr>
          <a:xfrm>
            <a:off x="5158150" y="101175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What is the total mass, in grams, of the potatoes? </a:t>
            </a:r>
            <a:endParaRPr sz="19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A.	700 grams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B.	725 grams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C.	750 grams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D.	775 grams</a:t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643" y="-125"/>
            <a:ext cx="337906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>
            <a:off x="4119350" y="173075"/>
            <a:ext cx="1915500" cy="1296300"/>
          </a:xfrm>
          <a:prstGeom prst="wedgeEllipseCallout">
            <a:avLst>
              <a:gd name="adj1" fmla="val -39041"/>
              <a:gd name="adj2" fmla="val 59105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What do we notice?</a:t>
            </a:r>
            <a:endParaRPr sz="19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265500" y="197600"/>
            <a:ext cx="4045200" cy="98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 b="1">
                <a:solidFill>
                  <a:srgbClr val="274E13"/>
                </a:solidFill>
              </a:rPr>
              <a:t>36 ÷ 9 = p</a:t>
            </a:r>
            <a:endParaRPr sz="4300" b="1">
              <a:solidFill>
                <a:srgbClr val="274E13"/>
              </a:solidFill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2"/>
          </p:nvPr>
        </p:nvSpPr>
        <p:spPr>
          <a:xfrm>
            <a:off x="4814700" y="125100"/>
            <a:ext cx="4198200" cy="489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38761D"/>
                </a:solidFill>
              </a:rPr>
              <a:t>A.</a:t>
            </a:r>
            <a:r>
              <a:rPr lang="en">
                <a:solidFill>
                  <a:srgbClr val="38761D"/>
                </a:solidFill>
              </a:rPr>
              <a:t>	There were 36 players on each team. There were 9 teams. What was the total number of players on all the teams? </a:t>
            </a:r>
            <a:endParaRPr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38761D"/>
                </a:solidFill>
              </a:rPr>
              <a:t>B.	</a:t>
            </a:r>
            <a:r>
              <a:rPr lang="en">
                <a:solidFill>
                  <a:srgbClr val="38761D"/>
                </a:solidFill>
              </a:rPr>
              <a:t>There were 36 players on a team. Then, 9 players left the team. What is the total number of players on the team now? </a:t>
            </a:r>
            <a:endParaRPr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38761D"/>
                </a:solidFill>
              </a:rPr>
              <a:t>C.</a:t>
            </a:r>
            <a:r>
              <a:rPr lang="en">
                <a:solidFill>
                  <a:srgbClr val="38761D"/>
                </a:solidFill>
              </a:rPr>
              <a:t>	There were 36 players on a team. Then, 9 players joined the team. What is the total number of players on the team now? </a:t>
            </a:r>
            <a:endParaRPr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b="1">
                <a:solidFill>
                  <a:srgbClr val="38761D"/>
                </a:solidFill>
              </a:rPr>
              <a:t>D.</a:t>
            </a:r>
            <a:r>
              <a:rPr lang="en">
                <a:solidFill>
                  <a:srgbClr val="38761D"/>
                </a:solidFill>
              </a:rPr>
              <a:t>	There were 36 players on a team. The players were split equally into 9 groups. What was the total number of players in each group?</a:t>
            </a:r>
            <a:endParaRPr>
              <a:solidFill>
                <a:srgbClr val="38761D"/>
              </a:solidFill>
            </a:endParaRPr>
          </a:p>
        </p:txBody>
      </p:sp>
      <p:sp>
        <p:nvSpPr>
          <p:cNvPr id="63" name="Google Shape;63;p14"/>
          <p:cNvSpPr txBox="1">
            <a:spLocks noGrp="1"/>
          </p:cNvSpPr>
          <p:nvPr>
            <p:ph type="subTitle" idx="1"/>
          </p:nvPr>
        </p:nvSpPr>
        <p:spPr>
          <a:xfrm>
            <a:off x="621375" y="1357800"/>
            <a:ext cx="3578700" cy="223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38761D"/>
                </a:solidFill>
              </a:rPr>
              <a:t>Let’s think of a story problem to match this equation.</a:t>
            </a:r>
            <a:endParaRPr sz="17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38761D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rgbClr val="38761D"/>
                </a:solidFill>
              </a:rPr>
              <a:t>A coach used this equation to solve a problem. </a:t>
            </a:r>
            <a:endParaRPr sz="1700" b="1">
              <a:solidFill>
                <a:srgbClr val="38761D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rgbClr val="38761D"/>
                </a:solidFill>
              </a:rPr>
              <a:t>Which of these could be the problem the coach solved?</a:t>
            </a:r>
            <a:r>
              <a:rPr lang="en" sz="1900" b="1">
                <a:solidFill>
                  <a:srgbClr val="38761D"/>
                </a:solidFill>
              </a:rPr>
              <a:t> </a:t>
            </a:r>
            <a:endParaRPr sz="1900" b="1">
              <a:solidFill>
                <a:srgbClr val="38761D"/>
              </a:solidFill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9685" y="3590100"/>
            <a:ext cx="1422079" cy="155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2975" y="-57525"/>
            <a:ext cx="7258050" cy="125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3225" y="1564213"/>
            <a:ext cx="3501367" cy="339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75175" y="1594438"/>
            <a:ext cx="3501376" cy="3336238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/>
          <p:nvPr/>
        </p:nvSpPr>
        <p:spPr>
          <a:xfrm>
            <a:off x="7306150" y="876925"/>
            <a:ext cx="1757700" cy="839700"/>
          </a:xfrm>
          <a:prstGeom prst="wedgeEllipseCallout">
            <a:avLst>
              <a:gd name="adj1" fmla="val -36791"/>
              <a:gd name="adj2" fmla="val -52879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line plot shows this?</a:t>
            </a:r>
            <a:endParaRPr/>
          </a:p>
        </p:txBody>
      </p:sp>
      <p:sp>
        <p:nvSpPr>
          <p:cNvPr id="73" name="Google Shape;73;p15"/>
          <p:cNvSpPr/>
          <p:nvPr/>
        </p:nvSpPr>
        <p:spPr>
          <a:xfrm>
            <a:off x="109400" y="876925"/>
            <a:ext cx="1390500" cy="687300"/>
          </a:xfrm>
          <a:prstGeom prst="wedgeEllipseCallout">
            <a:avLst>
              <a:gd name="adj1" fmla="val 50951"/>
              <a:gd name="adj2" fmla="val -25003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possible?</a:t>
            </a:r>
            <a:endParaRPr/>
          </a:p>
        </p:txBody>
      </p:sp>
      <p:sp>
        <p:nvSpPr>
          <p:cNvPr id="74" name="Google Shape;74;p15"/>
          <p:cNvSpPr/>
          <p:nvPr/>
        </p:nvSpPr>
        <p:spPr>
          <a:xfrm>
            <a:off x="2723100" y="858475"/>
            <a:ext cx="3456000" cy="724200"/>
          </a:xfrm>
          <a:prstGeom prst="wave">
            <a:avLst>
              <a:gd name="adj1" fmla="val 12500"/>
              <a:gd name="adj2" fmla="val 2295"/>
            </a:avLst>
          </a:prstGeom>
          <a:solidFill>
            <a:srgbClr val="00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heights, in inches, of 8 students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>
            <a:spLocks noGrp="1"/>
          </p:cNvSpPr>
          <p:nvPr>
            <p:ph type="title"/>
          </p:nvPr>
        </p:nvSpPr>
        <p:spPr>
          <a:xfrm>
            <a:off x="170850" y="345200"/>
            <a:ext cx="4234500" cy="233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990000"/>
                </a:solidFill>
              </a:rPr>
              <a:t>I’m thinking of a number, when I round it to the NEAREST HUNDRED </a:t>
            </a:r>
            <a:endParaRPr sz="2900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990000"/>
                </a:solidFill>
              </a:rPr>
              <a:t>it is </a:t>
            </a:r>
            <a:r>
              <a:rPr lang="en" sz="2900" b="1">
                <a:solidFill>
                  <a:srgbClr val="990000"/>
                </a:solidFill>
              </a:rPr>
              <a:t>500</a:t>
            </a:r>
            <a:endParaRPr sz="2900" b="1">
              <a:solidFill>
                <a:srgbClr val="990000"/>
              </a:solidFill>
            </a:endParaRPr>
          </a:p>
        </p:txBody>
      </p:sp>
      <p:sp>
        <p:nvSpPr>
          <p:cNvPr id="80" name="Google Shape;80;p1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8">
                <a:solidFill>
                  <a:srgbClr val="990000"/>
                </a:solidFill>
              </a:rPr>
              <a:t>A.	The number </a:t>
            </a:r>
            <a:r>
              <a:rPr lang="en" sz="1908" b="1">
                <a:solidFill>
                  <a:srgbClr val="990000"/>
                </a:solidFill>
              </a:rPr>
              <a:t>324</a:t>
            </a:r>
            <a:r>
              <a:rPr lang="en" sz="1908">
                <a:solidFill>
                  <a:srgbClr val="990000"/>
                </a:solidFill>
              </a:rPr>
              <a:t> rounded to the nearest hundred is </a:t>
            </a:r>
            <a:r>
              <a:rPr lang="en" sz="1908" b="1">
                <a:solidFill>
                  <a:srgbClr val="990000"/>
                </a:solidFill>
              </a:rPr>
              <a:t>300</a:t>
            </a:r>
            <a:r>
              <a:rPr lang="en" sz="1908">
                <a:solidFill>
                  <a:srgbClr val="990000"/>
                </a:solidFill>
              </a:rPr>
              <a:t>. </a:t>
            </a:r>
            <a:endParaRPr sz="1908">
              <a:solidFill>
                <a:srgbClr val="99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99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8">
                <a:solidFill>
                  <a:srgbClr val="990000"/>
                </a:solidFill>
              </a:rPr>
              <a:t>B.	The number </a:t>
            </a:r>
            <a:r>
              <a:rPr lang="en" sz="1908" b="1">
                <a:solidFill>
                  <a:srgbClr val="990000"/>
                </a:solidFill>
              </a:rPr>
              <a:t>324</a:t>
            </a:r>
            <a:r>
              <a:rPr lang="en" sz="1908">
                <a:solidFill>
                  <a:srgbClr val="990000"/>
                </a:solidFill>
              </a:rPr>
              <a:t> rounded to the nearest hundred is </a:t>
            </a:r>
            <a:r>
              <a:rPr lang="en" sz="1908" b="1">
                <a:solidFill>
                  <a:srgbClr val="990000"/>
                </a:solidFill>
              </a:rPr>
              <a:t>400</a:t>
            </a:r>
            <a:r>
              <a:rPr lang="en" sz="1908">
                <a:solidFill>
                  <a:srgbClr val="990000"/>
                </a:solidFill>
              </a:rPr>
              <a:t>. </a:t>
            </a:r>
            <a:endParaRPr sz="1908">
              <a:solidFill>
                <a:srgbClr val="99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99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8">
                <a:solidFill>
                  <a:srgbClr val="990000"/>
                </a:solidFill>
              </a:rPr>
              <a:t>C.	The number </a:t>
            </a:r>
            <a:r>
              <a:rPr lang="en" sz="1908" b="1">
                <a:solidFill>
                  <a:srgbClr val="990000"/>
                </a:solidFill>
              </a:rPr>
              <a:t>186</a:t>
            </a:r>
            <a:r>
              <a:rPr lang="en" sz="1908">
                <a:solidFill>
                  <a:srgbClr val="990000"/>
                </a:solidFill>
              </a:rPr>
              <a:t> rounded to the nearest hundred is </a:t>
            </a:r>
            <a:r>
              <a:rPr lang="en" sz="1908" b="1">
                <a:solidFill>
                  <a:srgbClr val="990000"/>
                </a:solidFill>
              </a:rPr>
              <a:t>100</a:t>
            </a:r>
            <a:r>
              <a:rPr lang="en" sz="1908">
                <a:solidFill>
                  <a:srgbClr val="990000"/>
                </a:solidFill>
              </a:rPr>
              <a:t>. </a:t>
            </a:r>
            <a:endParaRPr sz="1908">
              <a:solidFill>
                <a:srgbClr val="99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99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8">
                <a:solidFill>
                  <a:srgbClr val="990000"/>
                </a:solidFill>
              </a:rPr>
              <a:t>D.	The number </a:t>
            </a:r>
            <a:r>
              <a:rPr lang="en" sz="1908" b="1">
                <a:solidFill>
                  <a:srgbClr val="990000"/>
                </a:solidFill>
              </a:rPr>
              <a:t>186</a:t>
            </a:r>
            <a:r>
              <a:rPr lang="en" sz="1908">
                <a:solidFill>
                  <a:srgbClr val="990000"/>
                </a:solidFill>
              </a:rPr>
              <a:t> rounded to the nearest hundred is </a:t>
            </a:r>
            <a:r>
              <a:rPr lang="en" sz="1908" b="1">
                <a:solidFill>
                  <a:srgbClr val="990000"/>
                </a:solidFill>
              </a:rPr>
              <a:t>200</a:t>
            </a:r>
            <a:r>
              <a:rPr lang="en" sz="1908">
                <a:solidFill>
                  <a:srgbClr val="990000"/>
                </a:solidFill>
              </a:rPr>
              <a:t>. </a:t>
            </a:r>
            <a:endParaRPr sz="1908">
              <a:solidFill>
                <a:srgbClr val="99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99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8">
                <a:solidFill>
                  <a:srgbClr val="990000"/>
                </a:solidFill>
              </a:rPr>
              <a:t>E.	The number </a:t>
            </a:r>
            <a:r>
              <a:rPr lang="en" sz="1908" b="1">
                <a:solidFill>
                  <a:srgbClr val="990000"/>
                </a:solidFill>
              </a:rPr>
              <a:t>242</a:t>
            </a:r>
            <a:r>
              <a:rPr lang="en" sz="1908">
                <a:solidFill>
                  <a:srgbClr val="990000"/>
                </a:solidFill>
              </a:rPr>
              <a:t> rounded to the nearest hundred is </a:t>
            </a:r>
            <a:r>
              <a:rPr lang="en" sz="1908" b="1">
                <a:solidFill>
                  <a:srgbClr val="990000"/>
                </a:solidFill>
              </a:rPr>
              <a:t>200</a:t>
            </a:r>
            <a:r>
              <a:rPr lang="en" sz="1908">
                <a:solidFill>
                  <a:srgbClr val="990000"/>
                </a:solidFill>
              </a:rPr>
              <a:t>. </a:t>
            </a:r>
            <a:endParaRPr sz="1908">
              <a:solidFill>
                <a:srgbClr val="99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99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8">
                <a:solidFill>
                  <a:srgbClr val="990000"/>
                </a:solidFill>
              </a:rPr>
              <a:t>F.	The number </a:t>
            </a:r>
            <a:r>
              <a:rPr lang="en" sz="1908" b="1">
                <a:solidFill>
                  <a:srgbClr val="990000"/>
                </a:solidFill>
              </a:rPr>
              <a:t>242</a:t>
            </a:r>
            <a:r>
              <a:rPr lang="en" sz="1908">
                <a:solidFill>
                  <a:srgbClr val="990000"/>
                </a:solidFill>
              </a:rPr>
              <a:t> rounded to the nearest hundred is </a:t>
            </a:r>
            <a:r>
              <a:rPr lang="en" sz="1908" b="1">
                <a:solidFill>
                  <a:srgbClr val="990000"/>
                </a:solidFill>
              </a:rPr>
              <a:t>300</a:t>
            </a:r>
            <a:r>
              <a:rPr lang="en" sz="1908">
                <a:solidFill>
                  <a:srgbClr val="990000"/>
                </a:solidFill>
              </a:rPr>
              <a:t>.</a:t>
            </a:r>
            <a:endParaRPr sz="1908">
              <a:solidFill>
                <a:srgbClr val="99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>
              <a:solidFill>
                <a:srgbClr val="990000"/>
              </a:solidFill>
            </a:endParaRPr>
          </a:p>
        </p:txBody>
      </p:sp>
      <p:sp>
        <p:nvSpPr>
          <p:cNvPr id="81" name="Google Shape;81;p16"/>
          <p:cNvSpPr txBox="1">
            <a:spLocks noGrp="1"/>
          </p:cNvSpPr>
          <p:nvPr>
            <p:ph type="subTitle" idx="1"/>
          </p:nvPr>
        </p:nvSpPr>
        <p:spPr>
          <a:xfrm>
            <a:off x="265500" y="33208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C1130"/>
                </a:solidFill>
              </a:rPr>
              <a:t>Which of these statements are correct? </a:t>
            </a:r>
            <a:endParaRPr sz="1900">
              <a:solidFill>
                <a:srgbClr val="4C113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rgbClr val="4C113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C1130"/>
                </a:solidFill>
              </a:rPr>
              <a:t>Select the </a:t>
            </a:r>
            <a:r>
              <a:rPr lang="en" sz="1900" b="1">
                <a:solidFill>
                  <a:srgbClr val="4C1130"/>
                </a:solidFill>
              </a:rPr>
              <a:t>three</a:t>
            </a:r>
            <a:r>
              <a:rPr lang="en" sz="1900">
                <a:solidFill>
                  <a:srgbClr val="4C1130"/>
                </a:solidFill>
              </a:rPr>
              <a:t> correct answers. </a:t>
            </a:r>
            <a:endParaRPr sz="1900">
              <a:solidFill>
                <a:srgbClr val="4C113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6"/>
          <p:cNvSpPr/>
          <p:nvPr/>
        </p:nvSpPr>
        <p:spPr>
          <a:xfrm>
            <a:off x="58375" y="2462450"/>
            <a:ext cx="1644600" cy="736500"/>
          </a:xfrm>
          <a:prstGeom prst="cloudCallout">
            <a:avLst>
              <a:gd name="adj1" fmla="val 39505"/>
              <a:gd name="adj2" fmla="val -57811"/>
            </a:avLst>
          </a:prstGeom>
          <a:solidFill>
            <a:srgbClr val="9FC5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What is possible?</a:t>
            </a:r>
            <a:endParaRPr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8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>
            <a:spLocks noGrp="1"/>
          </p:cNvSpPr>
          <p:nvPr>
            <p:ph type="title"/>
          </p:nvPr>
        </p:nvSpPr>
        <p:spPr>
          <a:xfrm>
            <a:off x="264650" y="283925"/>
            <a:ext cx="8567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>
                <a:solidFill>
                  <a:srgbClr val="6AA84F"/>
                </a:solidFill>
              </a:rPr>
              <a:t>Which of these equations are true? Select the </a:t>
            </a:r>
            <a:r>
              <a:rPr lang="en" sz="2300" b="1">
                <a:solidFill>
                  <a:srgbClr val="6AA84F"/>
                </a:solidFill>
              </a:rPr>
              <a:t>3</a:t>
            </a:r>
            <a:r>
              <a:rPr lang="en" sz="2300">
                <a:solidFill>
                  <a:srgbClr val="6AA84F"/>
                </a:solidFill>
              </a:rPr>
              <a:t> correct answers.</a:t>
            </a:r>
            <a:endParaRPr sz="2300" b="1">
              <a:solidFill>
                <a:srgbClr val="6AA84F"/>
              </a:solidFill>
            </a:endParaRPr>
          </a:p>
        </p:txBody>
      </p:sp>
      <p:sp>
        <p:nvSpPr>
          <p:cNvPr id="88" name="Google Shape;88;p17"/>
          <p:cNvSpPr txBox="1">
            <a:spLocks noGrp="1"/>
          </p:cNvSpPr>
          <p:nvPr>
            <p:ph type="body" idx="1"/>
          </p:nvPr>
        </p:nvSpPr>
        <p:spPr>
          <a:xfrm>
            <a:off x="1573150" y="122152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A.	9 × 8 = 72 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B.	9 × 7 = 72 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C.	35 ÷ 5 = 8 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D.	35 ÷ 5 = 7 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E.	9 × 7 = 56 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F.	8 × 7 = 56</a:t>
            </a:r>
            <a:endParaRPr sz="2300" b="1">
              <a:solidFill>
                <a:srgbClr val="38761D"/>
              </a:solidFill>
            </a:endParaRPr>
          </a:p>
        </p:txBody>
      </p:sp>
      <p:pic>
        <p:nvPicPr>
          <p:cNvPr id="89" name="Google Shape;8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87238" y="2621563"/>
            <a:ext cx="214312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300">
                <a:solidFill>
                  <a:srgbClr val="1C4587"/>
                </a:solidFill>
              </a:rPr>
              <a:t>Which of these fractions is equivalent to the number 4?</a:t>
            </a:r>
            <a:endParaRPr sz="4300">
              <a:solidFill>
                <a:srgbClr val="1C458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sz="4200">
              <a:solidFill>
                <a:schemeClr val="dk1"/>
              </a:solidFill>
            </a:endParaRPr>
          </a:p>
        </p:txBody>
      </p:sp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7800" y="229525"/>
            <a:ext cx="1465450" cy="468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lnSpcReduction="1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C4587"/>
                </a:solidFill>
              </a:rPr>
              <a:t>Which multiplication equation could we have used to solve the division equation?</a:t>
            </a:r>
            <a:endParaRPr sz="1900" b="1">
              <a:solidFill>
                <a:srgbClr val="1C4587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1C4587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 b="1">
              <a:solidFill>
                <a:srgbClr val="1C458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1C4587"/>
                </a:solidFill>
              </a:rPr>
              <a:t>A.	18 × 3 = n </a:t>
            </a:r>
            <a:endParaRPr sz="2300" b="1">
              <a:solidFill>
                <a:srgbClr val="1C4587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1C4587"/>
                </a:solidFill>
              </a:rPr>
              <a:t>B.	n × 18 = 3 </a:t>
            </a:r>
            <a:endParaRPr sz="2300" b="1">
              <a:solidFill>
                <a:srgbClr val="1C4587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1C4587"/>
                </a:solidFill>
              </a:rPr>
              <a:t>C.	n = 3 × 18 </a:t>
            </a:r>
            <a:endParaRPr sz="2300" b="1">
              <a:solidFill>
                <a:srgbClr val="1C4587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1C4587"/>
                </a:solidFill>
              </a:rPr>
              <a:t>D.	18 = 3 × n</a:t>
            </a:r>
            <a:endParaRPr sz="2300" b="1">
              <a:solidFill>
                <a:srgbClr val="1C4587"/>
              </a:solidFill>
            </a:endParaRPr>
          </a:p>
        </p:txBody>
      </p:sp>
      <p:sp>
        <p:nvSpPr>
          <p:cNvPr id="101" name="Google Shape;101;p19"/>
          <p:cNvSpPr txBox="1"/>
          <p:nvPr/>
        </p:nvSpPr>
        <p:spPr>
          <a:xfrm>
            <a:off x="788100" y="1013750"/>
            <a:ext cx="3000000" cy="29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 b="1">
                <a:solidFill>
                  <a:srgbClr val="1155CC"/>
                </a:solidFill>
              </a:rPr>
              <a:t>18 ÷ 3 = n </a:t>
            </a:r>
            <a:endParaRPr sz="41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1155CC"/>
                </a:solidFill>
              </a:rPr>
              <a:t>Can we use multiplication to solve this division equation?</a:t>
            </a:r>
            <a:endParaRPr sz="2300">
              <a:solidFill>
                <a:srgbClr val="1155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2950" y="642825"/>
            <a:ext cx="5697251" cy="424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800" y="322950"/>
            <a:ext cx="3028200" cy="16580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0"/>
          <p:cNvSpPr/>
          <p:nvPr/>
        </p:nvSpPr>
        <p:spPr>
          <a:xfrm>
            <a:off x="275500" y="2650050"/>
            <a:ext cx="2085900" cy="1285500"/>
          </a:xfrm>
          <a:prstGeom prst="wedgeEllipseCallout">
            <a:avLst>
              <a:gd name="adj1" fmla="val 19813"/>
              <a:gd name="adj2" fmla="val -71431"/>
            </a:avLst>
          </a:prstGeom>
          <a:solidFill>
            <a:srgbClr val="FF99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</a:rPr>
              <a:t>What might that look like?</a:t>
            </a:r>
            <a:endParaRPr sz="17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8200" y="4018650"/>
            <a:ext cx="900350" cy="10673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1"/>
          <p:cNvSpPr txBox="1"/>
          <p:nvPr/>
        </p:nvSpPr>
        <p:spPr>
          <a:xfrm>
            <a:off x="460275" y="207125"/>
            <a:ext cx="83769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A science class collected rocks in a park. </a:t>
            </a:r>
            <a:endParaRPr sz="2300" b="1"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21"/>
          <p:cNvSpPr txBox="1"/>
          <p:nvPr/>
        </p:nvSpPr>
        <p:spPr>
          <a:xfrm>
            <a:off x="475650" y="961325"/>
            <a:ext cx="8192700" cy="2662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dirty="0">
                <a:solidFill>
                  <a:srgbClr val="274E13"/>
                </a:solidFill>
              </a:rPr>
              <a:t>The students put all of the rocks into 5 buckets. </a:t>
            </a:r>
            <a:endParaRPr sz="2300" dirty="0"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dirty="0">
                <a:solidFill>
                  <a:srgbClr val="274E13"/>
                </a:solidFill>
              </a:rPr>
              <a:t>They put 70 rocks into each bucket. </a:t>
            </a:r>
            <a:endParaRPr sz="2300" dirty="0"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dirty="0">
                <a:solidFill>
                  <a:srgbClr val="274E13"/>
                </a:solidFill>
              </a:rPr>
              <a:t>What was the total number of rocks the students collected? </a:t>
            </a:r>
            <a:endParaRPr sz="2300" dirty="0"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 dirty="0">
              <a:solidFill>
                <a:schemeClr val="dk1"/>
              </a:solidFill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dirty="0">
                <a:solidFill>
                  <a:schemeClr val="dk1"/>
                </a:solidFill>
              </a:rPr>
              <a:t>A.	350 rocks			B.	280 rocks </a:t>
            </a:r>
            <a:endParaRPr sz="23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 dirty="0">
              <a:solidFill>
                <a:schemeClr val="dk1"/>
              </a:solidFill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dirty="0">
                <a:solidFill>
                  <a:schemeClr val="dk1"/>
                </a:solidFill>
              </a:rPr>
              <a:t>C.	35 rocks 			D.	14 rocks</a:t>
            </a:r>
            <a:endParaRPr sz="2300" dirty="0">
              <a:solidFill>
                <a:schemeClr val="dk1"/>
              </a:solidFill>
            </a:endParaRPr>
          </a:p>
        </p:txBody>
      </p:sp>
      <p:pic>
        <p:nvPicPr>
          <p:cNvPr id="116" name="Google Shape;11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8550" y="4018650"/>
            <a:ext cx="900350" cy="106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2050" y="4018650"/>
            <a:ext cx="900350" cy="106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14700" y="4018650"/>
            <a:ext cx="900350" cy="106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82400" y="4018650"/>
            <a:ext cx="900350" cy="106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"/>
          <p:cNvSpPr txBox="1">
            <a:spLocks noGrp="1"/>
          </p:cNvSpPr>
          <p:nvPr>
            <p:ph type="title"/>
          </p:nvPr>
        </p:nvSpPr>
        <p:spPr>
          <a:xfrm>
            <a:off x="265500" y="632875"/>
            <a:ext cx="4045200" cy="231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9900FF"/>
                </a:solidFill>
              </a:rPr>
              <a:t>Cups of coffee were served at a parent meeting at a school.</a:t>
            </a:r>
            <a:endParaRPr sz="2300">
              <a:solidFill>
                <a:srgbClr val="99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9900FF"/>
                </a:solidFill>
              </a:rPr>
              <a:t> </a:t>
            </a:r>
            <a:endParaRPr sz="2300">
              <a:solidFill>
                <a:srgbClr val="99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9900FF"/>
                </a:solidFill>
              </a:rPr>
              <a:t>The number of cups served, rounded to the nearest hundred, was </a:t>
            </a:r>
            <a:r>
              <a:rPr lang="en" sz="2300" b="1">
                <a:solidFill>
                  <a:srgbClr val="9900FF"/>
                </a:solidFill>
              </a:rPr>
              <a:t>200</a:t>
            </a:r>
            <a:r>
              <a:rPr lang="en" sz="2300">
                <a:solidFill>
                  <a:srgbClr val="9900FF"/>
                </a:solidFill>
              </a:rPr>
              <a:t>.</a:t>
            </a:r>
            <a:r>
              <a:rPr lang="en" sz="2300"/>
              <a:t> </a:t>
            </a:r>
            <a:endParaRPr sz="2300"/>
          </a:p>
        </p:txBody>
      </p:sp>
      <p:sp>
        <p:nvSpPr>
          <p:cNvPr id="125" name="Google Shape;125;p22"/>
          <p:cNvSpPr txBox="1">
            <a:spLocks noGrp="1"/>
          </p:cNvSpPr>
          <p:nvPr>
            <p:ph type="body" idx="2"/>
          </p:nvPr>
        </p:nvSpPr>
        <p:spPr>
          <a:xfrm>
            <a:off x="4997050" y="690125"/>
            <a:ext cx="3837000" cy="40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lnSpcReduction="1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9900FF"/>
                </a:solidFill>
              </a:rPr>
              <a:t>Which of these numbers could be the actual number of cups of coffee served? Select the two correct answers. </a:t>
            </a:r>
            <a:endParaRPr sz="2300">
              <a:solidFill>
                <a:srgbClr val="9900FF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9900FF"/>
              </a:solidFill>
            </a:endParaRPr>
          </a:p>
          <a:p>
            <a:pPr marL="45720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9900FF"/>
                </a:solidFill>
              </a:rPr>
              <a:t>A.	109 </a:t>
            </a:r>
            <a:endParaRPr sz="2300">
              <a:solidFill>
                <a:srgbClr val="9900FF"/>
              </a:solidFill>
            </a:endParaRPr>
          </a:p>
          <a:p>
            <a:pPr marL="45720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9900FF"/>
                </a:solidFill>
              </a:rPr>
              <a:t>B.	267 </a:t>
            </a:r>
            <a:endParaRPr sz="2300">
              <a:solidFill>
                <a:srgbClr val="9900FF"/>
              </a:solidFill>
            </a:endParaRPr>
          </a:p>
          <a:p>
            <a:pPr marL="45720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9900FF"/>
                </a:solidFill>
              </a:rPr>
              <a:t>C.	152 </a:t>
            </a:r>
            <a:endParaRPr sz="2300">
              <a:solidFill>
                <a:srgbClr val="9900FF"/>
              </a:solidFill>
            </a:endParaRPr>
          </a:p>
          <a:p>
            <a:pPr marL="45720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9900FF"/>
                </a:solidFill>
              </a:rPr>
              <a:t>D.	254 </a:t>
            </a:r>
            <a:endParaRPr sz="2300">
              <a:solidFill>
                <a:srgbClr val="9900FF"/>
              </a:solidFill>
            </a:endParaRPr>
          </a:p>
          <a:p>
            <a:pPr marL="45720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9900FF"/>
                </a:solidFill>
              </a:rPr>
              <a:t>E.	231</a:t>
            </a:r>
            <a:endParaRPr sz="2300">
              <a:solidFill>
                <a:srgbClr val="99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>
              <a:solidFill>
                <a:srgbClr val="9900FF"/>
              </a:solidFill>
            </a:endParaRPr>
          </a:p>
        </p:txBody>
      </p:sp>
      <p:pic>
        <p:nvPicPr>
          <p:cNvPr id="126" name="Google Shape;12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375" y="3359950"/>
            <a:ext cx="2140474" cy="1654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69850" y="3359950"/>
            <a:ext cx="2140474" cy="1654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Which fraction of the area of the whole circle is one part?</a:t>
            </a:r>
            <a:endParaRPr>
              <a:solidFill>
                <a:srgbClr val="0000FF"/>
              </a:solidFill>
            </a:endParaRPr>
          </a:p>
        </p:txBody>
      </p:sp>
      <p:pic>
        <p:nvPicPr>
          <p:cNvPr id="133" name="Google Shape;13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813" y="1152475"/>
            <a:ext cx="3761675" cy="360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80150" y="1152475"/>
            <a:ext cx="1563875" cy="3765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"/>
          <p:cNvSpPr txBox="1">
            <a:spLocks noGrp="1"/>
          </p:cNvSpPr>
          <p:nvPr>
            <p:ph type="body" idx="1"/>
          </p:nvPr>
        </p:nvSpPr>
        <p:spPr>
          <a:xfrm>
            <a:off x="311700" y="440475"/>
            <a:ext cx="3999900" cy="270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741B47"/>
                </a:solidFill>
              </a:rPr>
              <a:t>What do we notice about these fractions?</a:t>
            </a:r>
            <a:endParaRPr sz="2300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300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300">
              <a:solidFill>
                <a:srgbClr val="741B47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300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 sz="2300">
              <a:solidFill>
                <a:srgbClr val="741B47"/>
              </a:solidFill>
            </a:endParaRPr>
          </a:p>
        </p:txBody>
      </p:sp>
      <p:pic>
        <p:nvPicPr>
          <p:cNvPr id="140" name="Google Shape;14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3625" y="378950"/>
            <a:ext cx="1455725" cy="444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0713" y="1581075"/>
            <a:ext cx="2761875" cy="121427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4"/>
          <p:cNvSpPr txBox="1"/>
          <p:nvPr/>
        </p:nvSpPr>
        <p:spPr>
          <a:xfrm>
            <a:off x="579900" y="3148575"/>
            <a:ext cx="3463500" cy="13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4C1130"/>
                </a:solidFill>
              </a:rPr>
              <a:t>Which fraction in the box is not equal to the other fractions in the box?</a:t>
            </a:r>
            <a:endParaRPr sz="2300">
              <a:solidFill>
                <a:srgbClr val="4C113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>
            <a:spLocks noGrp="1"/>
          </p:cNvSpPr>
          <p:nvPr>
            <p:ph type="body" idx="1"/>
          </p:nvPr>
        </p:nvSpPr>
        <p:spPr>
          <a:xfrm>
            <a:off x="311700" y="1484375"/>
            <a:ext cx="3999900" cy="308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>
              <a:solidFill>
                <a:srgbClr val="B45F06"/>
              </a:solidFill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783F04"/>
              </a:buClr>
              <a:buSzPts val="1900"/>
              <a:buChar char="●"/>
            </a:pPr>
            <a:r>
              <a:rPr lang="en" sz="1900">
                <a:solidFill>
                  <a:srgbClr val="783F04"/>
                </a:solidFill>
              </a:rPr>
              <a:t>She sold a total of </a:t>
            </a:r>
            <a:r>
              <a:rPr lang="en" sz="1900" b="1">
                <a:solidFill>
                  <a:srgbClr val="783F04"/>
                </a:solidFill>
              </a:rPr>
              <a:t>125</a:t>
            </a:r>
            <a:r>
              <a:rPr lang="en" sz="1900">
                <a:solidFill>
                  <a:srgbClr val="783F04"/>
                </a:solidFill>
              </a:rPr>
              <a:t> candy bars over the three days. </a:t>
            </a:r>
            <a:endParaRPr sz="1900">
              <a:solidFill>
                <a:srgbClr val="783F04"/>
              </a:solidFill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F9000"/>
              </a:buClr>
              <a:buSzPts val="1900"/>
              <a:buChar char="●"/>
            </a:pPr>
            <a:r>
              <a:rPr lang="en" sz="1900">
                <a:solidFill>
                  <a:srgbClr val="BF9000"/>
                </a:solidFill>
              </a:rPr>
              <a:t>She sold</a:t>
            </a:r>
            <a:r>
              <a:rPr lang="en" sz="1900" b="1">
                <a:solidFill>
                  <a:srgbClr val="BF9000"/>
                </a:solidFill>
              </a:rPr>
              <a:t> 67 </a:t>
            </a:r>
            <a:r>
              <a:rPr lang="en" sz="1900">
                <a:solidFill>
                  <a:srgbClr val="BF9000"/>
                </a:solidFill>
              </a:rPr>
              <a:t>candy bars on Monday. </a:t>
            </a:r>
            <a:endParaRPr sz="1900">
              <a:solidFill>
                <a:srgbClr val="BF9000"/>
              </a:solidFill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6000"/>
              </a:buClr>
              <a:buSzPts val="1900"/>
              <a:buChar char="●"/>
            </a:pPr>
            <a:r>
              <a:rPr lang="en" sz="1900">
                <a:solidFill>
                  <a:srgbClr val="7F6000"/>
                </a:solidFill>
              </a:rPr>
              <a:t>She sold </a:t>
            </a:r>
            <a:r>
              <a:rPr lang="en" sz="1900" b="1">
                <a:solidFill>
                  <a:srgbClr val="7F6000"/>
                </a:solidFill>
              </a:rPr>
              <a:t>19 </a:t>
            </a:r>
            <a:r>
              <a:rPr lang="en" sz="1900">
                <a:solidFill>
                  <a:srgbClr val="7F6000"/>
                </a:solidFill>
              </a:rPr>
              <a:t>candy bars on Tuesday. </a:t>
            </a:r>
            <a:endParaRPr sz="1900">
              <a:solidFill>
                <a:srgbClr val="7F6000"/>
              </a:solidFill>
            </a:endParaRPr>
          </a:p>
        </p:txBody>
      </p:sp>
      <p:sp>
        <p:nvSpPr>
          <p:cNvPr id="148" name="Google Shape;148;p25"/>
          <p:cNvSpPr txBox="1">
            <a:spLocks noGrp="1"/>
          </p:cNvSpPr>
          <p:nvPr>
            <p:ph type="body" idx="2"/>
          </p:nvPr>
        </p:nvSpPr>
        <p:spPr>
          <a:xfrm>
            <a:off x="4866900" y="406700"/>
            <a:ext cx="3999900" cy="35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85200C"/>
                </a:solidFill>
              </a:rPr>
              <a:t>What is the total number of candy bars the student sold on Wednesday? </a:t>
            </a:r>
            <a:endParaRPr sz="1900">
              <a:solidFill>
                <a:srgbClr val="85200C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9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A61C00"/>
                </a:solidFill>
              </a:rPr>
              <a:t>A.	39 </a:t>
            </a:r>
            <a:endParaRPr sz="1900" b="1">
              <a:solidFill>
                <a:srgbClr val="A61C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A61C00"/>
                </a:solidFill>
              </a:rPr>
              <a:t>B.	58 </a:t>
            </a:r>
            <a:endParaRPr sz="1900" b="1">
              <a:solidFill>
                <a:srgbClr val="A61C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A61C00"/>
                </a:solidFill>
              </a:rPr>
              <a:t>C.	86 </a:t>
            </a:r>
            <a:endParaRPr sz="1900" b="1">
              <a:solidFill>
                <a:srgbClr val="A61C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A61C00"/>
                </a:solidFill>
              </a:rPr>
              <a:t>D.	211</a:t>
            </a:r>
            <a:endParaRPr sz="1900" b="1">
              <a:solidFill>
                <a:srgbClr val="A61C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b="1"/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12475" y="2571750"/>
            <a:ext cx="2731525" cy="2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5"/>
          <p:cNvSpPr txBox="1"/>
          <p:nvPr/>
        </p:nvSpPr>
        <p:spPr>
          <a:xfrm>
            <a:off x="311700" y="406700"/>
            <a:ext cx="3921000" cy="11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990000"/>
                </a:solidFill>
              </a:rPr>
              <a:t>A student sold candy bars on Monday, Tuesday, and Wednesday.</a:t>
            </a:r>
            <a:endParaRPr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6"/>
          <p:cNvSpPr txBox="1">
            <a:spLocks noGrp="1"/>
          </p:cNvSpPr>
          <p:nvPr>
            <p:ph type="title"/>
          </p:nvPr>
        </p:nvSpPr>
        <p:spPr>
          <a:xfrm>
            <a:off x="265500" y="598375"/>
            <a:ext cx="4045200" cy="87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0000FF"/>
                </a:solidFill>
              </a:rPr>
              <a:t>Evan used exactly 20 paper clips to make an array.</a:t>
            </a:r>
            <a:r>
              <a:rPr lang="en" sz="2300"/>
              <a:t> </a:t>
            </a:r>
            <a:endParaRPr sz="2300"/>
          </a:p>
        </p:txBody>
      </p:sp>
      <p:sp>
        <p:nvSpPr>
          <p:cNvPr id="156" name="Google Shape;156;p26"/>
          <p:cNvSpPr txBox="1">
            <a:spLocks noGrp="1"/>
          </p:cNvSpPr>
          <p:nvPr>
            <p:ph type="body" idx="2"/>
          </p:nvPr>
        </p:nvSpPr>
        <p:spPr>
          <a:xfrm>
            <a:off x="4833302" y="540825"/>
            <a:ext cx="4151398" cy="387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dirty="0">
                <a:solidFill>
                  <a:srgbClr val="0000FF"/>
                </a:solidFill>
              </a:rPr>
              <a:t>Which of these could be the array Evan made? </a:t>
            </a:r>
            <a:endParaRPr sz="2300" dirty="0">
              <a:solidFill>
                <a:srgbClr val="0000FF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dirty="0">
              <a:solidFill>
                <a:srgbClr val="0000FF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dirty="0">
                <a:solidFill>
                  <a:srgbClr val="0000FF"/>
                </a:solidFill>
              </a:rPr>
              <a:t>A.	2 rows of 20 paper clips </a:t>
            </a:r>
            <a:endParaRPr sz="2300" dirty="0">
              <a:solidFill>
                <a:srgbClr val="0000FF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dirty="0">
              <a:solidFill>
                <a:srgbClr val="0000FF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dirty="0">
                <a:solidFill>
                  <a:srgbClr val="0000FF"/>
                </a:solidFill>
              </a:rPr>
              <a:t>B.	4 rows of 6 paper clips </a:t>
            </a:r>
            <a:endParaRPr sz="2300" dirty="0">
              <a:solidFill>
                <a:srgbClr val="0000FF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dirty="0">
              <a:solidFill>
                <a:srgbClr val="0000FF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dirty="0">
                <a:solidFill>
                  <a:srgbClr val="0000FF"/>
                </a:solidFill>
              </a:rPr>
              <a:t>C.	5 rows of 4 paper clips </a:t>
            </a:r>
            <a:endParaRPr sz="2300" dirty="0">
              <a:solidFill>
                <a:srgbClr val="0000FF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dirty="0">
              <a:solidFill>
                <a:srgbClr val="0000FF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dirty="0">
                <a:solidFill>
                  <a:srgbClr val="0000FF"/>
                </a:solidFill>
              </a:rPr>
              <a:t>D.	10 rows of 10 paper clips</a:t>
            </a:r>
            <a:endParaRPr sz="2300" dirty="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157" name="Google Shape;15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9750" y="3210375"/>
            <a:ext cx="2274299" cy="182655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6"/>
          <p:cNvSpPr/>
          <p:nvPr/>
        </p:nvSpPr>
        <p:spPr>
          <a:xfrm>
            <a:off x="494775" y="1795050"/>
            <a:ext cx="1703100" cy="966600"/>
          </a:xfrm>
          <a:prstGeom prst="wedgeEllipseCallout">
            <a:avLst>
              <a:gd name="adj1" fmla="val 36482"/>
              <a:gd name="adj2" fmla="val -59523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lt1"/>
                </a:solidFill>
              </a:rPr>
              <a:t>What is possible?</a:t>
            </a:r>
            <a:endParaRPr sz="17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7"/>
          <p:cNvSpPr txBox="1">
            <a:spLocks noGrp="1"/>
          </p:cNvSpPr>
          <p:nvPr>
            <p:ph type="title"/>
          </p:nvPr>
        </p:nvSpPr>
        <p:spPr>
          <a:xfrm>
            <a:off x="275250" y="346950"/>
            <a:ext cx="4074300" cy="73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38761D"/>
                </a:solidFill>
              </a:rPr>
              <a:t>There are 48 students in a library.  The students are working in groups.</a:t>
            </a:r>
            <a:endParaRPr sz="1900" b="1">
              <a:solidFill>
                <a:srgbClr val="38761D"/>
              </a:solidFill>
            </a:endParaRPr>
          </a:p>
        </p:txBody>
      </p:sp>
      <p:sp>
        <p:nvSpPr>
          <p:cNvPr id="164" name="Google Shape;164;p27"/>
          <p:cNvSpPr txBox="1">
            <a:spLocks noGrp="1"/>
          </p:cNvSpPr>
          <p:nvPr>
            <p:ph type="body" idx="2"/>
          </p:nvPr>
        </p:nvSpPr>
        <p:spPr>
          <a:xfrm>
            <a:off x="4901450" y="565575"/>
            <a:ext cx="3999900" cy="246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73763"/>
                </a:solidFill>
              </a:rPr>
              <a:t>Which equation can be used to find </a:t>
            </a:r>
            <a:r>
              <a:rPr lang="en" sz="1900" b="1">
                <a:solidFill>
                  <a:srgbClr val="073763"/>
                </a:solidFill>
              </a:rPr>
              <a:t>n,</a:t>
            </a:r>
            <a:r>
              <a:rPr lang="en" sz="1900">
                <a:solidFill>
                  <a:srgbClr val="073763"/>
                </a:solidFill>
              </a:rPr>
              <a:t> the number of groups of students working in the library? </a:t>
            </a:r>
            <a:endParaRPr sz="1900">
              <a:solidFill>
                <a:srgbClr val="073763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073763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073763"/>
              </a:solidFill>
            </a:endParaRPr>
          </a:p>
          <a:p>
            <a:pPr marL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073763"/>
                </a:solidFill>
              </a:rPr>
              <a:t>A.	48 ÷ 6 = n </a:t>
            </a:r>
            <a:endParaRPr sz="2300">
              <a:solidFill>
                <a:srgbClr val="073763"/>
              </a:solidFill>
            </a:endParaRPr>
          </a:p>
          <a:p>
            <a:pPr marL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073763"/>
              </a:solidFill>
            </a:endParaRPr>
          </a:p>
          <a:p>
            <a:pPr marL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073763"/>
                </a:solidFill>
              </a:rPr>
              <a:t>B.	n ÷ 6 = 48 </a:t>
            </a:r>
            <a:endParaRPr sz="2300">
              <a:solidFill>
                <a:srgbClr val="073763"/>
              </a:solidFill>
            </a:endParaRPr>
          </a:p>
          <a:p>
            <a:pPr marL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073763"/>
              </a:solidFill>
            </a:endParaRPr>
          </a:p>
          <a:p>
            <a:pPr marL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073763"/>
                </a:solidFill>
              </a:rPr>
              <a:t>C.	48 × 6 = n </a:t>
            </a:r>
            <a:endParaRPr sz="2300">
              <a:solidFill>
                <a:srgbClr val="073763"/>
              </a:solidFill>
            </a:endParaRPr>
          </a:p>
          <a:p>
            <a:pPr marL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073763"/>
              </a:solidFill>
            </a:endParaRPr>
          </a:p>
          <a:p>
            <a:pPr marL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>
                <a:solidFill>
                  <a:srgbClr val="073763"/>
                </a:solidFill>
              </a:rPr>
              <a:t>D.	n × 48 = 6</a:t>
            </a:r>
            <a:endParaRPr sz="2300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sz="2300"/>
          </a:p>
        </p:txBody>
      </p:sp>
      <p:sp>
        <p:nvSpPr>
          <p:cNvPr id="165" name="Google Shape;165;p27"/>
          <p:cNvSpPr txBox="1"/>
          <p:nvPr/>
        </p:nvSpPr>
        <p:spPr>
          <a:xfrm>
            <a:off x="275250" y="1704825"/>
            <a:ext cx="3725700" cy="14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Each group has 6 students. 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What do we know?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6" name="Google Shape;166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6038" y="3302450"/>
            <a:ext cx="3332725" cy="167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6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858</Words>
  <Application>Microsoft Macintosh PowerPoint</Application>
  <PresentationFormat>On-screen Show (16:9)</PresentationFormat>
  <Paragraphs>115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Arial</vt:lpstr>
      <vt:lpstr>Simple Light</vt:lpstr>
      <vt:lpstr>PowerPoint Presentation</vt:lpstr>
      <vt:lpstr>36 ÷ 9 = p</vt:lpstr>
      <vt:lpstr>PowerPoint Presentation</vt:lpstr>
      <vt:lpstr>I’m thinking of a number, when I round it to the NEAREST HUNDRED  it is 500</vt:lpstr>
      <vt:lpstr>Which of these equations are true? Select the 3 correct answers.</vt:lpstr>
      <vt:lpstr>PowerPoint Presentation</vt:lpstr>
      <vt:lpstr>PowerPoint Presentation</vt:lpstr>
      <vt:lpstr>PowerPoint Presentation</vt:lpstr>
      <vt:lpstr>PowerPoint Presentation</vt:lpstr>
      <vt:lpstr>Cups of coffee were served at a parent meeting at a school.   The number of cups served, rounded to the nearest hundred, was 200. </vt:lpstr>
      <vt:lpstr>Which fraction of the area of the whole circle is one part?</vt:lpstr>
      <vt:lpstr>PowerPoint Presentation</vt:lpstr>
      <vt:lpstr>PowerPoint Presentation</vt:lpstr>
      <vt:lpstr>Evan used exactly 20 paper clips to make an array. </vt:lpstr>
      <vt:lpstr>There are 48 students in a library.  The students are working in groups.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2022-11-02T16:01:56Z</dcterms:modified>
</cp:coreProperties>
</file>