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45A934-6225-4BE9-9CEA-A2B2061BFFA9}">
  <a:tblStyle styleId="{4945A934-6225-4BE9-9CEA-A2B2061BFFA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22b2710f8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22b2710f8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3,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59e74861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59e74861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58c47319d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58c47319d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shape with dots on the outside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one object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shape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58c47319d1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58c47319d1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9, 2022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Sukkot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58c47319d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58c47319d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Indigenous Peoples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22b2710f8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22b2710f8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58c47319d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58c47319d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58c47319d1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58c47319d1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58c47319d1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58c47319d1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Jamaica National Heroes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9c3001df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9c3001df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29c3001df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29c3001df3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58c47319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58c47319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a real pumpkin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orange pumpkin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carved pumpkin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one pumpkin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58c47319d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58c47319d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58c47319d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58c47319d1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October 24, 2022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9c3001df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9c3001df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58c47319d1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58c47319d1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58c47319d1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58c47319d1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58c47319d1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58c47319d1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182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Happy Morazan Day in Honduras!</a:t>
            </a:r>
            <a:endParaRPr sz="232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What can we count on this flag? What shapes do we see?</a:t>
            </a:r>
            <a:endParaRPr sz="2320" b="1">
              <a:solidFill>
                <a:srgbClr val="073763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75" y="1215375"/>
            <a:ext cx="762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585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6963700" y="868675"/>
            <a:ext cx="2087700" cy="3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many cupcakes?</a:t>
            </a: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do we know?</a:t>
            </a: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can we count them?</a:t>
            </a:r>
            <a:endParaRPr sz="2300" b="1">
              <a:solidFill>
                <a:srgbClr val="3D85C6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5474975" y="240025"/>
            <a:ext cx="3543300" cy="4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Which one doesn’t belong?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" y="0"/>
            <a:ext cx="53696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7715250" y="297175"/>
            <a:ext cx="1360200" cy="46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Happy Sukkot!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Etrogs are here?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do we know?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175" y="179788"/>
            <a:ext cx="7612375" cy="47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subTitle" idx="1"/>
          </p:nvPr>
        </p:nvSpPr>
        <p:spPr>
          <a:xfrm>
            <a:off x="311700" y="640075"/>
            <a:ext cx="4671900" cy="42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Let’s Celebrate Indigenous Peoples Day with Mr. Ginga’s beautiful “Gather 001”</a:t>
            </a:r>
            <a:endParaRPr sz="2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Let’s talk about the shapes we see.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401" y="0"/>
            <a:ext cx="39025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8"/>
          <p:cNvGraphicFramePr/>
          <p:nvPr/>
        </p:nvGraphicFramePr>
        <p:xfrm>
          <a:off x="952500" y="260475"/>
          <a:ext cx="7239000" cy="3374400"/>
        </p:xfrm>
        <a:graphic>
          <a:graphicData uri="http://schemas.openxmlformats.org/drawingml/2006/table">
            <a:tbl>
              <a:tblPr>
                <a:noFill/>
                <a:tableStyleId>{4945A934-6225-4BE9-9CEA-A2B2061BFFA9}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6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865" y="3126825"/>
            <a:ext cx="492475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865" y="1365475"/>
            <a:ext cx="492475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865" y="1943925"/>
            <a:ext cx="492475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865" y="2535363"/>
            <a:ext cx="492475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625" y="3126822"/>
            <a:ext cx="792750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625" y="2541872"/>
            <a:ext cx="792750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625" y="1956922"/>
            <a:ext cx="792750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625" y="1435847"/>
            <a:ext cx="792750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1625" y="787022"/>
            <a:ext cx="792750" cy="5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6650" y="3056425"/>
            <a:ext cx="792750" cy="5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6650" y="1392575"/>
            <a:ext cx="792750" cy="5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6650" y="2501800"/>
            <a:ext cx="792750" cy="5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6650" y="1947188"/>
            <a:ext cx="792750" cy="5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399995">
            <a:off x="5823120" y="3055289"/>
            <a:ext cx="485410" cy="529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399995">
            <a:off x="5823120" y="2500676"/>
            <a:ext cx="485410" cy="529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399995">
            <a:off x="5813870" y="1946051"/>
            <a:ext cx="485410" cy="529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08300" y="3101424"/>
            <a:ext cx="492475" cy="4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08300" y="2522874"/>
            <a:ext cx="492475" cy="48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/>
          <p:nvPr/>
        </p:nvSpPr>
        <p:spPr>
          <a:xfrm>
            <a:off x="6070300" y="3944050"/>
            <a:ext cx="2577900" cy="1101600"/>
          </a:xfrm>
          <a:prstGeom prst="wedgeEllipseCallout">
            <a:avLst>
              <a:gd name="adj1" fmla="val -67709"/>
              <a:gd name="adj2" fmla="val -64064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chart could talk, what would it say?</a:t>
            </a:r>
            <a:endParaRPr sz="1700"/>
          </a:p>
        </p:txBody>
      </p:sp>
      <p:sp>
        <p:nvSpPr>
          <p:cNvPr id="109" name="Google Shape;109;p18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subTitle" idx="1"/>
          </p:nvPr>
        </p:nvSpPr>
        <p:spPr>
          <a:xfrm>
            <a:off x="4572000" y="194300"/>
            <a:ext cx="4260300" cy="46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What do we notice?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What do we wonder?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What can we say about what we see? 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073763"/>
                </a:solidFill>
              </a:rPr>
            </a:br>
            <a:r>
              <a:rPr lang="en">
                <a:solidFill>
                  <a:srgbClr val="073763"/>
                </a:solidFill>
              </a:rPr>
              <a:t>Let’s use the words</a:t>
            </a: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73763"/>
                </a:solidFill>
              </a:rPr>
              <a:t>above</a:t>
            </a:r>
            <a:r>
              <a:rPr lang="en">
                <a:solidFill>
                  <a:srgbClr val="073763"/>
                </a:solidFill>
              </a:rPr>
              <a:t>, </a:t>
            </a:r>
            <a:r>
              <a:rPr lang="en" b="1">
                <a:solidFill>
                  <a:srgbClr val="073763"/>
                </a:solidFill>
              </a:rPr>
              <a:t>below</a:t>
            </a:r>
            <a:endParaRPr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and </a:t>
            </a:r>
            <a:r>
              <a:rPr lang="en" b="1">
                <a:solidFill>
                  <a:srgbClr val="073763"/>
                </a:solidFill>
              </a:rPr>
              <a:t>next to</a:t>
            </a:r>
            <a:endParaRPr b="1">
              <a:solidFill>
                <a:srgbClr val="073763"/>
              </a:solidFill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401" y="0"/>
            <a:ext cx="4124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8450700" y="48119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subTitle" idx="1"/>
          </p:nvPr>
        </p:nvSpPr>
        <p:spPr>
          <a:xfrm>
            <a:off x="311700" y="2754075"/>
            <a:ext cx="8520600" cy="1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What do we notice?</a:t>
            </a:r>
            <a:endParaRPr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What do we wonder?</a:t>
            </a:r>
            <a:endParaRPr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Are there more orange pumpkins or white ones?</a:t>
            </a:r>
            <a:endParaRPr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300" y="413100"/>
            <a:ext cx="8725375" cy="191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subTitle" idx="1"/>
          </p:nvPr>
        </p:nvSpPr>
        <p:spPr>
          <a:xfrm>
            <a:off x="357425" y="4572000"/>
            <a:ext cx="8520600" cy="5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It’s National Heroes Day in Jamaica.</a:t>
            </a:r>
            <a:endParaRPr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What shapes do we see in Jamaica’s flag? How many do we see?</a:t>
            </a:r>
            <a:endParaRPr b="1">
              <a:solidFill>
                <a:srgbClr val="38761D"/>
              </a:solidFill>
            </a:endParaRPr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60000" cy="418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/>
              <a:t>How many DIFFERENT ways can we show </a:t>
            </a:r>
            <a:r>
              <a:rPr lang="en" sz="3700" b="1"/>
              <a:t>5</a:t>
            </a:r>
            <a:r>
              <a:rPr lang="en" sz="2900"/>
              <a:t> with your fingers?</a:t>
            </a: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How many DIFFERENT ways can we show </a:t>
            </a:r>
            <a:r>
              <a:rPr lang="en" sz="3700" b="1"/>
              <a:t>6</a:t>
            </a:r>
            <a:r>
              <a:rPr lang="en" sz="2900"/>
              <a:t>?</a:t>
            </a:r>
            <a:endParaRPr sz="2900"/>
          </a:p>
        </p:txBody>
      </p:sp>
      <p:pic>
        <p:nvPicPr>
          <p:cNvPr id="136" name="Google Shape;1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8" y="682523"/>
            <a:ext cx="4327900" cy="300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0" y="4804800"/>
            <a:ext cx="70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K.OA.B5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sp>
        <p:nvSpPr>
          <p:cNvPr id="143" name="Google Shape;143;p23"/>
          <p:cNvSpPr/>
          <p:nvPr/>
        </p:nvSpPr>
        <p:spPr>
          <a:xfrm>
            <a:off x="1161025" y="1738050"/>
            <a:ext cx="2383500" cy="2237400"/>
          </a:xfrm>
          <a:prstGeom prst="cube">
            <a:avLst>
              <a:gd name="adj" fmla="val 25000"/>
            </a:avLst>
          </a:prstGeom>
          <a:solidFill>
            <a:srgbClr val="FF00F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3"/>
          <p:cNvSpPr/>
          <p:nvPr/>
        </p:nvSpPr>
        <p:spPr>
          <a:xfrm>
            <a:off x="4743800" y="1922575"/>
            <a:ext cx="3798000" cy="1714500"/>
          </a:xfrm>
          <a:prstGeom prst="parallelogram">
            <a:avLst>
              <a:gd name="adj" fmla="val 37351"/>
            </a:avLst>
          </a:prstGeom>
          <a:solidFill>
            <a:schemeClr val="accent5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3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5566400" y="744575"/>
            <a:ext cx="3265800" cy="251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536958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950" y="402930"/>
            <a:ext cx="3021325" cy="30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2850" y="0"/>
            <a:ext cx="2590775" cy="460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3625" y="570551"/>
            <a:ext cx="2807975" cy="2961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 txBox="1">
            <a:spLocks noGrp="1"/>
          </p:cNvSpPr>
          <p:nvPr>
            <p:ph type="subTitle" idx="1"/>
          </p:nvPr>
        </p:nvSpPr>
        <p:spPr>
          <a:xfrm>
            <a:off x="627938" y="3976800"/>
            <a:ext cx="8520600" cy="11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same, what is different?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compare these objects?</a:t>
            </a:r>
            <a:endParaRPr/>
          </a:p>
        </p:txBody>
      </p:sp>
      <p:sp>
        <p:nvSpPr>
          <p:cNvPr id="161" name="Google Shape;161;p25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ubTitle" idx="1"/>
          </p:nvPr>
        </p:nvSpPr>
        <p:spPr>
          <a:xfrm>
            <a:off x="311700" y="3168875"/>
            <a:ext cx="8520600" cy="18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1C4587"/>
                </a:solidFill>
              </a:rPr>
              <a:t>Happy Diwali!</a:t>
            </a:r>
            <a:endParaRPr sz="37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1C4587"/>
                </a:solidFill>
              </a:rPr>
              <a:t>How many lights do we see here? </a:t>
            </a:r>
            <a:endParaRPr sz="29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1C4587"/>
                </a:solidFill>
              </a:rPr>
              <a:t>How can we count them?</a:t>
            </a:r>
            <a:endParaRPr sz="2900">
              <a:solidFill>
                <a:srgbClr val="1C4587"/>
              </a:solidFill>
            </a:endParaRPr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title"/>
          </p:nvPr>
        </p:nvSpPr>
        <p:spPr>
          <a:xfrm>
            <a:off x="207675" y="0"/>
            <a:ext cx="8834100" cy="7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What are some of the shapes we see in this Jamaica Plain mural?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Can we sketch them?</a:t>
            </a:r>
            <a:endParaRPr sz="2300">
              <a:solidFill>
                <a:srgbClr val="0B5394"/>
              </a:solidFill>
            </a:endParaRPr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5078" y="916003"/>
            <a:ext cx="6733825" cy="410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>
            <a:spLocks noGrp="1"/>
          </p:cNvSpPr>
          <p:nvPr>
            <p:ph type="body" idx="1"/>
          </p:nvPr>
        </p:nvSpPr>
        <p:spPr>
          <a:xfrm>
            <a:off x="8300550" y="969575"/>
            <a:ext cx="843600" cy="3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050" b="1" dirty="0">
                <a:solidFill>
                  <a:srgbClr val="073763"/>
                </a:solidFill>
              </a:rPr>
              <a:t>What do we notice?</a:t>
            </a:r>
            <a:endParaRPr sz="1050" b="1" dirty="0">
              <a:solidFill>
                <a:srgbClr val="07376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endParaRPr sz="1050" b="1" dirty="0">
              <a:solidFill>
                <a:srgbClr val="07376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050" b="1" dirty="0">
                <a:solidFill>
                  <a:srgbClr val="073763"/>
                </a:solidFill>
              </a:rPr>
              <a:t>How many different ways can we count them?</a:t>
            </a:r>
            <a:endParaRPr sz="1050" b="1" dirty="0">
              <a:solidFill>
                <a:srgbClr val="073763"/>
              </a:solidFill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00" y="120550"/>
            <a:ext cx="8205950" cy="49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8"/>
          <p:cNvSpPr txBox="1"/>
          <p:nvPr/>
        </p:nvSpPr>
        <p:spPr>
          <a:xfrm>
            <a:off x="845085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>
            <a:spLocks noGrp="1"/>
          </p:cNvSpPr>
          <p:nvPr>
            <p:ph type="body" idx="1"/>
          </p:nvPr>
        </p:nvSpPr>
        <p:spPr>
          <a:xfrm>
            <a:off x="94600" y="94600"/>
            <a:ext cx="1253400" cy="4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Wow! Look at this pea pod at Land’s Sake Farm!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many peas do we see?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many don’t we see?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89" name="Google Shape;1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9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>
            <a:spLocks noGrp="1"/>
          </p:cNvSpPr>
          <p:nvPr>
            <p:ph type="title"/>
          </p:nvPr>
        </p:nvSpPr>
        <p:spPr>
          <a:xfrm>
            <a:off x="0" y="94600"/>
            <a:ext cx="9120300" cy="6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Would you rather have a handful of m&amp;m’s or a bag of m&amp;m’s?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96" name="Google Shape;196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8575"/>
            <a:ext cx="6999901" cy="43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873463" y="1895875"/>
            <a:ext cx="4373200" cy="212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/>
        </p:nvSpPr>
        <p:spPr>
          <a:xfrm>
            <a:off x="0" y="4803925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K.SMP.3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Macintosh PowerPoint</Application>
  <PresentationFormat>On-screen Show (16:9)</PresentationFormat>
  <Paragraphs>85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Happy Morazan Day in Honduras! What can we count on this flag? What shapes do we see?</vt:lpstr>
      <vt:lpstr>PowerPoint Presentation</vt:lpstr>
      <vt:lpstr>PowerPoint Presentation</vt:lpstr>
      <vt:lpstr>Happy Sukkot!  How many Etrogs are here?  How do we know?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many DIFFERENT ways can we show 5 with your fingers?  How many DIFFERENT ways can we show 6?</vt:lpstr>
      <vt:lpstr>What is the same? What is different?</vt:lpstr>
      <vt:lpstr>Which one doesn’t belong?</vt:lpstr>
      <vt:lpstr>PowerPoint Presentation</vt:lpstr>
      <vt:lpstr>PowerPoint Presentation</vt:lpstr>
      <vt:lpstr>What are some of the shapes we see in this Jamaica Plain mural? Can we sketch them?</vt:lpstr>
      <vt:lpstr>PowerPoint Presentation</vt:lpstr>
      <vt:lpstr>PowerPoint Presentation</vt:lpstr>
      <vt:lpstr>Would you rather have a handful of m&amp;m’s or a bag of m&amp;m’s?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Morazan Day in Honduras! What can we count on this flag? What shapes do we see?</dc:title>
  <cp:lastModifiedBy>Manousaridis, Tracy</cp:lastModifiedBy>
  <cp:revision>1</cp:revision>
  <dcterms:modified xsi:type="dcterms:W3CDTF">2022-10-01T12:57:38Z</dcterms:modified>
</cp:coreProperties>
</file>