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74E953-DECD-4A62-991D-8BB9CD230499}">
  <a:tblStyle styleId="{2174E953-DECD-4A62-991D-8BB9CD2304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484b049eb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484b049eb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3,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86bd8ecb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286bd8ecb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5bc2a23b0d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5bc2a23b0d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Portugal Republic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5bc2a23b0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5bc2a23b0d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9,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Sukkot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5bc2a23b0d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5bc2a23b0d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Indigenous Peoples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bc2a23b0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5bc2a23b0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bc2a23b0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bc2a23b0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13,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 Navy Birthday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5bc2a23b0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5bc2a23b0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5bc2a23b0d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5bc2a23b0d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October 17,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Jamaica National Heroes Day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5bc2a23b0d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5bc2a23b0d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5bc2a23b0d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5bc2a23b0d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5bc2a23b0d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5bc2a23b0d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5bc2a23b0d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5bc2a23b0d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5bc2a23b0d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5bc2a23b0d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Diwali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286bd8ecb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286bd8ecb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5bc2a23b0d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5bc2a23b0d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286bd8ecbb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286bd8ecbb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5bc2a23b0d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5bc2a23b0d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WHICH ONE DOES NOT BELONG?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 red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a dot array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 groups of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82775" y="118250"/>
            <a:ext cx="1489800" cy="44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Exodus Bagels in Roslindale serves up to 800 bagels each morning.</a:t>
            </a:r>
            <a:endParaRPr sz="17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/>
              <a:t>How many bagels will they sell in two mornings?</a:t>
            </a:r>
            <a:endParaRPr sz="17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/>
              <a:t>Three? </a:t>
            </a:r>
            <a:endParaRPr sz="17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/>
              <a:t>A week?</a:t>
            </a:r>
            <a:endParaRPr sz="1700" b="1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147" y="0"/>
            <a:ext cx="747285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303700" y="48048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77250"/>
            <a:ext cx="8520600" cy="7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952500" y="1152450"/>
          <a:ext cx="7239000" cy="3416400"/>
        </p:xfrm>
        <a:graphic>
          <a:graphicData uri="http://schemas.openxmlformats.org/drawingml/2006/table">
            <a:tbl>
              <a:tblPr>
                <a:noFill/>
                <a:tableStyleId>{2174E953-DECD-4A62-991D-8BB9CD230499}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08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8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3750" y="1198600"/>
            <a:ext cx="1622250" cy="16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7174" y="1215524"/>
            <a:ext cx="1571225" cy="15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3750" y="2941850"/>
            <a:ext cx="1622250" cy="153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3525" y="2894993"/>
            <a:ext cx="1622250" cy="163835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3.G.A2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0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74E13"/>
                </a:solidFill>
              </a:rPr>
              <a:t>It’s Portugal Republic Day!</a:t>
            </a:r>
            <a:endParaRPr sz="2920" b="1">
              <a:solidFill>
                <a:srgbClr val="274E13"/>
              </a:solidFill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212825" y="1667200"/>
            <a:ext cx="3642000" cy="29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16">
                <a:solidFill>
                  <a:srgbClr val="990000"/>
                </a:solidFill>
              </a:rPr>
              <a:t>On this day in </a:t>
            </a:r>
            <a:r>
              <a:rPr lang="en" sz="2316" b="1">
                <a:solidFill>
                  <a:srgbClr val="990000"/>
                </a:solidFill>
              </a:rPr>
              <a:t>1920</a:t>
            </a:r>
            <a:r>
              <a:rPr lang="en" sz="2316">
                <a:solidFill>
                  <a:srgbClr val="990000"/>
                </a:solidFill>
              </a:rPr>
              <a:t> a republican government was formed.</a:t>
            </a:r>
            <a:endParaRPr sz="2316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16">
                <a:solidFill>
                  <a:srgbClr val="990000"/>
                </a:solidFill>
              </a:rPr>
              <a:t>How long ago was </a:t>
            </a:r>
            <a:r>
              <a:rPr lang="en" sz="2316" b="1">
                <a:solidFill>
                  <a:srgbClr val="990000"/>
                </a:solidFill>
              </a:rPr>
              <a:t>1920</a:t>
            </a:r>
            <a:r>
              <a:rPr lang="en" sz="2316">
                <a:solidFill>
                  <a:srgbClr val="990000"/>
                </a:solidFill>
              </a:rPr>
              <a:t>?</a:t>
            </a:r>
            <a:endParaRPr sz="2316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16">
                <a:solidFill>
                  <a:srgbClr val="990000"/>
                </a:solidFill>
              </a:rPr>
              <a:t>What are some strategies we can use to solve this?</a:t>
            </a:r>
            <a:endParaRPr sz="2316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5415600" y="260125"/>
            <a:ext cx="3416700" cy="8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 b="1">
                <a:solidFill>
                  <a:srgbClr val="6AA84F"/>
                </a:solidFill>
              </a:rPr>
              <a:t>These little citrus fruits are Etrogs</a:t>
            </a:r>
            <a:r>
              <a:rPr lang="en"/>
              <a:t> </a:t>
            </a: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5415600" y="1336125"/>
            <a:ext cx="3416700" cy="32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are here in the crate?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Can we write a multiplication expression to match our thinking?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would be in 2 crates? 3? 10?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4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1182425" y="260125"/>
            <a:ext cx="28968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D966"/>
                </a:solidFill>
                <a:latin typeface="Handlee"/>
                <a:ea typeface="Handlee"/>
                <a:cs typeface="Handlee"/>
                <a:sym typeface="Handlee"/>
              </a:rPr>
              <a:t>Happy Sukkot!</a:t>
            </a:r>
            <a:endParaRPr sz="2900" b="1">
              <a:solidFill>
                <a:srgbClr val="FFD966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4635050" y="130075"/>
            <a:ext cx="4351200" cy="46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  <a:highlight>
                  <a:srgbClr val="FFFFFF"/>
                </a:highlight>
              </a:rPr>
              <a:t>Celebrate National Indigenous Peoples Day with Mr. Ginga’s beautiful art.</a:t>
            </a:r>
            <a:endParaRPr sz="2300" b="1">
              <a:solidFill>
                <a:srgbClr val="E69138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E69138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  <a:highlight>
                  <a:srgbClr val="FFFFFF"/>
                </a:highlight>
              </a:rPr>
              <a:t>This Swallowtail Butterfly mural is painted on an electrical box!</a:t>
            </a:r>
            <a:endParaRPr sz="2300" b="1">
              <a:solidFill>
                <a:srgbClr val="E69138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  <a:highlight>
                  <a:srgbClr val="FFFFFF"/>
                </a:highlight>
              </a:rPr>
              <a:t>The height is 30”</a:t>
            </a:r>
            <a:endParaRPr sz="2300" b="1">
              <a:solidFill>
                <a:srgbClr val="E69138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  <a:highlight>
                  <a:srgbClr val="FFFFFF"/>
                </a:highlight>
              </a:rPr>
              <a:t>The width is 24”</a:t>
            </a:r>
            <a:endParaRPr sz="2300" b="1">
              <a:solidFill>
                <a:srgbClr val="E69138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E69138"/>
                </a:solidFill>
                <a:highlight>
                  <a:srgbClr val="FFFFFF"/>
                </a:highlight>
              </a:rPr>
              <a:t>What can we say about perimeter?</a:t>
            </a:r>
            <a:endParaRPr sz="2300" b="1">
              <a:solidFill>
                <a:srgbClr val="E69138"/>
              </a:solidFill>
              <a:highlight>
                <a:srgbClr val="FFFFFF"/>
              </a:highlight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44915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8303700" y="48048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141900" y="526200"/>
            <a:ext cx="2128200" cy="40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Would you rather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Have 1 hour of recess at the end of every day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Or 25 minutes of recess in the morning and 25 minutes after lunch.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826" y="552325"/>
            <a:ext cx="6660924" cy="43073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7827575" y="358200"/>
            <a:ext cx="1206000" cy="44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The US Navy was founded in </a:t>
            </a:r>
            <a:r>
              <a:rPr lang="en" sz="1900" b="1">
                <a:solidFill>
                  <a:srgbClr val="1C4587"/>
                </a:solidFill>
              </a:rPr>
              <a:t>1775</a:t>
            </a:r>
            <a:r>
              <a:rPr lang="en" sz="1700" b="1">
                <a:solidFill>
                  <a:srgbClr val="1C4587"/>
                </a:solidFill>
              </a:rPr>
              <a:t>.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long ago was that?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What strategies can we share?</a:t>
            </a:r>
            <a:endParaRPr sz="1700" b="1">
              <a:solidFill>
                <a:srgbClr val="1C4587"/>
              </a:solidFill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8351000" y="47853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1028700" y="1152475"/>
            <a:ext cx="475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6 x 4  =  3 x 8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8 x 2  =  4 x 6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3 x 5 x 2  =  2 x 15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 b="1">
                <a:solidFill>
                  <a:srgbClr val="38761D"/>
                </a:solidFill>
              </a:rPr>
              <a:t>2 x 4 x 3  =  6 x 3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0126" y="445025"/>
            <a:ext cx="2912175" cy="17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107275" y="248300"/>
            <a:ext cx="6162600" cy="5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274E13"/>
                </a:solidFill>
              </a:rPr>
              <a:t>It’s National Heroes Day in Jamaica</a:t>
            </a:r>
            <a:endParaRPr sz="2920">
              <a:solidFill>
                <a:srgbClr val="274E13"/>
              </a:solidFill>
            </a:endParaRPr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6396850" y="1312475"/>
            <a:ext cx="2577600" cy="32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The flight from Boston to Jamaica takes 4 hours and 5 minutes. 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If our flight takes off at 11:30 AM, what time will we land?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minutes is that altogether?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50" y="1152476"/>
            <a:ext cx="6162675" cy="391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4675" y="137595"/>
            <a:ext cx="1829775" cy="91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8398300" y="482895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Where’s the math?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6848100" y="1385450"/>
            <a:ext cx="1984200" cy="31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Write and solve as many expressions as you can to match this photo.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713613" y="-171413"/>
            <a:ext cx="3341750" cy="645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/>
        </p:nvSpPr>
        <p:spPr>
          <a:xfrm>
            <a:off x="8303700" y="48048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3.OA.D9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4156375" y="484800"/>
            <a:ext cx="4675800" cy="40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D85C6"/>
                </a:solidFill>
              </a:rPr>
              <a:t>Where do we see an array in this piece by Roxbury artist Ekua Holmes?</a:t>
            </a:r>
            <a:endParaRPr sz="2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3D85C6"/>
                </a:solidFill>
              </a:rPr>
              <a:t>What can we say about this array?</a:t>
            </a:r>
            <a:endParaRPr sz="2900" b="1">
              <a:solidFill>
                <a:srgbClr val="3D85C6"/>
              </a:solidFill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3800600" y="4751100"/>
            <a:ext cx="30000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rgbClr val="FBFBFA"/>
                </a:highlight>
              </a:rPr>
              <a:t>© Ekua Holmes.</a:t>
            </a: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380061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/>
        </p:nvSpPr>
        <p:spPr>
          <a:xfrm>
            <a:off x="8303700" y="477795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3.MD.C5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670" y="0"/>
            <a:ext cx="45924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425675" y="874975"/>
            <a:ext cx="3511800" cy="30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FF"/>
                </a:solidFill>
              </a:rPr>
              <a:t>What do we notice?</a:t>
            </a:r>
            <a:endParaRPr sz="2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FF"/>
                </a:solidFill>
              </a:rPr>
              <a:t>What do we wonder?</a:t>
            </a:r>
            <a:endParaRPr sz="2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FF"/>
                </a:solidFill>
              </a:rPr>
              <a:t>What is possible?</a:t>
            </a:r>
            <a:endParaRPr sz="2900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4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311700" y="90325"/>
            <a:ext cx="377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F9000"/>
                </a:solidFill>
              </a:rPr>
              <a:t>Koulourakia, yum!</a:t>
            </a:r>
            <a:endParaRPr sz="2920" b="1">
              <a:solidFill>
                <a:srgbClr val="BF9000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80260" y="1267537"/>
            <a:ext cx="3107401" cy="414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170138" y="1265814"/>
            <a:ext cx="3110001" cy="414667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262275" y="761025"/>
            <a:ext cx="41433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We put them into the oven at 3:15, they take 20 minutes to bake.</a:t>
            </a:r>
            <a:endParaRPr sz="170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What time were they done?</a:t>
            </a:r>
            <a:endParaRPr sz="1700">
              <a:solidFill>
                <a:srgbClr val="BF9000"/>
              </a:solidFill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4653475" y="761025"/>
            <a:ext cx="4143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We put another tray in at 3:45, what time were they done baking?</a:t>
            </a:r>
            <a:endParaRPr sz="1700">
              <a:solidFill>
                <a:srgbClr val="BF9000"/>
              </a:solidFill>
            </a:endParaRPr>
          </a:p>
        </p:txBody>
      </p:sp>
      <p:sp>
        <p:nvSpPr>
          <p:cNvPr id="154" name="Google Shape;154;p25"/>
          <p:cNvSpPr txBox="1"/>
          <p:nvPr/>
        </p:nvSpPr>
        <p:spPr>
          <a:xfrm>
            <a:off x="0" y="489285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title"/>
          </p:nvPr>
        </p:nvSpPr>
        <p:spPr>
          <a:xfrm>
            <a:off x="5953450" y="397725"/>
            <a:ext cx="292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20" b="1">
                <a:solidFill>
                  <a:srgbClr val="6AA84F"/>
                </a:solidFill>
                <a:latin typeface="Handlee"/>
                <a:ea typeface="Handlee"/>
                <a:cs typeface="Handlee"/>
                <a:sym typeface="Handlee"/>
              </a:rPr>
              <a:t>Happy Diwali!</a:t>
            </a:r>
            <a:endParaRPr sz="3720" b="1">
              <a:solidFill>
                <a:srgbClr val="6AA84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60" name="Google Shape;160;p26"/>
          <p:cNvSpPr txBox="1">
            <a:spLocks noGrp="1"/>
          </p:cNvSpPr>
          <p:nvPr>
            <p:ph type="body" idx="1"/>
          </p:nvPr>
        </p:nvSpPr>
        <p:spPr>
          <a:xfrm>
            <a:off x="5994850" y="1288825"/>
            <a:ext cx="2837400" cy="32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many sweet dishes do we see here?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Is there a pattern we can use to count efficiently?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Write an expression to match your math thinking.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161" name="Google Shape;16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" y="0"/>
            <a:ext cx="57294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4221000" y="192700"/>
            <a:ext cx="4611300" cy="43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134F5C"/>
                </a:solidFill>
              </a:rPr>
              <a:t>The Panama Canal is about 65 kilometers long.</a:t>
            </a:r>
            <a:endParaRPr sz="2000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134F5C"/>
                </a:solidFill>
              </a:rPr>
              <a:t>In this picture we are going through the Pedro Miguel Locks, 9 km from where we started in Balboa.</a:t>
            </a:r>
            <a:endParaRPr sz="2000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134F5C"/>
                </a:solidFill>
              </a:rPr>
              <a:t>How much farther do we have to travel?</a:t>
            </a:r>
            <a:endParaRPr sz="2000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134F5C"/>
                </a:solidFill>
              </a:rPr>
              <a:t>Estimate how long it will take to travel through the Panama Canal? </a:t>
            </a:r>
            <a:endParaRPr sz="2100" b="1">
              <a:solidFill>
                <a:srgbClr val="134F5C"/>
              </a:solidFill>
            </a:endParaRPr>
          </a:p>
        </p:txBody>
      </p:sp>
      <p:pic>
        <p:nvPicPr>
          <p:cNvPr id="168" name="Google Shape;16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749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/>
          <p:nvPr/>
        </p:nvSpPr>
        <p:spPr>
          <a:xfrm>
            <a:off x="0" y="4820400"/>
            <a:ext cx="2846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chemeClr val="dk1"/>
                </a:solidFill>
              </a:rPr>
              <a:t>Pedro Miguel Locks, Miraflores, Panama</a:t>
            </a:r>
            <a:endParaRPr sz="1200"/>
          </a:p>
        </p:txBody>
      </p:sp>
      <p:sp>
        <p:nvSpPr>
          <p:cNvPr id="170" name="Google Shape;170;p27"/>
          <p:cNvSpPr txBox="1"/>
          <p:nvPr/>
        </p:nvSpPr>
        <p:spPr>
          <a:xfrm>
            <a:off x="8303700" y="48126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3.OA.D8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10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Would you rather …</a:t>
            </a:r>
            <a:endParaRPr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carry a whole bucket of tiny pumpkins or one really big pumpkin across the field?</a:t>
            </a:r>
            <a:endParaRPr b="1">
              <a:solidFill>
                <a:srgbClr val="274E13"/>
              </a:solidFill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l="5794" t="6107" r="2225" b="1913"/>
          <a:stretch/>
        </p:blipFill>
        <p:spPr>
          <a:xfrm>
            <a:off x="5323025" y="1322525"/>
            <a:ext cx="3820975" cy="382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93875"/>
            <a:ext cx="5331476" cy="38209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8437800" y="4804800"/>
            <a:ext cx="70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body" idx="1"/>
          </p:nvPr>
        </p:nvSpPr>
        <p:spPr>
          <a:xfrm>
            <a:off x="199975" y="561725"/>
            <a:ext cx="1545300" cy="40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What MATH statements can you make from this photo?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Write an equation to match your thinking!</a:t>
            </a:r>
            <a:endParaRPr sz="1900" b="1">
              <a:solidFill>
                <a:srgbClr val="1C4587"/>
              </a:solidFill>
            </a:endParaRPr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4476" y="445037"/>
            <a:ext cx="7115724" cy="442812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9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3.OA.D8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9373"/>
            <a:ext cx="9143999" cy="506475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0"/>
          <p:cNvSpPr txBox="1"/>
          <p:nvPr/>
        </p:nvSpPr>
        <p:spPr>
          <a:xfrm>
            <a:off x="0" y="493685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Macintosh PowerPoint</Application>
  <PresentationFormat>On-screen Show (16:9)</PresentationFormat>
  <Paragraphs>103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Handlee</vt:lpstr>
      <vt:lpstr>Simple Light</vt:lpstr>
      <vt:lpstr>PowerPoint Presentation</vt:lpstr>
      <vt:lpstr>Which one doesn’t belong?</vt:lpstr>
      <vt:lpstr>It’s Portugal Republic Day!</vt:lpstr>
      <vt:lpstr>These little citrus fruits are Etrogs </vt:lpstr>
      <vt:lpstr>PowerPoint Presentation</vt:lpstr>
      <vt:lpstr>PowerPoint Presentation</vt:lpstr>
      <vt:lpstr>PowerPoint Presentation</vt:lpstr>
      <vt:lpstr>PowerPoint Presentation</vt:lpstr>
      <vt:lpstr>It’s National Heroes Day in Jamaica</vt:lpstr>
      <vt:lpstr>Where’s the math?</vt:lpstr>
      <vt:lpstr>PowerPoint Presentation</vt:lpstr>
      <vt:lpstr>PowerPoint Presentation</vt:lpstr>
      <vt:lpstr>Koulourakia, yum!</vt:lpstr>
      <vt:lpstr>Happy Diwali!</vt:lpstr>
      <vt:lpstr>PowerPoint Presentation</vt:lpstr>
      <vt:lpstr>Would you rather … carry a whole bucket of tiny pumpkins or one really big pumpkin across the field?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2022-10-01T13:09:59Z</dcterms:modified>
</cp:coreProperties>
</file>