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Handlee" panose="02000000000000000000" pitchFamily="2" charset="77"/>
      <p:regular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B0C4A41-3E7E-4BC0-AC05-E69803481283}">
  <a:tblStyle styleId="{4B0C4A41-3E7E-4BC0-AC05-E6980348128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9"/>
  </p:normalViewPr>
  <p:slideViewPr>
    <p:cSldViewPr snapToGrid="0">
      <p:cViewPr varScale="1">
        <p:scale>
          <a:sx n="139" d="100"/>
          <a:sy n="139" d="100"/>
        </p:scale>
        <p:origin x="84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fe0375d9f0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fe0375d9f0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3,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44f4a0f22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44f4a0f22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29805276b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29805276b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5b303a6964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5b303a6964_0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9,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Sukkot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5b303a6964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5b303a6964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11,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Indigenous Peoples’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29805276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29805276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29805276b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29805276b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5b303a6964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5b303a6964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17, 2022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29805276b0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29805276b0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5b303a6964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5b303a6964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No numerals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No words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Mix of numbers and words with different colors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Not 259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29805276b0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29805276b0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5b303a6964_0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5b303a6964_0_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5b303a6964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5b303a6964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24,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Diwali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5b303a6964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5b303a6964_0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5b303a6964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5b303a6964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5b303a6964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5b303a6964_0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5b303a6964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5b303a6964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311700" y="307425"/>
            <a:ext cx="3460200" cy="33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7F6000"/>
                </a:solidFill>
                <a:highlight>
                  <a:srgbClr val="FFFFFF"/>
                </a:highlight>
              </a:rPr>
              <a:t>Dog walkers are on the Reservoir Walking Trail every day. </a:t>
            </a:r>
            <a:endParaRPr sz="2900">
              <a:solidFill>
                <a:srgbClr val="7F6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7F6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7F6000"/>
                </a:solidFill>
                <a:highlight>
                  <a:srgbClr val="FFFFFF"/>
                </a:highlight>
              </a:rPr>
              <a:t> If </a:t>
            </a:r>
            <a:r>
              <a:rPr lang="en" sz="2900" b="1">
                <a:solidFill>
                  <a:srgbClr val="7F6000"/>
                </a:solidFill>
                <a:highlight>
                  <a:srgbClr val="FFFFFF"/>
                </a:highlight>
              </a:rPr>
              <a:t>14</a:t>
            </a:r>
            <a:r>
              <a:rPr lang="en" sz="2900">
                <a:solidFill>
                  <a:srgbClr val="7F6000"/>
                </a:solidFill>
                <a:highlight>
                  <a:srgbClr val="FFFFFF"/>
                </a:highlight>
              </a:rPr>
              <a:t> feet walk by, how many dogs and people could there be?</a:t>
            </a:r>
            <a:endParaRPr sz="2900">
              <a:solidFill>
                <a:srgbClr val="7F6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7F6000"/>
              </a:solidFill>
              <a:highlight>
                <a:srgbClr val="FFFFFF"/>
              </a:highlight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2.OA.A1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6964425" y="662150"/>
            <a:ext cx="1974600" cy="29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51C75"/>
                </a:solidFill>
              </a:rPr>
              <a:t>How many kisses are here?</a:t>
            </a:r>
            <a:endParaRPr sz="2300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51C75"/>
                </a:solidFill>
              </a:rPr>
              <a:t>Write an expression to match your mathematical thinking.</a:t>
            </a:r>
            <a:endParaRPr sz="2300">
              <a:solidFill>
                <a:srgbClr val="351C75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8511300" y="4804800"/>
            <a:ext cx="632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2.OA.C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875" y="713876"/>
            <a:ext cx="8722651" cy="420917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/>
          <p:nvPr/>
        </p:nvSpPr>
        <p:spPr>
          <a:xfrm>
            <a:off x="662150" y="141900"/>
            <a:ext cx="3261300" cy="1445400"/>
          </a:xfrm>
          <a:prstGeom prst="wedgeEllipseCallout">
            <a:avLst>
              <a:gd name="adj1" fmla="val 47981"/>
              <a:gd name="adj2" fmla="val 55384"/>
            </a:avLst>
          </a:prstGeom>
          <a:solidFill>
            <a:srgbClr val="99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If this pictograph could talk, 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what would it say?</a:t>
            </a:r>
            <a:endParaRPr sz="1900" b="1">
              <a:solidFill>
                <a:srgbClr val="FFFFFF"/>
              </a:solidFill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8389175" y="48521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2.MD.D10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1700" y="105550"/>
            <a:ext cx="8520600" cy="8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Happy Sukkot! What do you notice? What do you wonder? 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What math questions can we ask?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Estimate how many stalks of bamboo are here!</a:t>
            </a:r>
            <a:endParaRPr sz="1900" b="1">
              <a:solidFill>
                <a:srgbClr val="7F6000"/>
              </a:solidFill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150" y="1104775"/>
            <a:ext cx="7557700" cy="39678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>
            <a:off x="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11700" y="255825"/>
            <a:ext cx="4355100" cy="136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073763"/>
                </a:solidFill>
              </a:rPr>
              <a:t>Let’s celebrate Indigenous Peoples’ Day with some of Mr. Ginga’s beautiful art! </a:t>
            </a:r>
            <a:endParaRPr sz="2320" b="1">
              <a:solidFill>
                <a:srgbClr val="073763"/>
              </a:solidFill>
            </a:endParaRPr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11700" y="1974625"/>
            <a:ext cx="4260300" cy="25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Look at all of the amazing shapes in “The Guardian Owl.”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Sketch one of them.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Now sketch a shape that is like it in ONE way. 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What shape do you have?</a:t>
            </a:r>
            <a:endParaRPr sz="1900" b="1">
              <a:solidFill>
                <a:srgbClr val="990000"/>
              </a:solidFill>
            </a:endParaRPr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8775" y="0"/>
            <a:ext cx="4355226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2.G.A1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92" name="Google Shape;92;p18"/>
          <p:cNvGraphicFramePr/>
          <p:nvPr/>
        </p:nvGraphicFramePr>
        <p:xfrm>
          <a:off x="952500" y="1410850"/>
          <a:ext cx="7239000" cy="2876300"/>
        </p:xfrm>
        <a:graphic>
          <a:graphicData uri="http://schemas.openxmlformats.org/drawingml/2006/table">
            <a:tbl>
              <a:tblPr>
                <a:noFill/>
                <a:tableStyleId>{4B0C4A41-3E7E-4BC0-AC05-E69803481283}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38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700" b="1">
                          <a:solidFill>
                            <a:srgbClr val="20124D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45</a:t>
                      </a:r>
                      <a:endParaRPr sz="5700" b="1">
                        <a:solidFill>
                          <a:srgbClr val="20124D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700" b="1">
                          <a:solidFill>
                            <a:srgbClr val="073763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90</a:t>
                      </a:r>
                      <a:endParaRPr sz="5700" b="1">
                        <a:solidFill>
                          <a:srgbClr val="073763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8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700" b="1">
                          <a:solidFill>
                            <a:srgbClr val="274E13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54</a:t>
                      </a:r>
                      <a:endParaRPr sz="5700" b="1">
                        <a:solidFill>
                          <a:srgbClr val="274E13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700" b="1">
                          <a:solidFill>
                            <a:srgbClr val="660000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75</a:t>
                      </a:r>
                      <a:endParaRPr sz="5700" b="1">
                        <a:solidFill>
                          <a:srgbClr val="660000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3" name="Google Shape;93;p18"/>
          <p:cNvSpPr txBox="1"/>
          <p:nvPr/>
        </p:nvSpPr>
        <p:spPr>
          <a:xfrm>
            <a:off x="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ctrTitle"/>
          </p:nvPr>
        </p:nvSpPr>
        <p:spPr>
          <a:xfrm>
            <a:off x="6964425" y="141900"/>
            <a:ext cx="2057400" cy="131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B45F06"/>
                </a:solidFill>
              </a:rPr>
              <a:t>How much do you think this plow weighs?</a:t>
            </a:r>
            <a:endParaRPr sz="2300">
              <a:solidFill>
                <a:srgbClr val="B45F06"/>
              </a:solidFill>
            </a:endParaRPr>
          </a:p>
        </p:txBody>
      </p:sp>
      <p:sp>
        <p:nvSpPr>
          <p:cNvPr id="99" name="Google Shape;99;p19"/>
          <p:cNvSpPr txBox="1">
            <a:spLocks noGrp="1"/>
          </p:cNvSpPr>
          <p:nvPr>
            <p:ph type="subTitle" idx="1"/>
          </p:nvPr>
        </p:nvSpPr>
        <p:spPr>
          <a:xfrm>
            <a:off x="7035350" y="1643550"/>
            <a:ext cx="1915500" cy="32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B45F06"/>
                </a:solidFill>
              </a:rPr>
              <a:t>3,217 pounds.</a:t>
            </a:r>
            <a:endParaRPr sz="29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69138"/>
                </a:solidFill>
              </a:rPr>
              <a:t>What is the value of the 2 in this number? </a:t>
            </a:r>
            <a:endParaRPr sz="23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69138"/>
                </a:solidFill>
              </a:rPr>
              <a:t>The 1?</a:t>
            </a:r>
            <a:endParaRPr sz="23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69138"/>
                </a:solidFill>
              </a:rPr>
              <a:t>7? </a:t>
            </a:r>
            <a:endParaRPr sz="23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69138"/>
                </a:solidFill>
              </a:rPr>
              <a:t>3?</a:t>
            </a:r>
            <a:endParaRPr sz="2300" b="1">
              <a:solidFill>
                <a:srgbClr val="E69138"/>
              </a:solidFill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/>
        </p:nvSpPr>
        <p:spPr>
          <a:xfrm>
            <a:off x="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2.NBT.A1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3659750" y="445025"/>
            <a:ext cx="5172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10" b="1"/>
              <a:t>Hello Daphne!</a:t>
            </a:r>
            <a:endParaRPr sz="2910" b="1"/>
          </a:p>
        </p:txBody>
      </p:sp>
      <p:sp>
        <p:nvSpPr>
          <p:cNvPr id="107" name="Google Shape;107;p20"/>
          <p:cNvSpPr txBox="1">
            <a:spLocks noGrp="1"/>
          </p:cNvSpPr>
          <p:nvPr>
            <p:ph type="body" idx="1"/>
          </p:nvPr>
        </p:nvSpPr>
        <p:spPr>
          <a:xfrm>
            <a:off x="3698175" y="1261400"/>
            <a:ext cx="5134200" cy="330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Daphne is 2 weeks old and she weighs 34 ounces.</a:t>
            </a:r>
            <a:endParaRPr sz="23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/>
              <a:t>Her weight is going to DOUBLE in the next week.</a:t>
            </a:r>
            <a:endParaRPr sz="23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/>
              <a:t>How much will she weigh?</a:t>
            </a:r>
            <a:endParaRPr sz="2300" b="1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/>
              <a:t>How did you solve it?</a:t>
            </a:r>
            <a:endParaRPr sz="2300" b="1"/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0"/>
            <a:ext cx="332460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0"/>
          <p:cNvSpPr txBox="1"/>
          <p:nvPr/>
        </p:nvSpPr>
        <p:spPr>
          <a:xfrm>
            <a:off x="8306400" y="4812575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subTitle" idx="1"/>
          </p:nvPr>
        </p:nvSpPr>
        <p:spPr>
          <a:xfrm>
            <a:off x="4895200" y="812600"/>
            <a:ext cx="3937200" cy="32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15 + 10  =  25</a:t>
            </a: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15 + 11  =  25 - 1</a:t>
            </a: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15 + 12  =  25 + 2</a:t>
            </a: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15 + 13  =  30 - 3</a:t>
            </a:r>
            <a:endParaRPr sz="3100" b="1">
              <a:solidFill>
                <a:srgbClr val="38761D"/>
              </a:solidFill>
            </a:endParaRPr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000" y="327788"/>
            <a:ext cx="4487924" cy="4487924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1"/>
          <p:cNvSpPr txBox="1"/>
          <p:nvPr/>
        </p:nvSpPr>
        <p:spPr>
          <a:xfrm>
            <a:off x="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4201750" y="437350"/>
            <a:ext cx="467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10" b="1"/>
              <a:t>An array of dice!</a:t>
            </a:r>
            <a:endParaRPr sz="2910" b="1"/>
          </a:p>
        </p:txBody>
      </p:sp>
      <p:sp>
        <p:nvSpPr>
          <p:cNvPr id="122" name="Google Shape;122;p22"/>
          <p:cNvSpPr txBox="1">
            <a:spLocks noGrp="1"/>
          </p:cNvSpPr>
          <p:nvPr>
            <p:ph type="body" idx="1"/>
          </p:nvPr>
        </p:nvSpPr>
        <p:spPr>
          <a:xfrm>
            <a:off x="4159450" y="1361350"/>
            <a:ext cx="4715100" cy="32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00"/>
                </a:solidFill>
              </a:rPr>
              <a:t>What can we say about the dice?</a:t>
            </a:r>
            <a:endParaRPr sz="2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00"/>
                </a:solidFill>
              </a:rPr>
              <a:t>How can we count them?</a:t>
            </a:r>
            <a:endParaRPr sz="2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990000"/>
                </a:solidFill>
              </a:rPr>
              <a:t>What patterns can we see?</a:t>
            </a:r>
            <a:endParaRPr sz="2900" b="1">
              <a:solidFill>
                <a:srgbClr val="990000"/>
              </a:solidFill>
            </a:endParaRPr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2"/>
          <p:cNvSpPr txBox="1"/>
          <p:nvPr/>
        </p:nvSpPr>
        <p:spPr>
          <a:xfrm>
            <a:off x="8452200" y="4804800"/>
            <a:ext cx="69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/>
              <a:t>Which one does not belong?</a:t>
            </a:r>
            <a:endParaRPr sz="2920"/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68724"/>
            <a:ext cx="9144001" cy="283265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3"/>
          <p:cNvSpPr txBox="1"/>
          <p:nvPr/>
        </p:nvSpPr>
        <p:spPr>
          <a:xfrm>
            <a:off x="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2.NBT.A1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>
            <a:spLocks noGrp="1"/>
          </p:cNvSpPr>
          <p:nvPr>
            <p:ph type="subTitle" idx="1"/>
          </p:nvPr>
        </p:nvSpPr>
        <p:spPr>
          <a:xfrm>
            <a:off x="260125" y="177350"/>
            <a:ext cx="1844700" cy="4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5B0F00"/>
                </a:solidFill>
              </a:rPr>
              <a:t>Yum!</a:t>
            </a:r>
            <a:endParaRPr sz="23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5B0F00"/>
                </a:solidFill>
              </a:rPr>
              <a:t>What shapes could we create with 2 of these cookies?</a:t>
            </a:r>
            <a:endParaRPr sz="23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5B0F00"/>
                </a:solidFill>
              </a:rPr>
              <a:t>3 of them?</a:t>
            </a:r>
            <a:endParaRPr sz="23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5B0F00"/>
                </a:solidFill>
              </a:rPr>
              <a:t>4?  5?  6?</a:t>
            </a:r>
            <a:r>
              <a:rPr lang="en"/>
              <a:t> </a:t>
            </a:r>
            <a:endParaRPr/>
          </a:p>
        </p:txBody>
      </p:sp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/>
          <p:nvPr/>
        </p:nvSpPr>
        <p:spPr>
          <a:xfrm>
            <a:off x="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2.G.A1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>
            <a:spLocks noGrp="1"/>
          </p:cNvSpPr>
          <p:nvPr>
            <p:ph type="ctrTitle"/>
          </p:nvPr>
        </p:nvSpPr>
        <p:spPr>
          <a:xfrm>
            <a:off x="132525" y="153375"/>
            <a:ext cx="6372300" cy="50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Biking in Boston!</a:t>
            </a:r>
            <a:endParaRPr sz="2300" b="1">
              <a:solidFill>
                <a:srgbClr val="38761D"/>
              </a:solidFill>
            </a:endParaRPr>
          </a:p>
        </p:txBody>
      </p:sp>
      <p:sp>
        <p:nvSpPr>
          <p:cNvPr id="144" name="Google Shape;144;p25"/>
          <p:cNvSpPr txBox="1">
            <a:spLocks noGrp="1"/>
          </p:cNvSpPr>
          <p:nvPr>
            <p:ph type="subTitle" idx="1"/>
          </p:nvPr>
        </p:nvSpPr>
        <p:spPr>
          <a:xfrm>
            <a:off x="6680650" y="744575"/>
            <a:ext cx="2305800" cy="41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If we counted 64 WHEELS go by, how many BIKERS were there?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If we counted 64 BIKERS, how many WHEELS were there? </a:t>
            </a:r>
            <a:endParaRPr sz="2300">
              <a:solidFill>
                <a:srgbClr val="38761D"/>
              </a:solidFill>
            </a:endParaRPr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513" y="744575"/>
            <a:ext cx="6372225" cy="424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5"/>
          <p:cNvSpPr txBox="1"/>
          <p:nvPr/>
        </p:nvSpPr>
        <p:spPr>
          <a:xfrm>
            <a:off x="8377350" y="4804800"/>
            <a:ext cx="76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3" name="Google Shape;15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6"/>
          <p:cNvSpPr txBox="1"/>
          <p:nvPr/>
        </p:nvSpPr>
        <p:spPr>
          <a:xfrm>
            <a:off x="130050" y="165525"/>
            <a:ext cx="28614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rPr>
              <a:t>Happy Diwali!</a:t>
            </a:r>
            <a:endParaRPr sz="3700" b="1">
              <a:solidFill>
                <a:schemeClr val="l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55" name="Google Shape;155;p26"/>
          <p:cNvSpPr txBox="1"/>
          <p:nvPr/>
        </p:nvSpPr>
        <p:spPr>
          <a:xfrm>
            <a:off x="7732975" y="744575"/>
            <a:ext cx="1359900" cy="38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lt1"/>
                </a:solidFill>
              </a:rPr>
              <a:t>Wow! There’s a lot of math we can see in these traditional Diwali sweets.</a:t>
            </a:r>
            <a:endParaRPr sz="17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lt1"/>
                </a:solidFill>
              </a:rPr>
              <a:t>Write an expression to match your math thinking.</a:t>
            </a:r>
            <a:endParaRPr sz="1700" b="1">
              <a:solidFill>
                <a:schemeClr val="lt1"/>
              </a:solidFill>
            </a:endParaRPr>
          </a:p>
        </p:txBody>
      </p:sp>
      <p:sp>
        <p:nvSpPr>
          <p:cNvPr id="156" name="Google Shape;156;p26"/>
          <p:cNvSpPr txBox="1"/>
          <p:nvPr/>
        </p:nvSpPr>
        <p:spPr>
          <a:xfrm>
            <a:off x="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2.OA.A1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>
            <a:spLocks noGrp="1"/>
          </p:cNvSpPr>
          <p:nvPr>
            <p:ph type="subTitle" idx="1"/>
          </p:nvPr>
        </p:nvSpPr>
        <p:spPr>
          <a:xfrm>
            <a:off x="130075" y="342900"/>
            <a:ext cx="1300800" cy="43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F9000"/>
                </a:solidFill>
              </a:rPr>
              <a:t>This baby goat at Land’s Sake Farm is 2 months old.</a:t>
            </a:r>
            <a:endParaRPr sz="19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i="1">
                <a:solidFill>
                  <a:srgbClr val="BF9000"/>
                </a:solidFill>
              </a:rPr>
              <a:t>About </a:t>
            </a:r>
            <a:r>
              <a:rPr lang="en" sz="1900" b="1">
                <a:solidFill>
                  <a:srgbClr val="BF9000"/>
                </a:solidFill>
              </a:rPr>
              <a:t>how many days old is she?</a:t>
            </a:r>
            <a:endParaRPr sz="1900" b="1">
              <a:solidFill>
                <a:srgbClr val="BF9000"/>
              </a:solidFill>
            </a:endParaRPr>
          </a:p>
        </p:txBody>
      </p:sp>
      <p:pic>
        <p:nvPicPr>
          <p:cNvPr id="162" name="Google Shape;16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6575" y="461150"/>
            <a:ext cx="7504349" cy="422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7"/>
          <p:cNvSpPr txBox="1"/>
          <p:nvPr/>
        </p:nvSpPr>
        <p:spPr>
          <a:xfrm>
            <a:off x="8452200" y="4804800"/>
            <a:ext cx="69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2.MD.C7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>
            <a:spLocks noGrp="1"/>
          </p:cNvSpPr>
          <p:nvPr>
            <p:ph type="subTitle" idx="1"/>
          </p:nvPr>
        </p:nvSpPr>
        <p:spPr>
          <a:xfrm>
            <a:off x="402088" y="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we notice? What do we wonder? What is going on in this data visualization?</a:t>
            </a:r>
            <a:endParaRPr/>
          </a:p>
        </p:txBody>
      </p:sp>
      <p:pic>
        <p:nvPicPr>
          <p:cNvPr id="169" name="Google Shape;16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800" y="697625"/>
            <a:ext cx="8198399" cy="437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73400" y="4866500"/>
            <a:ext cx="1170600" cy="27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8"/>
          <p:cNvSpPr txBox="1"/>
          <p:nvPr/>
        </p:nvSpPr>
        <p:spPr>
          <a:xfrm>
            <a:off x="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>
            <a:spLocks noGrp="1"/>
          </p:cNvSpPr>
          <p:nvPr>
            <p:ph type="subTitle" idx="1"/>
          </p:nvPr>
        </p:nvSpPr>
        <p:spPr>
          <a:xfrm>
            <a:off x="201000" y="70950"/>
            <a:ext cx="1880100" cy="189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This building is a famous landmark in Roslindale Square</a:t>
            </a: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7" name="Google Shape;17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9"/>
          <p:cNvSpPr txBox="1"/>
          <p:nvPr/>
        </p:nvSpPr>
        <p:spPr>
          <a:xfrm>
            <a:off x="159750" y="2086950"/>
            <a:ext cx="1962600" cy="18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How many windows do we see? </a:t>
            </a: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How many don’t we see? </a:t>
            </a: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How do we know?</a:t>
            </a:r>
            <a:endParaRPr sz="2300">
              <a:solidFill>
                <a:srgbClr val="274E13"/>
              </a:solidFill>
            </a:endParaRPr>
          </a:p>
        </p:txBody>
      </p:sp>
      <p:sp>
        <p:nvSpPr>
          <p:cNvPr id="179" name="Google Shape;179;p29"/>
          <p:cNvSpPr txBox="1"/>
          <p:nvPr/>
        </p:nvSpPr>
        <p:spPr>
          <a:xfrm>
            <a:off x="830640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subTitle" idx="1"/>
          </p:nvPr>
        </p:nvSpPr>
        <p:spPr>
          <a:xfrm>
            <a:off x="7437375" y="461150"/>
            <a:ext cx="1548900" cy="44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If the green pumpkin weighs 4 pounds, what might the other pumpkins weigh?</a:t>
            </a:r>
            <a:endParaRPr sz="2300">
              <a:solidFill>
                <a:srgbClr val="38761D"/>
              </a:solidFill>
            </a:endParaRPr>
          </a:p>
        </p:txBody>
      </p:sp>
      <p:pic>
        <p:nvPicPr>
          <p:cNvPr id="185" name="Google Shape;18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450" y="128750"/>
            <a:ext cx="7231124" cy="480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0"/>
          <p:cNvSpPr txBox="1"/>
          <p:nvPr/>
        </p:nvSpPr>
        <p:spPr>
          <a:xfrm>
            <a:off x="2222950" y="1005050"/>
            <a:ext cx="12417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lt1"/>
                </a:solidFill>
              </a:rPr>
              <a:t>4 pounds</a:t>
            </a:r>
            <a:endParaRPr sz="1700" b="1">
              <a:solidFill>
                <a:schemeClr val="lt1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8464200" y="4804800"/>
            <a:ext cx="679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2.MD.A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578</Words>
  <Application>Microsoft Macintosh PowerPoint</Application>
  <PresentationFormat>On-screen Show (16:9)</PresentationFormat>
  <Paragraphs>100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Handlee</vt:lpstr>
      <vt:lpstr>Simple Light</vt:lpstr>
      <vt:lpstr>PowerPoint Presentation</vt:lpstr>
      <vt:lpstr>PowerPoint Presentation</vt:lpstr>
      <vt:lpstr>PowerPoint Presentation</vt:lpstr>
      <vt:lpstr>Happy Sukkot! What do you notice? What do you wonder?  What math questions can we ask? Estimate how many stalks of bamboo are here!</vt:lpstr>
      <vt:lpstr>Let’s celebrate Indigenous Peoples’ Day with some of Mr. Ginga’s beautiful art! </vt:lpstr>
      <vt:lpstr>Which one doesn’t belong?</vt:lpstr>
      <vt:lpstr>How much do you think this plow weighs?</vt:lpstr>
      <vt:lpstr>Hello Daphne!</vt:lpstr>
      <vt:lpstr>PowerPoint Presentation</vt:lpstr>
      <vt:lpstr>An array of dice!</vt:lpstr>
      <vt:lpstr>Which one does not belong?</vt:lpstr>
      <vt:lpstr>PowerPoint Presentation</vt:lpstr>
      <vt:lpstr>Biking in Boston!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2022-10-01T13:07:16Z</dcterms:modified>
</cp:coreProperties>
</file>