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F6FA79-3176-471C-A844-98DF26B64D65}">
  <a:tblStyle styleId="{4DF6FA79-3176-471C-A844-98DF26B64D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9"/>
  </p:normalViewPr>
  <p:slideViewPr>
    <p:cSldViewPr snapToGrid="0">
      <p:cViewPr varScale="1">
        <p:scale>
          <a:sx n="136" d="100"/>
          <a:sy n="136" d="100"/>
        </p:scale>
        <p:origin x="9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7a70597639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7a70597639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October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7a70597639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7a70597639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a70597639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a70597639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Culture Day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7a70597639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7a70597639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regular polygon, all four sides and angles are equal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a quadrilateral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4 sides, none them equal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concave quadrilateral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7a70597639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7a70597639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4,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Panama Flag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7a70597639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7a70597639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7, 2022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7a70597639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7a70597639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8,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Election Day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7a70597639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7a70597639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9,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 Day ~ Cambodia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7a705976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7a705976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11,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Veteran’s Day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a70597639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a70597639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14, 2022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a70597639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7a70597639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14, 2022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7a70597639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7a70597639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7a70597639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7a70597639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7a70597639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7a70597639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7ac63476a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7ac63476a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21, 2022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7ac63476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7ac63476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7a7059763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7a7059763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689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Bats are totally awesome!</a:t>
            </a:r>
            <a:endParaRPr sz="2920"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01700" y="4000200"/>
            <a:ext cx="894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Did you know … there are over 1,400 species of bats worldwide?</a:t>
            </a:r>
            <a:endParaRPr sz="23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/>
              <a:t>Let’s find factor pairs of 1,400! Can we find all of them?</a:t>
            </a:r>
            <a:endParaRPr sz="23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2200"/>
            <a:ext cx="9144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36615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5.NBT.B6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6846500" y="138075"/>
            <a:ext cx="2197800" cy="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It’s Native Corn Season!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6898250" y="1279050"/>
            <a:ext cx="2094300" cy="35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Estimate how many kernels on one ear of corn!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How many on seven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100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200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Do we see any patterns here?</a:t>
            </a:r>
            <a:endParaRPr sz="1900">
              <a:solidFill>
                <a:srgbClr val="741B47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0"/>
            <a:ext cx="67382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455875" y="4855950"/>
            <a:ext cx="73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36750" y="220800"/>
            <a:ext cx="62844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CC0000"/>
                </a:solidFill>
              </a:rPr>
              <a:t>Today is Japan Culture Day!</a:t>
            </a:r>
            <a:endParaRPr sz="2300" b="1">
              <a:solidFill>
                <a:srgbClr val="CC0000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808800" y="1070125"/>
            <a:ext cx="2166300" cy="3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The current population of Japan is </a:t>
            </a:r>
            <a:r>
              <a:rPr lang="en" sz="1700" b="1">
                <a:solidFill>
                  <a:srgbClr val="CC0000"/>
                </a:solidFill>
              </a:rPr>
              <a:t>125,600,000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The current population of the United States is </a:t>
            </a:r>
            <a:r>
              <a:rPr lang="en" sz="1700" b="1">
                <a:solidFill>
                  <a:srgbClr val="CC0000"/>
                </a:solidFill>
              </a:rPr>
              <a:t>331,900,000</a:t>
            </a:r>
            <a:endParaRPr sz="1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How many more people live in the U.S. than in Japan?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50" y="927450"/>
            <a:ext cx="6676000" cy="402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422500" y="4819525"/>
            <a:ext cx="72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1772025"/>
            <a:ext cx="3243600" cy="24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Which one doesn’t belong?</a:t>
            </a:r>
            <a:endParaRPr sz="2900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6394" y="0"/>
            <a:ext cx="529761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625388" y="101300"/>
            <a:ext cx="555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0000FF"/>
                </a:solidFill>
              </a:rPr>
              <a:t>It is Flag Day in Panama!</a:t>
            </a:r>
            <a:endParaRPr sz="2320" b="1">
              <a:solidFill>
                <a:srgbClr val="0000FF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6765950" y="713425"/>
            <a:ext cx="2294700" cy="4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The Panama canal is          </a:t>
            </a:r>
            <a:r>
              <a:rPr lang="en" sz="1300" b="1">
                <a:solidFill>
                  <a:srgbClr val="0000FF"/>
                </a:solidFill>
              </a:rPr>
              <a:t>80 kilometers</a:t>
            </a:r>
            <a:r>
              <a:rPr lang="en" sz="1300">
                <a:solidFill>
                  <a:srgbClr val="0000FF"/>
                </a:solidFill>
              </a:rPr>
              <a:t> long, it shortens the journey from the Atlantic to the Pacific by </a:t>
            </a:r>
            <a:r>
              <a:rPr lang="en" sz="1300" b="1">
                <a:solidFill>
                  <a:srgbClr val="0000FF"/>
                </a:solidFill>
              </a:rPr>
              <a:t>15,000 kilometers</a:t>
            </a:r>
            <a:r>
              <a:rPr lang="en" sz="1300">
                <a:solidFill>
                  <a:srgbClr val="0000FF"/>
                </a:solidFill>
              </a:rPr>
              <a:t>.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How many meters is that? 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 i="1">
                <a:solidFill>
                  <a:srgbClr val="0000FF"/>
                </a:solidFill>
              </a:rPr>
              <a:t>About</a:t>
            </a:r>
            <a:r>
              <a:rPr lang="en" sz="1300" i="1">
                <a:solidFill>
                  <a:srgbClr val="0000FF"/>
                </a:solidFill>
              </a:rPr>
              <a:t> </a:t>
            </a:r>
            <a:r>
              <a:rPr lang="en" sz="1300">
                <a:solidFill>
                  <a:srgbClr val="0000FF"/>
                </a:solidFill>
              </a:rPr>
              <a:t>how many miles is that?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There are three sets of locks along the canal. The locks bring the vessels to/from    </a:t>
            </a:r>
            <a:r>
              <a:rPr lang="en" sz="1300" b="1">
                <a:solidFill>
                  <a:srgbClr val="0000FF"/>
                </a:solidFill>
              </a:rPr>
              <a:t>26 meters</a:t>
            </a:r>
            <a:r>
              <a:rPr lang="en" sz="1300">
                <a:solidFill>
                  <a:srgbClr val="0000FF"/>
                </a:solidFill>
              </a:rPr>
              <a:t> above sea level.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FF"/>
                </a:solidFill>
              </a:rPr>
              <a:t>What can we say about that height?</a:t>
            </a:r>
            <a:endParaRPr sz="13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CC0000"/>
              </a:solidFill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0" y="4842825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4.NBT.B6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25" y="713425"/>
            <a:ext cx="6623424" cy="40899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0" y="48034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6742925" y="432150"/>
            <a:ext cx="22437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It is daylight savings time!</a:t>
            </a: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What do these clocks represent?</a:t>
            </a: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How long until we can set our clocks forward again?</a:t>
            </a: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How many days?</a:t>
            </a: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</a:rPr>
              <a:t>How many hours?</a:t>
            </a:r>
            <a:endParaRPr sz="1900">
              <a:solidFill>
                <a:srgbClr val="1155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103575" y="4061875"/>
            <a:ext cx="59604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Daylight saving time in Massachusetts ends at </a:t>
            </a:r>
            <a:endParaRPr sz="1700">
              <a:solidFill>
                <a:srgbClr val="1155C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2:00 AM on Sunday, November 6</a:t>
            </a:r>
            <a:endParaRPr sz="1700">
              <a:solidFill>
                <a:srgbClr val="1155C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It will begin again on Sunday, March 12, 2023</a:t>
            </a:r>
            <a:endParaRPr sz="1700">
              <a:solidFill>
                <a:srgbClr val="1155C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8450700" y="4804800"/>
            <a:ext cx="69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13" y="0"/>
            <a:ext cx="5757724" cy="396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94800" y="88300"/>
            <a:ext cx="578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 dirty="0">
                <a:solidFill>
                  <a:srgbClr val="1155CC"/>
                </a:solidFill>
              </a:rPr>
              <a:t>Today is Election Day!</a:t>
            </a:r>
            <a:endParaRPr sz="2920" b="1" dirty="0">
              <a:solidFill>
                <a:srgbClr val="1155CC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5879927" y="480260"/>
            <a:ext cx="3198900" cy="38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155CC"/>
                </a:solidFill>
                <a:highlight>
                  <a:srgbClr val="FFFFFF"/>
                </a:highlight>
              </a:rPr>
              <a:t>Americans first began the custom of weekday voting in 1845, when Congress passed a federal law designating the first Tuesday following the first Monday in November as Election Day. </a:t>
            </a:r>
            <a:endParaRPr sz="1600" dirty="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155CC"/>
                </a:solidFill>
                <a:highlight>
                  <a:srgbClr val="FFFFFF"/>
                </a:highlight>
              </a:rPr>
              <a:t>Before then, states were allowed to hold elections any time they pleased within a 34-day window before the first Wednesday in December.</a:t>
            </a:r>
            <a:endParaRPr sz="1600" dirty="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1155CC"/>
                </a:solidFill>
                <a:highlight>
                  <a:srgbClr val="FFFFFF"/>
                </a:highlight>
              </a:rPr>
              <a:t>What does that mean?              A 34-day window?</a:t>
            </a:r>
            <a:endParaRPr sz="1600" b="1" dirty="0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23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75" y="730772"/>
            <a:ext cx="5785052" cy="433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94875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5.MD.A1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996226" y="98300"/>
            <a:ext cx="692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3C78D8"/>
                </a:solidFill>
              </a:rPr>
              <a:t>Happy Independence Day in Cambodia!</a:t>
            </a:r>
            <a:endParaRPr sz="2320" b="1">
              <a:solidFill>
                <a:srgbClr val="3C78D8"/>
              </a:solidFill>
            </a:endParaRPr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103550" y="843600"/>
            <a:ext cx="1691400" cy="358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Cambodia gained independence from France in 1953.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How long ago was that?</a:t>
            </a:r>
            <a:endParaRPr sz="1700">
              <a:solidFill>
                <a:srgbClr val="1155CC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1155CC"/>
                </a:solidFill>
              </a:rPr>
              <a:t>What mental math strategy did you use?</a:t>
            </a:r>
            <a:endParaRPr sz="1700">
              <a:solidFill>
                <a:srgbClr val="1155CC"/>
              </a:solidFill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992" y="751550"/>
            <a:ext cx="7195458" cy="43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195625" y="359400"/>
            <a:ext cx="3992700" cy="47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Veteran’s Day, originally Armistice Day (1921), began as a universal recognition to the ending of World War I fighting at                              11 a.m., November 11, 1918.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The 11th hour of the 11th day of the 11th month.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What can we say about 11? 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Is there a divisibility rule for 11? How and why does it work?</a:t>
            </a:r>
            <a:endParaRPr sz="1900" b="1">
              <a:solidFill>
                <a:srgbClr val="0B5394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0075" y="0"/>
            <a:ext cx="47139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209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Would you rather have a birthday cake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that is 1     ft. x     ft.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                                      8    in. x 12 in.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6262"/>
            <a:ext cx="4572000" cy="304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095500"/>
            <a:ext cx="4572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0100" y="644375"/>
            <a:ext cx="211900" cy="43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7625" y="644363"/>
            <a:ext cx="161775" cy="43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1100" y="1443925"/>
            <a:ext cx="211900" cy="43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5.NF.B6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4982400" y="445025"/>
            <a:ext cx="3849900" cy="4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86D69"/>
                </a:solidFill>
                <a:highlight>
                  <a:srgbClr val="FFFFFF"/>
                </a:highlight>
              </a:rPr>
              <a:t>Love Thyself,</a:t>
            </a: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 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by Victor "Marka27" Quiñonez 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is painted on the side of 4-story building in Dorchester.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high is this building? Estimate.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The mural is 43.5 feet high!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many inches would that be?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086D69"/>
                </a:solidFill>
                <a:highlight>
                  <a:srgbClr val="FFFFFF"/>
                </a:highlight>
              </a:rPr>
              <a:t>About </a:t>
            </a: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many meters is that?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>
              <a:solidFill>
                <a:srgbClr val="888F9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>
              <a:solidFill>
                <a:srgbClr val="888F95"/>
              </a:solidFill>
              <a:highlight>
                <a:srgbClr val="FFFFFF"/>
              </a:highlight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46598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8490575" y="4804800"/>
            <a:ext cx="72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5051" y="0"/>
            <a:ext cx="72189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/>
          <p:nvPr/>
        </p:nvSpPr>
        <p:spPr>
          <a:xfrm>
            <a:off x="69050" y="644400"/>
            <a:ext cx="1944600" cy="1553400"/>
          </a:xfrm>
          <a:prstGeom prst="wedgeEllipseCallout">
            <a:avLst>
              <a:gd name="adj1" fmla="val 61715"/>
              <a:gd name="adj2" fmla="val 45867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If this data visualization could talk, what would it say?</a:t>
            </a:r>
            <a:endParaRPr sz="1700"/>
          </a:p>
        </p:txBody>
      </p:sp>
      <p:sp>
        <p:nvSpPr>
          <p:cNvPr id="145" name="Google Shape;145;p24"/>
          <p:cNvSpPr/>
          <p:nvPr/>
        </p:nvSpPr>
        <p:spPr>
          <a:xfrm>
            <a:off x="655875" y="3359950"/>
            <a:ext cx="1406700" cy="1153500"/>
          </a:xfrm>
          <a:prstGeom prst="wedgeEllipseCallout">
            <a:avLst>
              <a:gd name="adj1" fmla="val 63702"/>
              <a:gd name="adj2" fmla="val -17081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Why does it matter?</a:t>
            </a:r>
            <a:endParaRPr sz="1700"/>
          </a:p>
        </p:txBody>
      </p:sp>
      <p:sp>
        <p:nvSpPr>
          <p:cNvPr id="146" name="Google Shape;146;p24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/>
          <p:nvPr/>
        </p:nvSpPr>
        <p:spPr>
          <a:xfrm>
            <a:off x="1806550" y="299150"/>
            <a:ext cx="1334700" cy="667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Input</a:t>
            </a:r>
            <a:endParaRPr sz="1700" b="1"/>
          </a:p>
        </p:txBody>
      </p:sp>
      <p:sp>
        <p:nvSpPr>
          <p:cNvPr id="152" name="Google Shape;152;p25"/>
          <p:cNvSpPr/>
          <p:nvPr/>
        </p:nvSpPr>
        <p:spPr>
          <a:xfrm>
            <a:off x="3244901" y="172575"/>
            <a:ext cx="1668492" cy="1104624"/>
          </a:xfrm>
          <a:prstGeom prst="cloud">
            <a:avLst/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Function!</a:t>
            </a:r>
            <a:endParaRPr sz="1700"/>
          </a:p>
        </p:txBody>
      </p:sp>
      <p:sp>
        <p:nvSpPr>
          <p:cNvPr id="153" name="Google Shape;153;p25"/>
          <p:cNvSpPr/>
          <p:nvPr/>
        </p:nvSpPr>
        <p:spPr>
          <a:xfrm>
            <a:off x="5143625" y="299138"/>
            <a:ext cx="1334700" cy="667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Output</a:t>
            </a:r>
            <a:endParaRPr/>
          </a:p>
        </p:txBody>
      </p:sp>
      <p:graphicFrame>
        <p:nvGraphicFramePr>
          <p:cNvPr id="154" name="Google Shape;154;p25"/>
          <p:cNvGraphicFramePr/>
          <p:nvPr/>
        </p:nvGraphicFramePr>
        <p:xfrm>
          <a:off x="1541975" y="1461350"/>
          <a:ext cx="5198950" cy="2773470"/>
        </p:xfrm>
        <a:graphic>
          <a:graphicData uri="http://schemas.openxmlformats.org/drawingml/2006/table">
            <a:tbl>
              <a:tblPr>
                <a:noFill/>
                <a:tableStyleId>{4DF6FA79-3176-471C-A844-98DF26B64D65}</a:tableStyleId>
              </a:tblPr>
              <a:tblGrid>
                <a:gridCol w="262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39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99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5" name="Google Shape;155;p25"/>
          <p:cNvSpPr/>
          <p:nvPr/>
        </p:nvSpPr>
        <p:spPr>
          <a:xfrm>
            <a:off x="7141225" y="4069750"/>
            <a:ext cx="1525800" cy="843600"/>
          </a:xfrm>
          <a:prstGeom prst="wedgeEllipseCallout">
            <a:avLst>
              <a:gd name="adj1" fmla="val -70329"/>
              <a:gd name="adj2" fmla="val -43291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Can we complete it?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156" name="Google Shape;156;p25"/>
          <p:cNvSpPr/>
          <p:nvPr/>
        </p:nvSpPr>
        <p:spPr>
          <a:xfrm>
            <a:off x="7303025" y="1941600"/>
            <a:ext cx="1668600" cy="1104600"/>
          </a:xfrm>
          <a:prstGeom prst="wedgeEllipseCallout">
            <a:avLst>
              <a:gd name="adj1" fmla="val -70667"/>
              <a:gd name="adj2" fmla="val -11264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What’s going on in this table?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5.OA.B3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body" idx="1"/>
          </p:nvPr>
        </p:nvSpPr>
        <p:spPr>
          <a:xfrm>
            <a:off x="5397775" y="312075"/>
            <a:ext cx="35601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rather…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Which is the better foil buy?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do we know?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513450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6"/>
          <p:cNvSpPr txBox="1"/>
          <p:nvPr/>
        </p:nvSpPr>
        <p:spPr>
          <a:xfrm>
            <a:off x="8503200" y="4804800"/>
            <a:ext cx="64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84136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0" y="4878850"/>
            <a:ext cx="1542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Source: New York Times</a:t>
            </a:r>
            <a:endParaRPr sz="900" i="1"/>
          </a:p>
        </p:txBody>
      </p:sp>
      <p:sp>
        <p:nvSpPr>
          <p:cNvPr id="171" name="Google Shape;171;p27"/>
          <p:cNvSpPr/>
          <p:nvPr/>
        </p:nvSpPr>
        <p:spPr>
          <a:xfrm>
            <a:off x="7088125" y="2934225"/>
            <a:ext cx="1967700" cy="1081500"/>
          </a:xfrm>
          <a:prstGeom prst="wedgeEllipseCallout">
            <a:avLst>
              <a:gd name="adj1" fmla="val -49416"/>
              <a:gd name="adj2" fmla="val -41489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What’s going on in this data visualization</a:t>
            </a:r>
            <a:r>
              <a:rPr lang="en">
                <a:solidFill>
                  <a:schemeClr val="lt1"/>
                </a:solidFill>
              </a:rPr>
              <a:t>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2" name="Google Shape;172;p27"/>
          <p:cNvSpPr/>
          <p:nvPr/>
        </p:nvSpPr>
        <p:spPr>
          <a:xfrm rot="-1541659">
            <a:off x="1259750" y="1660397"/>
            <a:ext cx="4767400" cy="1979951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34343"/>
                </a:solidFill>
              </a:rPr>
              <a:t>This map shows the most “distinct” Thanksgiving side dish by state as determined by the number of Google searches during the week of Thanksgiving.</a:t>
            </a:r>
            <a:endParaRPr b="1">
              <a:solidFill>
                <a:srgbClr val="434343"/>
              </a:solidFill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8514900" y="4804800"/>
            <a:ext cx="62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3941425" y="248525"/>
            <a:ext cx="489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 dirty="0">
                <a:solidFill>
                  <a:srgbClr val="073763"/>
                </a:solidFill>
              </a:rPr>
              <a:t>“Guardian Owl”</a:t>
            </a:r>
            <a:endParaRPr sz="2577" b="1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 i="1" dirty="0">
                <a:solidFill>
                  <a:srgbClr val="073763"/>
                </a:solidFill>
              </a:rPr>
              <a:t>Jake </a:t>
            </a:r>
            <a:r>
              <a:rPr lang="en" sz="2133" i="1" dirty="0" err="1">
                <a:solidFill>
                  <a:srgbClr val="073763"/>
                </a:solidFill>
              </a:rPr>
              <a:t>Ginga</a:t>
            </a:r>
            <a:endParaRPr sz="2133" i="1" dirty="0">
              <a:solidFill>
                <a:srgbClr val="073763"/>
              </a:solidFill>
            </a:endParaRPr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1"/>
          </p:nvPr>
        </p:nvSpPr>
        <p:spPr>
          <a:xfrm>
            <a:off x="3941425" y="1421675"/>
            <a:ext cx="4890900" cy="31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073763"/>
                </a:solidFill>
              </a:rPr>
              <a:t>Let’s talk about the geometry we see here.</a:t>
            </a:r>
            <a:endParaRPr sz="19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073763"/>
                </a:solidFill>
              </a:rPr>
              <a:t>Do we see any symmetry?</a:t>
            </a:r>
            <a:endParaRPr sz="19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073763"/>
                </a:solidFill>
              </a:rPr>
              <a:t>Choose an interesting shape in this piece.</a:t>
            </a:r>
            <a:endParaRPr sz="19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073763"/>
                </a:solidFill>
              </a:rPr>
              <a:t>Sketch it.</a:t>
            </a:r>
            <a:endParaRPr sz="1900" dirty="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073763"/>
                </a:solidFill>
              </a:rPr>
              <a:t>Now sketch a shape that shares ONE attribute, </a:t>
            </a:r>
            <a:r>
              <a:rPr lang="en" sz="1900" i="1" dirty="0">
                <a:solidFill>
                  <a:srgbClr val="073763"/>
                </a:solidFill>
              </a:rPr>
              <a:t>and</a:t>
            </a:r>
            <a:r>
              <a:rPr lang="en" sz="1900" dirty="0">
                <a:solidFill>
                  <a:srgbClr val="073763"/>
                </a:solidFill>
              </a:rPr>
              <a:t> is different in another way.</a:t>
            </a:r>
            <a:endParaRPr sz="1900" dirty="0">
              <a:solidFill>
                <a:srgbClr val="073763"/>
              </a:solidFill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378709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 txBox="1"/>
          <p:nvPr/>
        </p:nvSpPr>
        <p:spPr>
          <a:xfrm>
            <a:off x="8514900" y="4804800"/>
            <a:ext cx="62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145" y="0"/>
            <a:ext cx="618185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/>
          <p:nvPr/>
        </p:nvSpPr>
        <p:spPr>
          <a:xfrm>
            <a:off x="254275" y="1652850"/>
            <a:ext cx="2473500" cy="1444800"/>
          </a:xfrm>
          <a:prstGeom prst="wedgeEllipseCallout">
            <a:avLst>
              <a:gd name="adj1" fmla="val 58943"/>
              <a:gd name="adj2" fmla="val -34875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If this “pie” chart could talk, what would it say?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5.NF.A</a:t>
            </a:r>
            <a:endParaRPr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Macintosh PowerPoint</Application>
  <PresentationFormat>On-screen Show (16:9)</PresentationFormat>
  <Paragraphs>127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Roboto</vt:lpstr>
      <vt:lpstr>Arial</vt:lpstr>
      <vt:lpstr>Simple Light</vt:lpstr>
      <vt:lpstr>Bats are totally awesome!</vt:lpstr>
      <vt:lpstr>It’s Native Corn Season!</vt:lpstr>
      <vt:lpstr>Today is Japan Culture Day!</vt:lpstr>
      <vt:lpstr>Which one doesn’t belong?</vt:lpstr>
      <vt:lpstr>It is Flag Day in Panama!</vt:lpstr>
      <vt:lpstr>PowerPoint Presentation</vt:lpstr>
      <vt:lpstr>Today is Election Day!</vt:lpstr>
      <vt:lpstr>Happy Independence Day in Cambodia!</vt:lpstr>
      <vt:lpstr>PowerPoint Presentation</vt:lpstr>
      <vt:lpstr>Would you rather have a birthday cake that is 1     ft. x     ft.  or                                         8    in. x 12 in.  </vt:lpstr>
      <vt:lpstr>Love Thyself,  by Victor "Marka27" Quiñonez  is painted on the side of 4-story building in Dorchester.  How high is this building? Estimate.  The mural is 43.5 feet high!  How many inches would that be?  About how many meters is that?  </vt:lpstr>
      <vt:lpstr>PowerPoint Presentation</vt:lpstr>
      <vt:lpstr>PowerPoint Presentation</vt:lpstr>
      <vt:lpstr>PowerPoint Presentation</vt:lpstr>
      <vt:lpstr>PowerPoint Presentation</vt:lpstr>
      <vt:lpstr>“Guardian Owl” Jake Ginga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Bats are totally awesome!</dc:title>
  <cp:lastModifiedBy>Manousaridis, Tracy</cp:lastModifiedBy>
  <cp:revision>1</cp:revision>
  <dcterms:modified xsi:type="dcterms:W3CDTF">2022-11-01T00:31:49Z</dcterms:modified>
</cp:coreProperties>
</file>