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>
      <p:cViewPr varScale="1">
        <p:scale>
          <a:sx n="137" d="100"/>
          <a:sy n="137" d="100"/>
        </p:scale>
        <p:origin x="92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a161d7a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a161d7a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286bd8ecb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286bd8ecb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7a161d7a8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7a161d7a8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Culture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459c1a6e7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459c1a6e7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7a161d7a82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7a161d7a82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Panama Flag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7a161d7a82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7a161d7a82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7a161d7a82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7a161d7a82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Election Day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7a161d7a82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7a161d7a82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9,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Yi Peng Lantern Festival ~ Japan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7a161d7a82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7a161d7a82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10,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Marine Corps Birthday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7a161d7a82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7a161d7a82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14,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7a161d7a82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7a161d7a82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7a161d7a82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7a161d7a82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area model, not one color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only separated array (2 arrays)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36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square array (6x6)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7a161d7a82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7a161d7a82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7a161d7a82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7a161d7a82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7a161d7a82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7a161d7a82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21, 2022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7a161d7a82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7a161d7a82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7a161d7a82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7a161d7a82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6978775" y="264650"/>
            <a:ext cx="2048100" cy="6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B45F06"/>
                </a:solidFill>
              </a:rPr>
              <a:t>Happy Halloween</a:t>
            </a:r>
            <a:endParaRPr sz="2920" b="1">
              <a:solidFill>
                <a:srgbClr val="B45F06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7007575" y="1599425"/>
            <a:ext cx="1990500" cy="28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How can we use arrays to figure out how many pumpkins are on the farm.</a:t>
            </a:r>
            <a:endParaRPr sz="2300" b="1">
              <a:solidFill>
                <a:srgbClr val="B45F06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49575" y="632875"/>
            <a:ext cx="1887900" cy="39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Our neighbors, Boris and Natasha, are cows.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8761D"/>
                </a:solidFill>
              </a:rPr>
              <a:t>He weighs 2,400 pounds and she weighs 1,550 pounds.  How much more does Boris weigh?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3675" y="444438"/>
            <a:ext cx="6858000" cy="41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8422925" y="4804800"/>
            <a:ext cx="720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311700" y="80550"/>
            <a:ext cx="4026348" cy="1944648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Today is Japanese Culture Day!</a:t>
            </a:r>
            <a:endParaRPr sz="1300" b="1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 b="1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 b="1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The current population of Japan is </a:t>
            </a:r>
            <a:r>
              <a:rPr lang="en" sz="1500" b="1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125,578,549</a:t>
            </a:r>
            <a:endParaRPr sz="1500" b="1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What can we say about this number?</a:t>
            </a:r>
            <a:endParaRPr sz="1300" b="1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6961550" y="920525"/>
            <a:ext cx="1870800" cy="41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A64D79"/>
                </a:solidFill>
              </a:rPr>
              <a:t>What is the same?</a:t>
            </a:r>
            <a:endParaRPr sz="29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A64D79"/>
                </a:solidFill>
              </a:rPr>
              <a:t>What is different?</a:t>
            </a:r>
            <a:endParaRPr sz="2900">
              <a:solidFill>
                <a:srgbClr val="A64D79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22187" y="-743135"/>
            <a:ext cx="4972351" cy="66297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3.MD.C7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103925" y="65325"/>
            <a:ext cx="650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CC0000"/>
                </a:solidFill>
              </a:rPr>
              <a:t>It is Flag Day in Panama!</a:t>
            </a:r>
            <a:endParaRPr sz="2920">
              <a:solidFill>
                <a:srgbClr val="CC0000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6754450" y="1047100"/>
            <a:ext cx="2220900" cy="35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The Panama Canal is 80 kilometers long.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It takes 8-10 hours to sail through the canal.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What can we say about that?</a:t>
            </a:r>
            <a:endParaRPr sz="1900" b="1">
              <a:solidFill>
                <a:srgbClr val="CC0000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25" y="759476"/>
            <a:ext cx="6505249" cy="43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/>
        </p:nvSpPr>
        <p:spPr>
          <a:xfrm>
            <a:off x="6294175" y="448750"/>
            <a:ext cx="2619600" cy="4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What does that mean?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What do these clocks represent?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How long until we can set our clocks forward again?</a:t>
            </a:r>
            <a:endParaRPr sz="2300" b="1">
              <a:solidFill>
                <a:srgbClr val="E06666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392700" cy="353085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103575" y="3530850"/>
            <a:ext cx="5960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06666"/>
                </a:solidFill>
              </a:rPr>
              <a:t>It is daylight savings time!</a:t>
            </a:r>
            <a:endParaRPr sz="2300"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Daylight saving time in Massachusetts began at </a:t>
            </a:r>
            <a:endParaRPr sz="1700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2:00 AM on Sunday, March 13  and ends at </a:t>
            </a:r>
            <a:endParaRPr sz="1700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2:00 AM on Sunday, November 6</a:t>
            </a:r>
            <a:endParaRPr sz="2700" b="1">
              <a:solidFill>
                <a:srgbClr val="E06666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1283900" y="99825"/>
            <a:ext cx="780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CC0000"/>
                </a:solidFill>
              </a:rPr>
              <a:t>It’s Election Day!</a:t>
            </a:r>
            <a:endParaRPr sz="2920" b="1">
              <a:solidFill>
                <a:srgbClr val="CC0000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57525" y="672525"/>
            <a:ext cx="1173600" cy="36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348">
                <a:solidFill>
                  <a:srgbClr val="CC0000"/>
                </a:solidFill>
                <a:highlight>
                  <a:srgbClr val="FFFFFF"/>
                </a:highlight>
              </a:rPr>
              <a:t>Americans first began the custom of weekday voting in 1845, when Congress passed a federal law designating the first Tuesday following the first Monday in November as Election Day. </a:t>
            </a:r>
            <a:endParaRPr sz="1348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348">
                <a:solidFill>
                  <a:srgbClr val="CC0000"/>
                </a:solidFill>
                <a:highlight>
                  <a:srgbClr val="FFFFFF"/>
                </a:highlight>
              </a:rPr>
              <a:t>How long ago was 1845?</a:t>
            </a:r>
            <a:endParaRPr sz="1348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875" y="770836"/>
            <a:ext cx="7801499" cy="425538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376875" y="4687525"/>
            <a:ext cx="767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45200" y="169525"/>
            <a:ext cx="593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46213"/>
              <a:buNone/>
            </a:pPr>
            <a:r>
              <a:rPr lang="en" sz="2142" b="1">
                <a:solidFill>
                  <a:srgbClr val="85200C"/>
                </a:solidFill>
              </a:rPr>
              <a:t>Today is the Yi Peng Lantern Festival in Thailand</a:t>
            </a:r>
            <a:endParaRPr sz="2142" b="1">
              <a:solidFill>
                <a:srgbClr val="85200C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00" y="742225"/>
            <a:ext cx="6069809" cy="424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6593350" y="1185200"/>
            <a:ext cx="23130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85200C"/>
                </a:solidFill>
              </a:rPr>
              <a:t>Estimate how many lanterns are here.</a:t>
            </a:r>
            <a:endParaRPr sz="19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85200C"/>
                </a:solidFill>
              </a:rPr>
              <a:t>Did you add the reflection into your estimation?</a:t>
            </a:r>
            <a:endParaRPr sz="19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85200C"/>
                </a:solidFill>
              </a:rPr>
              <a:t>How can we count them efficiently?</a:t>
            </a:r>
            <a:endParaRPr sz="1900">
              <a:solidFill>
                <a:srgbClr val="85200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0"/>
          <p:cNvSpPr txBox="1"/>
          <p:nvPr/>
        </p:nvSpPr>
        <p:spPr>
          <a:xfrm>
            <a:off x="8399900" y="4804800"/>
            <a:ext cx="7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195625" y="299175"/>
            <a:ext cx="2324400" cy="12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Happy Birthday to the U.S. Marine Corps</a:t>
            </a:r>
            <a:endParaRPr sz="2320"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925" y="299176"/>
            <a:ext cx="6301926" cy="47264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195625" y="1622450"/>
            <a:ext cx="23244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The length and width of the bottom cake is </a:t>
            </a: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20 inches x 16 inches.</a:t>
            </a: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What might the dimensions of the other three cakes be?</a:t>
            </a: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What can we way about the AREA of the cake?</a:t>
            </a: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How many people would that serve?</a:t>
            </a:r>
            <a:endParaRPr sz="1500" b="1">
              <a:solidFill>
                <a:srgbClr val="CC0000"/>
              </a:solidFill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0" y="480875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3.MD.C7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"/>
            <a:ext cx="9143999" cy="511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/>
          <p:nvPr/>
        </p:nvSpPr>
        <p:spPr>
          <a:xfrm>
            <a:off x="103550" y="92050"/>
            <a:ext cx="4303500" cy="1380900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The first celebration of Veteran’s Day was in 1947 in Birmingham, Alabama.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How long ago was that?</a:t>
            </a:r>
            <a:r>
              <a:rPr lang="en" sz="1700" b="1"/>
              <a:t> </a:t>
            </a:r>
            <a:endParaRPr sz="1700" b="1"/>
          </a:p>
        </p:txBody>
      </p:sp>
      <p:sp>
        <p:nvSpPr>
          <p:cNvPr id="129" name="Google Shape;129;p22"/>
          <p:cNvSpPr txBox="1"/>
          <p:nvPr/>
        </p:nvSpPr>
        <p:spPr>
          <a:xfrm>
            <a:off x="0" y="4776450"/>
            <a:ext cx="84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sp>
        <p:nvSpPr>
          <p:cNvPr id="135" name="Google Shape;135;p23"/>
          <p:cNvSpPr/>
          <p:nvPr/>
        </p:nvSpPr>
        <p:spPr>
          <a:xfrm rot="-784919">
            <a:off x="1219400" y="1286668"/>
            <a:ext cx="2595152" cy="3243759"/>
          </a:xfrm>
          <a:prstGeom prst="corner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3"/>
          <p:cNvSpPr/>
          <p:nvPr/>
        </p:nvSpPr>
        <p:spPr>
          <a:xfrm rot="2345064">
            <a:off x="5405990" y="1414854"/>
            <a:ext cx="3044770" cy="3294792"/>
          </a:xfrm>
          <a:prstGeom prst="flowChartPreparation">
            <a:avLst/>
          </a:prstGeom>
          <a:solidFill>
            <a:srgbClr val="00FFFF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3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7226225" y="1288750"/>
            <a:ext cx="1606200" cy="22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595959"/>
                </a:solidFill>
              </a:rPr>
              <a:t>Which one does not belong?</a:t>
            </a:r>
            <a:endParaRPr sz="2920">
              <a:solidFill>
                <a:srgbClr val="595959"/>
              </a:solidFill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78974"/>
            <a:ext cx="6891400" cy="486452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3.MD.C5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7893600" y="1495875"/>
            <a:ext cx="1250400" cy="35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Estimate how tall the boy in this Dorchester mural is.</a:t>
            </a:r>
            <a:endParaRPr sz="1700">
              <a:solidFill>
                <a:srgbClr val="1C458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550" y="87600"/>
            <a:ext cx="7732499" cy="47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103550" y="4798300"/>
            <a:ext cx="838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/>
              <a:t>Breathe Life ~ Rob “ProBlak” Gibbs, Dorchester</a:t>
            </a:r>
            <a:endParaRPr sz="1200" i="1"/>
          </a:p>
        </p:txBody>
      </p:sp>
      <p:sp>
        <p:nvSpPr>
          <p:cNvPr id="152" name="Google Shape;152;p25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3.MD.A2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59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A64D79"/>
                </a:solidFill>
              </a:rPr>
              <a:t>Where do we see arrays?</a:t>
            </a:r>
            <a:endParaRPr sz="2920">
              <a:solidFill>
                <a:srgbClr val="A64D79"/>
              </a:solidFill>
            </a:endParaRPr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1"/>
          </p:nvPr>
        </p:nvSpPr>
        <p:spPr>
          <a:xfrm>
            <a:off x="311700" y="1841075"/>
            <a:ext cx="4260300" cy="27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A64D79"/>
                </a:solidFill>
              </a:rPr>
              <a:t>How many different </a:t>
            </a:r>
            <a:r>
              <a:rPr lang="en" sz="2300" b="1" i="1">
                <a:solidFill>
                  <a:srgbClr val="A64D79"/>
                </a:solidFill>
              </a:rPr>
              <a:t>expressions </a:t>
            </a:r>
            <a:r>
              <a:rPr lang="en" sz="2300" b="1">
                <a:solidFill>
                  <a:srgbClr val="A64D79"/>
                </a:solidFill>
              </a:rPr>
              <a:t>can we record to match our mathematical thinking? </a:t>
            </a:r>
            <a:endParaRPr sz="2300" b="1">
              <a:solidFill>
                <a:srgbClr val="A64D79"/>
              </a:solidFill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/>
          <p:nvPr/>
        </p:nvSpPr>
        <p:spPr>
          <a:xfrm>
            <a:off x="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3.MD.C7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5558750" y="445025"/>
            <a:ext cx="346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83F04"/>
                </a:solidFill>
              </a:rPr>
              <a:t>How many turkey brownies?</a:t>
            </a:r>
            <a:endParaRPr sz="2920" b="1">
              <a:solidFill>
                <a:srgbClr val="783F04"/>
              </a:solidFill>
            </a:endParaRPr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5558750" y="1841075"/>
            <a:ext cx="3462600" cy="2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many turkey eyes?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How many turkey feathers?</a:t>
            </a:r>
            <a:endParaRPr sz="2300" b="1">
              <a:solidFill>
                <a:srgbClr val="783F0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83F04"/>
                </a:solidFill>
              </a:rPr>
              <a:t>Write an </a:t>
            </a:r>
            <a:r>
              <a:rPr lang="en" sz="2300" b="1" i="1">
                <a:solidFill>
                  <a:srgbClr val="783F04"/>
                </a:solidFill>
              </a:rPr>
              <a:t>expression </a:t>
            </a:r>
            <a:r>
              <a:rPr lang="en" sz="2300" b="1">
                <a:solidFill>
                  <a:srgbClr val="783F04"/>
                </a:solidFill>
              </a:rPr>
              <a:t>to match the math!</a:t>
            </a:r>
            <a:endParaRPr sz="2300" b="1">
              <a:solidFill>
                <a:srgbClr val="783F04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title"/>
          </p:nvPr>
        </p:nvSpPr>
        <p:spPr>
          <a:xfrm>
            <a:off x="7272250" y="152400"/>
            <a:ext cx="1560000" cy="8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41B47"/>
                </a:solidFill>
              </a:rPr>
              <a:t>Beautiful Native Corn!</a:t>
            </a:r>
            <a:endParaRPr sz="2320" b="1">
              <a:solidFill>
                <a:srgbClr val="741B47"/>
              </a:solidFill>
            </a:endParaRPr>
          </a:p>
        </p:txBody>
      </p:sp>
      <p:sp>
        <p:nvSpPr>
          <p:cNvPr id="174" name="Google Shape;174;p28"/>
          <p:cNvSpPr txBox="1">
            <a:spLocks noGrp="1"/>
          </p:cNvSpPr>
          <p:nvPr>
            <p:ph type="body" idx="1"/>
          </p:nvPr>
        </p:nvSpPr>
        <p:spPr>
          <a:xfrm>
            <a:off x="7168675" y="1633950"/>
            <a:ext cx="1875600" cy="29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Estimate how many kernels on one ear of corn?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How many would be on two?</a:t>
            </a:r>
            <a:endParaRPr sz="19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All seven?</a:t>
            </a:r>
            <a:endParaRPr sz="1900" b="1">
              <a:solidFill>
                <a:srgbClr val="741B47"/>
              </a:solidFill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916748" cy="47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3.OA.B5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149575" y="863550"/>
            <a:ext cx="2416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Where do we see fractions?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What can we say about them?</a:t>
            </a:r>
            <a:endParaRPr sz="2300" b="1">
              <a:solidFill>
                <a:srgbClr val="B45F06"/>
              </a:solidFill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5850" y="0"/>
            <a:ext cx="68081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3.NF.A1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Macintosh PowerPoint</Application>
  <PresentationFormat>On-screen Show (16:9)</PresentationFormat>
  <Paragraphs>98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Roboto</vt:lpstr>
      <vt:lpstr>Arial</vt:lpstr>
      <vt:lpstr>Simple Light</vt:lpstr>
      <vt:lpstr>Happy Halloween</vt:lpstr>
      <vt:lpstr>PowerPoint Presentation</vt:lpstr>
      <vt:lpstr>PowerPoint Presentation</vt:lpstr>
      <vt:lpstr>What is the same?  What is different?</vt:lpstr>
      <vt:lpstr>It is Flag Day in Panama!</vt:lpstr>
      <vt:lpstr>PowerPoint Presentation</vt:lpstr>
      <vt:lpstr>It’s Election Day!</vt:lpstr>
      <vt:lpstr>Today is the Yi Peng Lantern Festival in Thailand</vt:lpstr>
      <vt:lpstr>Happy Birthday to the U.S. Marine Corps</vt:lpstr>
      <vt:lpstr>PowerPoint Presentation</vt:lpstr>
      <vt:lpstr>What is the same? What is different?</vt:lpstr>
      <vt:lpstr>Which one does not belong?</vt:lpstr>
      <vt:lpstr>Estimate how tall the boy in this Dorchester mural is. </vt:lpstr>
      <vt:lpstr>Where do we see arrays?</vt:lpstr>
      <vt:lpstr>How many turkey brownies?</vt:lpstr>
      <vt:lpstr>Beautiful Native Corn!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Halloween</dc:title>
  <cp:lastModifiedBy>Manousaridis, Tracy</cp:lastModifiedBy>
  <cp:revision>1</cp:revision>
  <dcterms:modified xsi:type="dcterms:W3CDTF">2022-10-30T23:35:51Z</dcterms:modified>
</cp:coreProperties>
</file>