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3D7D8DF-058E-412D-B128-FFD65038CE6F}">
  <a:tblStyle styleId="{C3D7D8DF-058E-412D-B128-FFD65038CE6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99"/>
  </p:normalViewPr>
  <p:slideViewPr>
    <p:cSldViewPr snapToGrid="0">
      <p:cViewPr varScale="1">
        <p:scale>
          <a:sx n="137" d="100"/>
          <a:sy n="137" d="100"/>
        </p:scale>
        <p:origin x="920" y="19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79fad20d7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79fad20d7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October 31, 2022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129b50e33d6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129b50e33d6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79fad20d73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179fad20d73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November 2,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Japanese Culture Day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79fad20d73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179fad20d73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179fad20d73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179fad20d73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November 4,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Panama Flag Day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179fad20d73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179fad20d73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November 7, 2022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79fad20d73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179fad20d73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November 8,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Election Day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179fad20d73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179fad20d73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29b50e33d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129b50e33d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November 14, 2022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158c55396a3_0_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158c55396a3_0_1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179fad20d73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179fad20d73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129b50e33d6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129b50e33d6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29b50e33d6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129b50e33d6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179fad20d73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179fad20d73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179fad20d73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179fad20d73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November 21, 2022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179fad20d73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179fad20d73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680"/>
            <a:ext cx="9143999" cy="513014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897525" y="241625"/>
            <a:ext cx="7387200" cy="330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chemeClr val="lt1"/>
                </a:solidFill>
              </a:rPr>
              <a:t>How many pumpkins are here?</a:t>
            </a:r>
            <a:endParaRPr sz="2900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chemeClr val="lt1"/>
                </a:solidFill>
              </a:rPr>
              <a:t>If each pumpkin weighs 5 pounds, </a:t>
            </a:r>
            <a:endParaRPr sz="2900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chemeClr val="lt1"/>
                </a:solidFill>
              </a:rPr>
              <a:t>how much do they weigh altogether?</a:t>
            </a:r>
            <a:endParaRPr sz="2900" b="1">
              <a:solidFill>
                <a:schemeClr val="lt1"/>
              </a:solidFill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845070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1.OA.B5</a:t>
            </a:r>
            <a:endParaRPr sz="1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>
            <a:spLocks noGrp="1"/>
          </p:cNvSpPr>
          <p:nvPr>
            <p:ph type="title"/>
          </p:nvPr>
        </p:nvSpPr>
        <p:spPr>
          <a:xfrm>
            <a:off x="6606725" y="810825"/>
            <a:ext cx="2159100" cy="315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100">
                <a:solidFill>
                  <a:srgbClr val="38761D"/>
                </a:solidFill>
              </a:rPr>
              <a:t>Which one doesn’t belong?</a:t>
            </a:r>
            <a:endParaRPr sz="4100">
              <a:solidFill>
                <a:srgbClr val="38761D"/>
              </a:solidFill>
            </a:endParaRPr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725" y="94850"/>
            <a:ext cx="6128225" cy="4937801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8444700" y="4804800"/>
            <a:ext cx="699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1.MD.D5</a:t>
            </a:r>
            <a:endParaRPr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71850" y="71150"/>
            <a:ext cx="7310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990000"/>
                </a:solidFill>
              </a:rPr>
              <a:t>It’s Japanese Culture Day!</a:t>
            </a:r>
            <a:endParaRPr dirty="0">
              <a:solidFill>
                <a:srgbClr val="990000"/>
              </a:solidFill>
            </a:endParaRPr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850" y="718550"/>
            <a:ext cx="7547149" cy="43531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 txBox="1"/>
          <p:nvPr/>
        </p:nvSpPr>
        <p:spPr>
          <a:xfrm>
            <a:off x="7686475" y="586288"/>
            <a:ext cx="1369500" cy="46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990000"/>
                </a:solidFill>
              </a:rPr>
              <a:t>What do we notice?</a:t>
            </a:r>
            <a:endParaRPr sz="1600" dirty="0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 sz="1600" dirty="0">
                <a:solidFill>
                  <a:srgbClr val="990000"/>
                </a:solidFill>
              </a:rPr>
            </a:br>
            <a:r>
              <a:rPr lang="en" sz="1600" dirty="0">
                <a:solidFill>
                  <a:srgbClr val="990000"/>
                </a:solidFill>
              </a:rPr>
              <a:t>What do we wonder?</a:t>
            </a:r>
            <a:endParaRPr sz="1600" dirty="0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990000"/>
                </a:solidFill>
              </a:rPr>
              <a:t>What can be counted?</a:t>
            </a:r>
            <a:endParaRPr sz="1600" dirty="0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 sz="1600" dirty="0">
                <a:solidFill>
                  <a:srgbClr val="990000"/>
                </a:solidFill>
              </a:rPr>
            </a:br>
            <a:r>
              <a:rPr lang="en" sz="1600" dirty="0">
                <a:solidFill>
                  <a:srgbClr val="990000"/>
                </a:solidFill>
              </a:rPr>
              <a:t>What shapes do we see?</a:t>
            </a:r>
            <a:endParaRPr sz="1600" dirty="0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 sz="1600" dirty="0">
                <a:solidFill>
                  <a:srgbClr val="990000"/>
                </a:solidFill>
              </a:rPr>
            </a:br>
            <a:r>
              <a:rPr lang="en" sz="1600" dirty="0">
                <a:solidFill>
                  <a:srgbClr val="990000"/>
                </a:solidFill>
              </a:rPr>
              <a:t>Do we see any patterns?</a:t>
            </a:r>
            <a:endParaRPr sz="1600" dirty="0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990000"/>
                </a:solidFill>
              </a:rPr>
              <a:t>Describe them.</a:t>
            </a:r>
            <a:endParaRPr sz="1600" dirty="0">
              <a:solidFill>
                <a:srgbClr val="990000"/>
              </a:solidFill>
            </a:endParaRPr>
          </a:p>
        </p:txBody>
      </p:sp>
      <p:sp>
        <p:nvSpPr>
          <p:cNvPr id="73" name="Google Shape;73;p15"/>
          <p:cNvSpPr txBox="1"/>
          <p:nvPr/>
        </p:nvSpPr>
        <p:spPr>
          <a:xfrm>
            <a:off x="71850" y="473295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1.G.A1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>
            <a:spLocks noGrp="1"/>
          </p:cNvSpPr>
          <p:nvPr>
            <p:ph type="title"/>
          </p:nvPr>
        </p:nvSpPr>
        <p:spPr>
          <a:xfrm>
            <a:off x="311700" y="1918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1155CC"/>
                </a:solidFill>
              </a:rPr>
              <a:t>What shapes do we see in </a:t>
            </a:r>
            <a:r>
              <a:rPr lang="en" sz="2320" b="1" i="1">
                <a:solidFill>
                  <a:srgbClr val="1155CC"/>
                </a:solidFill>
              </a:rPr>
              <a:t>Powerful Knowledge?</a:t>
            </a:r>
            <a:endParaRPr sz="2320" b="1" i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1155CC"/>
                </a:solidFill>
              </a:rPr>
              <a:t>What would happen if we put two of the shapes together?</a:t>
            </a:r>
            <a:endParaRPr sz="2320" b="1">
              <a:solidFill>
                <a:srgbClr val="1155C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2520"/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82458"/>
            <a:ext cx="9144002" cy="3961043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6"/>
          <p:cNvSpPr txBox="1"/>
          <p:nvPr/>
        </p:nvSpPr>
        <p:spPr>
          <a:xfrm>
            <a:off x="845070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1.G.A1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>
            <a:spLocks noGrp="1"/>
          </p:cNvSpPr>
          <p:nvPr>
            <p:ph type="title"/>
          </p:nvPr>
        </p:nvSpPr>
        <p:spPr>
          <a:xfrm>
            <a:off x="152400" y="111325"/>
            <a:ext cx="7400100" cy="63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1C4587"/>
                </a:solidFill>
              </a:rPr>
              <a:t>Happy Flag Day in Panama!</a:t>
            </a:r>
            <a:endParaRPr b="1">
              <a:solidFill>
                <a:srgbClr val="1C4587"/>
              </a:solidFill>
            </a:endParaRPr>
          </a:p>
        </p:txBody>
      </p:sp>
      <p:pic>
        <p:nvPicPr>
          <p:cNvPr id="86" name="Google Shape;8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828475"/>
            <a:ext cx="7400227" cy="4162625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7"/>
          <p:cNvSpPr txBox="1"/>
          <p:nvPr/>
        </p:nvSpPr>
        <p:spPr>
          <a:xfrm>
            <a:off x="7651975" y="854938"/>
            <a:ext cx="1403700" cy="41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C4587"/>
                </a:solidFill>
              </a:rPr>
              <a:t>The Panama Canal is 50 miles long.</a:t>
            </a:r>
            <a:endParaRPr sz="1700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 sz="1700">
                <a:solidFill>
                  <a:srgbClr val="1C4587"/>
                </a:solidFill>
              </a:rPr>
            </a:br>
            <a:r>
              <a:rPr lang="en" sz="1700">
                <a:solidFill>
                  <a:srgbClr val="1C4587"/>
                </a:solidFill>
              </a:rPr>
              <a:t>What can we say about the number 50?</a:t>
            </a:r>
            <a:endParaRPr sz="1700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C4587"/>
                </a:solidFill>
              </a:rPr>
              <a:t>How many different ways can we count to 50?</a:t>
            </a:r>
            <a:endParaRPr sz="1700">
              <a:solidFill>
                <a:srgbClr val="1C4587"/>
              </a:solidFill>
            </a:endParaRPr>
          </a:p>
        </p:txBody>
      </p:sp>
      <p:sp>
        <p:nvSpPr>
          <p:cNvPr id="88" name="Google Shape;88;p17"/>
          <p:cNvSpPr txBox="1"/>
          <p:nvPr/>
        </p:nvSpPr>
        <p:spPr>
          <a:xfrm>
            <a:off x="152400" y="4652400"/>
            <a:ext cx="77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1.NBT.A1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6650" y="551850"/>
            <a:ext cx="6489219" cy="403980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8"/>
          <p:cNvSpPr txBox="1"/>
          <p:nvPr/>
        </p:nvSpPr>
        <p:spPr>
          <a:xfrm>
            <a:off x="322200" y="851500"/>
            <a:ext cx="2124300" cy="337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E06666"/>
                </a:solidFill>
              </a:rPr>
              <a:t>It is daylight savings time!</a:t>
            </a:r>
            <a:endParaRPr sz="2300" b="1">
              <a:solidFill>
                <a:srgbClr val="E0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E0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E06666"/>
                </a:solidFill>
              </a:rPr>
              <a:t>What does that mean?</a:t>
            </a:r>
            <a:endParaRPr sz="2300" b="1">
              <a:solidFill>
                <a:srgbClr val="E0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E0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E06666"/>
                </a:solidFill>
              </a:rPr>
              <a:t>What do these clocks represent?</a:t>
            </a:r>
            <a:endParaRPr sz="2300" b="1">
              <a:solidFill>
                <a:srgbClr val="E06666"/>
              </a:solidFill>
            </a:endParaRPr>
          </a:p>
        </p:txBody>
      </p:sp>
      <p:sp>
        <p:nvSpPr>
          <p:cNvPr id="95" name="Google Shape;95;p18"/>
          <p:cNvSpPr txBox="1"/>
          <p:nvPr/>
        </p:nvSpPr>
        <p:spPr>
          <a:xfrm>
            <a:off x="845070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1.MD.B3</a:t>
            </a: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>
            <a:spLocks noGrp="1"/>
          </p:cNvSpPr>
          <p:nvPr>
            <p:ph type="title"/>
          </p:nvPr>
        </p:nvSpPr>
        <p:spPr>
          <a:xfrm>
            <a:off x="138075" y="0"/>
            <a:ext cx="8894700" cy="64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720" b="1">
                <a:solidFill>
                  <a:srgbClr val="0000FF"/>
                </a:solidFill>
              </a:rPr>
              <a:t>Estimate how many buttons are here?</a:t>
            </a:r>
            <a:endParaRPr sz="172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720" b="1">
                <a:solidFill>
                  <a:srgbClr val="0000FF"/>
                </a:solidFill>
              </a:rPr>
              <a:t>How many stars are on each button? So, how many stars might be here altogether? </a:t>
            </a:r>
            <a:endParaRPr sz="1720" b="1">
              <a:solidFill>
                <a:srgbClr val="0000FF"/>
              </a:solidFill>
            </a:endParaRPr>
          </a:p>
        </p:txBody>
      </p:sp>
      <p:pic>
        <p:nvPicPr>
          <p:cNvPr id="101" name="Google Shape;10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863" y="713400"/>
            <a:ext cx="7790275" cy="4381251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9"/>
          <p:cNvSpPr txBox="1"/>
          <p:nvPr/>
        </p:nvSpPr>
        <p:spPr>
          <a:xfrm>
            <a:off x="8388400" y="4804800"/>
            <a:ext cx="755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1.NBT.C4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 txBox="1">
            <a:spLocks noGrp="1"/>
          </p:cNvSpPr>
          <p:nvPr>
            <p:ph type="ctrTitle"/>
          </p:nvPr>
        </p:nvSpPr>
        <p:spPr>
          <a:xfrm>
            <a:off x="6507075" y="367325"/>
            <a:ext cx="2325300" cy="95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rgbClr val="274E13"/>
                </a:solidFill>
              </a:rPr>
              <a:t>Samosas!</a:t>
            </a:r>
            <a:endParaRPr sz="3700">
              <a:solidFill>
                <a:srgbClr val="274E13"/>
              </a:solidFill>
            </a:endParaRPr>
          </a:p>
        </p:txBody>
      </p:sp>
      <p:sp>
        <p:nvSpPr>
          <p:cNvPr id="108" name="Google Shape;108;p20"/>
          <p:cNvSpPr txBox="1">
            <a:spLocks noGrp="1"/>
          </p:cNvSpPr>
          <p:nvPr>
            <p:ph type="subTitle" idx="1"/>
          </p:nvPr>
        </p:nvSpPr>
        <p:spPr>
          <a:xfrm>
            <a:off x="6507075" y="1645450"/>
            <a:ext cx="2325300" cy="329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274E13"/>
                </a:solidFill>
              </a:rPr>
              <a:t>Where’s the math?</a:t>
            </a:r>
            <a:endParaRPr sz="17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274E13"/>
                </a:solidFill>
              </a:rPr>
              <a:t>How many Samosas do we see?</a:t>
            </a:r>
            <a:endParaRPr sz="17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 sz="1700" b="1">
                <a:solidFill>
                  <a:srgbClr val="274E13"/>
                </a:solidFill>
              </a:rPr>
            </a:br>
            <a:r>
              <a:rPr lang="en" sz="1700" b="1">
                <a:solidFill>
                  <a:srgbClr val="274E13"/>
                </a:solidFill>
              </a:rPr>
              <a:t>What shape are they? </a:t>
            </a:r>
            <a:endParaRPr sz="17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274E13"/>
                </a:solidFill>
              </a:rPr>
              <a:t>What shape would they be if we </a:t>
            </a:r>
            <a:r>
              <a:rPr lang="en" sz="1700" b="1" i="1">
                <a:solidFill>
                  <a:srgbClr val="274E13"/>
                </a:solidFill>
              </a:rPr>
              <a:t>partitioned </a:t>
            </a:r>
            <a:r>
              <a:rPr lang="en" sz="1700" b="1">
                <a:solidFill>
                  <a:srgbClr val="274E13"/>
                </a:solidFill>
              </a:rPr>
              <a:t>them?</a:t>
            </a:r>
            <a:endParaRPr sz="1700" b="1">
              <a:solidFill>
                <a:srgbClr val="274E13"/>
              </a:solidFill>
            </a:endParaRPr>
          </a:p>
        </p:txBody>
      </p:sp>
      <p:pic>
        <p:nvPicPr>
          <p:cNvPr id="109" name="Google Shape;10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913361" y="-401885"/>
            <a:ext cx="4615327" cy="615374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0"/>
          <p:cNvSpPr txBox="1"/>
          <p:nvPr/>
        </p:nvSpPr>
        <p:spPr>
          <a:xfrm>
            <a:off x="845070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1.G.A3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1"/>
          <p:cNvSpPr txBox="1">
            <a:spLocks noGrp="1"/>
          </p:cNvSpPr>
          <p:nvPr>
            <p:ph type="subTitle" idx="1"/>
          </p:nvPr>
        </p:nvSpPr>
        <p:spPr>
          <a:xfrm>
            <a:off x="7923125" y="372300"/>
            <a:ext cx="1221000" cy="439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1C4587"/>
                </a:solidFill>
              </a:rPr>
              <a:t>How many flags are here?</a:t>
            </a:r>
            <a:endParaRPr sz="1700" b="1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 sz="1700" b="1">
                <a:solidFill>
                  <a:srgbClr val="1C4587"/>
                </a:solidFill>
              </a:rPr>
            </a:br>
            <a:r>
              <a:rPr lang="en" sz="1700" b="1">
                <a:solidFill>
                  <a:srgbClr val="1C4587"/>
                </a:solidFill>
              </a:rPr>
              <a:t>How many stars? </a:t>
            </a:r>
            <a:endParaRPr sz="1700" b="1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1C4587"/>
                </a:solidFill>
              </a:rPr>
              <a:t>How many stripes?</a:t>
            </a:r>
            <a:endParaRPr sz="1700" b="1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1C4587"/>
                </a:solidFill>
              </a:rPr>
              <a:t>How can we solve this?</a:t>
            </a:r>
            <a:endParaRPr sz="1700" b="1">
              <a:solidFill>
                <a:srgbClr val="1C4587"/>
              </a:solidFill>
            </a:endParaRPr>
          </a:p>
        </p:txBody>
      </p:sp>
      <p:pic>
        <p:nvPicPr>
          <p:cNvPr id="116" name="Google Shape;11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575" y="372300"/>
            <a:ext cx="7818560" cy="4398924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1"/>
          <p:cNvSpPr txBox="1"/>
          <p:nvPr/>
        </p:nvSpPr>
        <p:spPr>
          <a:xfrm>
            <a:off x="0" y="4804800"/>
            <a:ext cx="794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1.NBT.C4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2"/>
          <p:cNvSpPr txBox="1">
            <a:spLocks noGrp="1"/>
          </p:cNvSpPr>
          <p:nvPr>
            <p:ph type="title"/>
          </p:nvPr>
        </p:nvSpPr>
        <p:spPr>
          <a:xfrm>
            <a:off x="311700" y="188575"/>
            <a:ext cx="8520600" cy="46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one doesn’t belong?</a:t>
            </a:r>
            <a:endParaRPr/>
          </a:p>
        </p:txBody>
      </p:sp>
      <p:graphicFrame>
        <p:nvGraphicFramePr>
          <p:cNvPr id="123" name="Google Shape;123;p22"/>
          <p:cNvGraphicFramePr/>
          <p:nvPr/>
        </p:nvGraphicFramePr>
        <p:xfrm>
          <a:off x="347675" y="705310"/>
          <a:ext cx="8520600" cy="4226075"/>
        </p:xfrm>
        <a:graphic>
          <a:graphicData uri="http://schemas.openxmlformats.org/drawingml/2006/table">
            <a:tbl>
              <a:tblPr>
                <a:noFill/>
                <a:tableStyleId>{C3D7D8DF-058E-412D-B128-FFD65038CE6F}</a:tableStyleId>
              </a:tblPr>
              <a:tblGrid>
                <a:gridCol w="4260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0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544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900" b="1">
                          <a:solidFill>
                            <a:srgbClr val="20124D"/>
                          </a:solidFill>
                        </a:rPr>
                        <a:t>20 + 10 + 10 + 10 + 1</a:t>
                      </a:r>
                      <a:endParaRPr sz="2900" b="1">
                        <a:solidFill>
                          <a:srgbClr val="20124D"/>
                        </a:solidFill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1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24" name="Google Shape;12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61144" y="888294"/>
            <a:ext cx="1384950" cy="98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15319" y="1841794"/>
            <a:ext cx="1384950" cy="98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08675" y="1598355"/>
            <a:ext cx="840300" cy="82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44868" y="1598343"/>
            <a:ext cx="980375" cy="98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7361938" y="2962475"/>
            <a:ext cx="293050" cy="189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6968775" y="2962475"/>
            <a:ext cx="293050" cy="189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7755100" y="2962475"/>
            <a:ext cx="293050" cy="189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6246100" y="2962475"/>
            <a:ext cx="293050" cy="189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6602413" y="2962475"/>
            <a:ext cx="293050" cy="189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389075" y="4010092"/>
            <a:ext cx="437450" cy="377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89013" y="3069225"/>
            <a:ext cx="1881725" cy="94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375150" y="3069225"/>
            <a:ext cx="1881725" cy="94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87213" y="3968000"/>
            <a:ext cx="885350" cy="88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20900" y="3968000"/>
            <a:ext cx="885350" cy="88535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2"/>
          <p:cNvSpPr txBox="1"/>
          <p:nvPr/>
        </p:nvSpPr>
        <p:spPr>
          <a:xfrm>
            <a:off x="8450700" y="485335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1.MD.D5</a:t>
            </a:r>
            <a:endParaRPr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3"/>
          <p:cNvSpPr txBox="1">
            <a:spLocks noGrp="1"/>
          </p:cNvSpPr>
          <p:nvPr>
            <p:ph type="subTitle" idx="1"/>
          </p:nvPr>
        </p:nvSpPr>
        <p:spPr>
          <a:xfrm>
            <a:off x="3133400" y="739950"/>
            <a:ext cx="5462400" cy="36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38761D"/>
                </a:solidFill>
              </a:rPr>
              <a:t>10 + 5  =  5 + 10</a:t>
            </a:r>
            <a:endParaRPr sz="31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1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38761D"/>
                </a:solidFill>
              </a:rPr>
              <a:t>10 + 6  =  9 + 7</a:t>
            </a:r>
            <a:endParaRPr sz="31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1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38761D"/>
                </a:solidFill>
              </a:rPr>
              <a:t>10 + 8  =  9 + 8 + 1</a:t>
            </a:r>
            <a:endParaRPr sz="31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1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38761D"/>
                </a:solidFill>
              </a:rPr>
              <a:t>10 + 10  =  8 + 2 + 1</a:t>
            </a:r>
            <a:endParaRPr sz="3100" b="1">
              <a:solidFill>
                <a:srgbClr val="38761D"/>
              </a:solidFill>
            </a:endParaRPr>
          </a:p>
        </p:txBody>
      </p:sp>
      <p:pic>
        <p:nvPicPr>
          <p:cNvPr id="144" name="Google Shape;14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048000" cy="2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3"/>
          <p:cNvSpPr txBox="1"/>
          <p:nvPr/>
        </p:nvSpPr>
        <p:spPr>
          <a:xfrm>
            <a:off x="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1.OA.D7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4"/>
          <p:cNvSpPr txBox="1">
            <a:spLocks noGrp="1"/>
          </p:cNvSpPr>
          <p:nvPr>
            <p:ph type="subTitle" idx="1"/>
          </p:nvPr>
        </p:nvSpPr>
        <p:spPr>
          <a:xfrm>
            <a:off x="6604850" y="1208200"/>
            <a:ext cx="2370300" cy="279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38761D"/>
                </a:solidFill>
              </a:rPr>
              <a:t>What patterns do we see in this block sculpture?</a:t>
            </a:r>
            <a:endParaRPr sz="2900" b="1">
              <a:solidFill>
                <a:srgbClr val="38761D"/>
              </a:solidFill>
            </a:endParaRPr>
          </a:p>
        </p:txBody>
      </p:sp>
      <p:pic>
        <p:nvPicPr>
          <p:cNvPr id="151" name="Google Shape;15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" y="0"/>
            <a:ext cx="650243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4"/>
          <p:cNvSpPr txBox="1"/>
          <p:nvPr/>
        </p:nvSpPr>
        <p:spPr>
          <a:xfrm>
            <a:off x="845070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1.OA.C5</a:t>
            </a:r>
            <a:endParaRPr sz="1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5"/>
          <p:cNvSpPr txBox="1">
            <a:spLocks noGrp="1"/>
          </p:cNvSpPr>
          <p:nvPr>
            <p:ph type="title"/>
          </p:nvPr>
        </p:nvSpPr>
        <p:spPr>
          <a:xfrm>
            <a:off x="4128725" y="445025"/>
            <a:ext cx="4703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Hawk and Princess live at Land’s Sake Farm!</a:t>
            </a:r>
            <a:endParaRPr/>
          </a:p>
        </p:txBody>
      </p:sp>
      <p:sp>
        <p:nvSpPr>
          <p:cNvPr id="158" name="Google Shape;158;p25"/>
          <p:cNvSpPr txBox="1">
            <a:spLocks noGrp="1"/>
          </p:cNvSpPr>
          <p:nvPr>
            <p:ph type="body" idx="1"/>
          </p:nvPr>
        </p:nvSpPr>
        <p:spPr>
          <a:xfrm>
            <a:off x="4197925" y="1861050"/>
            <a:ext cx="4634400" cy="27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would you measure them?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Would you use little cubes?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Connecting cubes?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Rulers?</a:t>
            </a:r>
            <a:endParaRPr/>
          </a:p>
        </p:txBody>
      </p:sp>
      <p:pic>
        <p:nvPicPr>
          <p:cNvPr id="159" name="Google Shape;15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100" y="66675"/>
            <a:ext cx="3757613" cy="501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65575" y="2218075"/>
            <a:ext cx="707325" cy="70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42695" y="2851195"/>
            <a:ext cx="1319900" cy="131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50376" y="4301800"/>
            <a:ext cx="4160496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5"/>
          <p:cNvSpPr txBox="1"/>
          <p:nvPr/>
        </p:nvSpPr>
        <p:spPr>
          <a:xfrm>
            <a:off x="845070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1.MD.A2</a:t>
            </a:r>
            <a:endParaRPr sz="1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6"/>
          <p:cNvSpPr txBox="1">
            <a:spLocks noGrp="1"/>
          </p:cNvSpPr>
          <p:nvPr>
            <p:ph type="title"/>
          </p:nvPr>
        </p:nvSpPr>
        <p:spPr>
          <a:xfrm>
            <a:off x="5674075" y="445025"/>
            <a:ext cx="3158100" cy="449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38761D"/>
                </a:solidFill>
              </a:rPr>
              <a:t>What fun shapes do we see in these traditional Indian Sweets?</a:t>
            </a:r>
            <a:endParaRPr sz="29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38761D"/>
                </a:solidFill>
              </a:rPr>
              <a:t>How can we sort them?</a:t>
            </a:r>
            <a:endParaRPr sz="29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38761D"/>
                </a:solidFill>
              </a:rPr>
              <a:t>How can we count them?</a:t>
            </a:r>
            <a:endParaRPr sz="2900">
              <a:solidFill>
                <a:srgbClr val="38761D"/>
              </a:solidFill>
            </a:endParaRPr>
          </a:p>
        </p:txBody>
      </p:sp>
      <p:pic>
        <p:nvPicPr>
          <p:cNvPr id="169" name="Google Shape;16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275" y="281025"/>
            <a:ext cx="5306625" cy="466305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6"/>
          <p:cNvSpPr txBox="1"/>
          <p:nvPr/>
        </p:nvSpPr>
        <p:spPr>
          <a:xfrm>
            <a:off x="8399900" y="4804800"/>
            <a:ext cx="744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1.NBT.A1</a:t>
            </a:r>
            <a:endParaRPr sz="1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77" name="Google Shape;17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6670"/>
            <a:ext cx="9144000" cy="509016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7"/>
          <p:cNvSpPr txBox="1"/>
          <p:nvPr/>
        </p:nvSpPr>
        <p:spPr>
          <a:xfrm>
            <a:off x="368225" y="241650"/>
            <a:ext cx="84639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5B0F00"/>
                </a:solidFill>
              </a:rPr>
              <a:t>Look at all of these turkeys on the Rail Trail!</a:t>
            </a:r>
            <a:endParaRPr sz="29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5B0F00"/>
                </a:solidFill>
              </a:rPr>
              <a:t>Let’s write an </a:t>
            </a:r>
            <a:r>
              <a:rPr lang="en" sz="2900" b="1" i="1">
                <a:solidFill>
                  <a:srgbClr val="5B0F00"/>
                </a:solidFill>
              </a:rPr>
              <a:t>equation </a:t>
            </a:r>
            <a:r>
              <a:rPr lang="en" sz="2900" b="1">
                <a:solidFill>
                  <a:srgbClr val="5B0F00"/>
                </a:solidFill>
              </a:rPr>
              <a:t>to match this photo!</a:t>
            </a:r>
            <a:endParaRPr sz="2900" b="1">
              <a:solidFill>
                <a:srgbClr val="5B0F00"/>
              </a:solidFill>
            </a:endParaRPr>
          </a:p>
        </p:txBody>
      </p:sp>
      <p:sp>
        <p:nvSpPr>
          <p:cNvPr id="179" name="Google Shape;179;p27"/>
          <p:cNvSpPr txBox="1"/>
          <p:nvPr/>
        </p:nvSpPr>
        <p:spPr>
          <a:xfrm>
            <a:off x="845070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1.OA.D8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8"/>
          <p:cNvSpPr txBox="1">
            <a:spLocks noGrp="1"/>
          </p:cNvSpPr>
          <p:nvPr>
            <p:ph type="title"/>
          </p:nvPr>
        </p:nvSpPr>
        <p:spPr>
          <a:xfrm>
            <a:off x="277175" y="237925"/>
            <a:ext cx="3405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7F6000"/>
                </a:solidFill>
              </a:rPr>
              <a:t>How can we compare these friends?</a:t>
            </a:r>
            <a:endParaRPr sz="2920" b="1">
              <a:solidFill>
                <a:srgbClr val="7F6000"/>
              </a:solidFill>
            </a:endParaRPr>
          </a:p>
        </p:txBody>
      </p:sp>
      <p:pic>
        <p:nvPicPr>
          <p:cNvPr id="185" name="Google Shape;18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1149" y="2071200"/>
            <a:ext cx="1816200" cy="251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65775" y="374913"/>
            <a:ext cx="4566531" cy="4393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00500" y="0"/>
            <a:ext cx="5143502" cy="5143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27049" y="3037749"/>
            <a:ext cx="2201375" cy="146615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8"/>
          <p:cNvSpPr txBox="1"/>
          <p:nvPr/>
        </p:nvSpPr>
        <p:spPr>
          <a:xfrm>
            <a:off x="845070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1.MD.A1</a:t>
            </a:r>
            <a:endParaRPr sz="1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9"/>
          <p:cNvSpPr txBox="1">
            <a:spLocks noGrp="1"/>
          </p:cNvSpPr>
          <p:nvPr>
            <p:ph type="body" idx="1"/>
          </p:nvPr>
        </p:nvSpPr>
        <p:spPr>
          <a:xfrm>
            <a:off x="80550" y="759450"/>
            <a:ext cx="2071200" cy="3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FF9900"/>
                </a:solidFill>
              </a:rPr>
              <a:t>Happy Thanksgiving</a:t>
            </a:r>
            <a:endParaRPr sz="2300" b="1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2300" b="1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FF9900"/>
                </a:solidFill>
              </a:rPr>
              <a:t>What can be counted?</a:t>
            </a:r>
            <a:endParaRPr sz="2300" b="1">
              <a:solidFill>
                <a:srgbClr val="FF99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FF9900"/>
                </a:solidFill>
              </a:rPr>
              <a:t>What shapes do we see?</a:t>
            </a:r>
            <a:endParaRPr sz="2300" b="1">
              <a:solidFill>
                <a:srgbClr val="FF9900"/>
              </a:solidFill>
            </a:endParaRPr>
          </a:p>
        </p:txBody>
      </p:sp>
      <p:pic>
        <p:nvPicPr>
          <p:cNvPr id="195" name="Google Shape;19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3850" y="445025"/>
            <a:ext cx="6667500" cy="4448175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9"/>
          <p:cNvSpPr txBox="1"/>
          <p:nvPr/>
        </p:nvSpPr>
        <p:spPr>
          <a:xfrm>
            <a:off x="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1.G.A1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485</Words>
  <Application>Microsoft Macintosh PowerPoint</Application>
  <PresentationFormat>On-screen Show (16:9)</PresentationFormat>
  <Paragraphs>98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Arial</vt:lpstr>
      <vt:lpstr>Simple Light</vt:lpstr>
      <vt:lpstr>PowerPoint Presentation</vt:lpstr>
      <vt:lpstr>Which one doesn’t belong?</vt:lpstr>
      <vt:lpstr>It’s Japanese Culture Day!</vt:lpstr>
      <vt:lpstr>What shapes do we see in Powerful Knowledge? What would happen if we put two of the shapes together? </vt:lpstr>
      <vt:lpstr>Happy Flag Day in Panama!</vt:lpstr>
      <vt:lpstr>PowerPoint Presentation</vt:lpstr>
      <vt:lpstr>Estimate how many buttons are here? How many stars are on each button? So, how many stars might be here altogether? </vt:lpstr>
      <vt:lpstr>Samosas!</vt:lpstr>
      <vt:lpstr>PowerPoint Presentation</vt:lpstr>
      <vt:lpstr>Which one doesn’t belong?</vt:lpstr>
      <vt:lpstr>PowerPoint Presentation</vt:lpstr>
      <vt:lpstr>PowerPoint Presentation</vt:lpstr>
      <vt:lpstr>Hawk and Princess live at Land’s Sake Farm!</vt:lpstr>
      <vt:lpstr>What fun shapes do we see in these traditional Indian Sweets?  How can we sort them?  How can we count them?</vt:lpstr>
      <vt:lpstr>PowerPoint Presentation</vt:lpstr>
      <vt:lpstr>How can we compare these friends?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Manousaridis, Tracy</cp:lastModifiedBy>
  <cp:revision>1</cp:revision>
  <dcterms:modified xsi:type="dcterms:W3CDTF">2022-10-30T23:27:54Z</dcterms:modified>
</cp:coreProperties>
</file>