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57"/>
  </p:normalViewPr>
  <p:slideViewPr>
    <p:cSldViewPr snapToGrid="0">
      <p:cViewPr varScale="1">
        <p:scale>
          <a:sx n="139" d="100"/>
          <a:sy n="139" d="100"/>
        </p:scale>
        <p:origin x="84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be444b9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be444b9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1be444b9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11be444b9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1be444b9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1be444b9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1be444b9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1be444b9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1be444b9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11be444b9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1be444b9d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1be444b9d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1be444b9d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11be444b9d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11be444b9d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11be444b9d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be444b9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be444b9d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1be444b9d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1be444b9d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1be444b9d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1be444b9d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1be444b9d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1be444b9d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1be444b9d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11be444b9d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11be444b9d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11be444b9d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1be444b9d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1be444b9d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1be444b9d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11be444b9d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1be444b9d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1be444b9d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22525" y="1894975"/>
            <a:ext cx="436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90000"/>
                </a:solidFill>
              </a:rPr>
              <a:t>The prices for renting a bicycle from Leo’s Bike Shop are shown in this box.</a:t>
            </a:r>
            <a:endParaRPr sz="1900">
              <a:solidFill>
                <a:srgbClr val="99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2"/>
          </p:nvPr>
        </p:nvSpPr>
        <p:spPr>
          <a:xfrm>
            <a:off x="4832400" y="516850"/>
            <a:ext cx="3999900" cy="40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What is the total price for renting a bicycle from Leo’s Bike Shop for 3 hours? </a:t>
            </a:r>
            <a:endParaRPr sz="2300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>
              <a:solidFill>
                <a:srgbClr val="6AA84F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A.	$8.00 </a:t>
            </a:r>
            <a:endParaRPr sz="2300">
              <a:solidFill>
                <a:srgbClr val="6AA84F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B.	$9.50 </a:t>
            </a:r>
            <a:endParaRPr sz="2300">
              <a:solidFill>
                <a:srgbClr val="6AA84F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C.	$12.50 </a:t>
            </a:r>
            <a:endParaRPr sz="2300">
              <a:solidFill>
                <a:srgbClr val="6AA84F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6AA84F"/>
                </a:solidFill>
              </a:rPr>
              <a:t>D.	$13.00</a:t>
            </a:r>
            <a:endParaRPr sz="2300">
              <a:solidFill>
                <a:srgbClr val="6AA84F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900" y="167625"/>
            <a:ext cx="2198050" cy="15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112" y="2787775"/>
            <a:ext cx="3729625" cy="161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All of the cubes of butter on the plate are visible.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Each cube of butter has a volume of 1 cubic inch.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What is the total volume, in cubic inches, of butter the server will need for the 10 plates?</a:t>
            </a:r>
            <a:endParaRPr sz="1900" b="1">
              <a:solidFill>
                <a:srgbClr val="7F6000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10675" y="424650"/>
            <a:ext cx="37215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A server at a restaurant puts the same number of cubes of butter on each of 10 plates. One of the plates is shown.</a:t>
            </a:r>
            <a:endParaRPr sz="1700">
              <a:solidFill>
                <a:srgbClr val="7F6000"/>
              </a:solidFill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248825" y="3877750"/>
            <a:ext cx="4045200" cy="6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What do we notice?</a:t>
            </a:r>
            <a:endParaRPr sz="1700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F6000"/>
                </a:solidFill>
              </a:rPr>
              <a:t>What do we wonder?</a:t>
            </a:r>
            <a:endParaRPr sz="1700">
              <a:solidFill>
                <a:srgbClr val="7F60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5813" y="1789488"/>
            <a:ext cx="2828925" cy="176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subTitle" idx="1"/>
          </p:nvPr>
        </p:nvSpPr>
        <p:spPr>
          <a:xfrm>
            <a:off x="265500" y="1765650"/>
            <a:ext cx="4045200" cy="28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Select the </a:t>
            </a:r>
            <a:r>
              <a:rPr lang="en" sz="1900" b="1">
                <a:solidFill>
                  <a:srgbClr val="4C1130"/>
                </a:solidFill>
              </a:rPr>
              <a:t>two</a:t>
            </a:r>
            <a:r>
              <a:rPr lang="en" sz="1900">
                <a:solidFill>
                  <a:srgbClr val="4C1130"/>
                </a:solidFill>
              </a:rPr>
              <a:t> correct answers. </a:t>
            </a:r>
            <a:endParaRPr sz="19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A.	146.792 </a:t>
            </a: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B.	219.73 </a:t>
            </a: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C.	394.821 </a:t>
            </a: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D.	429.13 </a:t>
            </a: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E.	593.427 </a:t>
            </a:r>
            <a:endParaRPr sz="1900">
              <a:solidFill>
                <a:srgbClr val="4C113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C1130"/>
                </a:solidFill>
              </a:rPr>
              <a:t>F.	652.49</a:t>
            </a:r>
            <a:endParaRPr sz="1900">
              <a:solidFill>
                <a:srgbClr val="4C1130"/>
              </a:solidFill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2"/>
          </p:nvPr>
        </p:nvSpPr>
        <p:spPr>
          <a:xfrm>
            <a:off x="4939500" y="1556125"/>
            <a:ext cx="3837000" cy="235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4C1130"/>
                </a:solidFill>
              </a:rPr>
              <a:t>What can we say about this number?</a:t>
            </a:r>
            <a:endParaRPr sz="23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300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4C1130"/>
                </a:solidFill>
              </a:rPr>
              <a:t>What VALUE do each of the digits have?</a:t>
            </a:r>
            <a:endParaRPr sz="2300">
              <a:solidFill>
                <a:srgbClr val="4C1130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5358000" y="378700"/>
            <a:ext cx="30000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6100" b="1">
                <a:solidFill>
                  <a:srgbClr val="4C1130"/>
                </a:solidFill>
              </a:rPr>
              <a:t>871.953</a:t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549" y="378700"/>
            <a:ext cx="4298601" cy="112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2813325"/>
            <a:ext cx="3999900" cy="10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B45F06"/>
                </a:solidFill>
              </a:rPr>
              <a:t>Charlotte added 550 milliliters of orange juice to 500 milliliters of pineapple juice to make fruit punch.</a:t>
            </a:r>
            <a:endParaRPr sz="1700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B45F06"/>
              </a:solidFill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2"/>
          </p:nvPr>
        </p:nvSpPr>
        <p:spPr>
          <a:xfrm>
            <a:off x="4832400" y="768275"/>
            <a:ext cx="3999900" cy="38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45F06"/>
                </a:solidFill>
              </a:rPr>
              <a:t>What is the total amount of fruit punch, in liters, that Charlotte made? </a:t>
            </a:r>
            <a:endParaRPr sz="1900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>
              <a:solidFill>
                <a:srgbClr val="B45F06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45F06"/>
                </a:solidFill>
              </a:rPr>
              <a:t>A.	1.0 </a:t>
            </a:r>
            <a:endParaRPr sz="1900">
              <a:solidFill>
                <a:srgbClr val="B45F06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45F06"/>
                </a:solidFill>
              </a:rPr>
              <a:t>B.	1.5 </a:t>
            </a:r>
            <a:endParaRPr sz="1900">
              <a:solidFill>
                <a:srgbClr val="B45F06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B45F06"/>
                </a:solidFill>
              </a:rPr>
              <a:t>C.	1.05 </a:t>
            </a:r>
            <a:endParaRPr sz="1900">
              <a:solidFill>
                <a:srgbClr val="B45F06"/>
              </a:solidFill>
            </a:endParaRPr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B45F06"/>
                </a:solidFill>
              </a:rPr>
              <a:t>D.	1.005</a:t>
            </a:r>
            <a:endParaRPr sz="1900">
              <a:solidFill>
                <a:srgbClr val="B45F06"/>
              </a:solidFill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0348" y="0"/>
            <a:ext cx="2762600" cy="26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11650" y="4037000"/>
            <a:ext cx="30000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B45F06"/>
                </a:solidFill>
              </a:rPr>
              <a:t>What can we say about that? (Think liters!)</a:t>
            </a:r>
            <a:endParaRPr sz="1700">
              <a:solidFill>
                <a:srgbClr val="B45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2321625" y="614725"/>
            <a:ext cx="1793700" cy="16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The number of hours that seven students spent reading are listed in this box.</a:t>
            </a:r>
            <a:endParaRPr sz="1700">
              <a:solidFill>
                <a:srgbClr val="0000FF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410700"/>
            <a:ext cx="2401050" cy="210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664025"/>
            <a:ext cx="3962925" cy="81945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201150" y="3785550"/>
            <a:ext cx="3830400" cy="9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What do we notice?</a:t>
            </a:r>
            <a:endParaRPr sz="170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000FF"/>
                </a:solidFill>
              </a:rPr>
              <a:t>What do we wonder?</a:t>
            </a:r>
            <a:endParaRPr sz="1700">
              <a:solidFill>
                <a:srgbClr val="0000FF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3175" y="734900"/>
            <a:ext cx="4723876" cy="3673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The length of a pencil is 13.8 centimeters. 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How long is that?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E6913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What is that close to?</a:t>
            </a:r>
            <a:endParaRPr sz="1900" b="1">
              <a:solidFill>
                <a:srgbClr val="E69138"/>
              </a:solidFill>
            </a:endParaRPr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What is the length of the pencil rounded to the ones place? </a:t>
            </a:r>
            <a:endParaRPr sz="1900" b="1">
              <a:solidFill>
                <a:srgbClr val="E69138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E69138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A.	10 centimeters </a:t>
            </a:r>
            <a:endParaRPr sz="1900" b="1">
              <a:solidFill>
                <a:srgbClr val="E69138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B.	12 centimeters </a:t>
            </a:r>
            <a:endParaRPr sz="1900" b="1">
              <a:solidFill>
                <a:srgbClr val="E69138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C.	13 centimeters </a:t>
            </a:r>
            <a:endParaRPr sz="1900" b="1">
              <a:solidFill>
                <a:srgbClr val="E69138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E69138"/>
                </a:solidFill>
              </a:rPr>
              <a:t>D.	14 centimeters</a:t>
            </a:r>
            <a:endParaRPr sz="1900" b="1">
              <a:solidFill>
                <a:srgbClr val="E69138"/>
              </a:solidFill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235438" y="-2331050"/>
            <a:ext cx="673125" cy="560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1933275"/>
            <a:ext cx="3999900" cy="26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000FF"/>
                </a:solidFill>
              </a:rPr>
              <a:t>What do we know about QUADRILATERALS?</a:t>
            </a:r>
            <a:endParaRPr sz="2300">
              <a:solidFill>
                <a:srgbClr val="0000FF"/>
              </a:solidFill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2"/>
          </p:nvPr>
        </p:nvSpPr>
        <p:spPr>
          <a:xfrm>
            <a:off x="4466492" y="1698600"/>
            <a:ext cx="4365808" cy="2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0000FF"/>
                </a:solidFill>
              </a:rPr>
              <a:t>Which of the following statements about quadrilaterals is true? </a:t>
            </a:r>
            <a:endParaRPr sz="15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5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FF"/>
                </a:solidFill>
              </a:rPr>
              <a:t>A.	Every rhombus is also a square. </a:t>
            </a:r>
            <a:endParaRPr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FF"/>
                </a:solidFill>
              </a:rPr>
              <a:t>B.	Every trapezoid is also a square. </a:t>
            </a:r>
            <a:endParaRPr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FF"/>
                </a:solidFill>
              </a:rPr>
              <a:t>C.	Every rhombus is also a parallelogram. </a:t>
            </a:r>
            <a:endParaRPr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rgbClr val="0000FF"/>
                </a:solidFill>
              </a:rPr>
              <a:t>D.	Every trapezoid is also a parallelogram.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829775" y="189975"/>
            <a:ext cx="1072800" cy="804600"/>
          </a:xfrm>
          <a:prstGeom prst="parallelogram">
            <a:avLst>
              <a:gd name="adj" fmla="val 25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9"/>
          <p:cNvSpPr/>
          <p:nvPr/>
        </p:nvSpPr>
        <p:spPr>
          <a:xfrm>
            <a:off x="4685150" y="189975"/>
            <a:ext cx="1627500" cy="804600"/>
          </a:xfrm>
          <a:prstGeom prst="parallelogram">
            <a:avLst>
              <a:gd name="adj" fmla="val 47918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2950225" y="189975"/>
            <a:ext cx="804600" cy="8046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7182825" y="149600"/>
            <a:ext cx="1072800" cy="804600"/>
          </a:xfrm>
          <a:prstGeom prst="trapezoid">
            <a:avLst>
              <a:gd name="adj" fmla="val 2500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311700" y="2193100"/>
            <a:ext cx="3999900" cy="23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4D79"/>
                </a:solidFill>
              </a:rPr>
              <a:t>Olga ordered 144 packages of beads from a craft store. </a:t>
            </a:r>
            <a:endParaRPr sz="17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64D79"/>
                </a:solidFill>
              </a:rPr>
              <a:t>Each package contains 25 beads.</a:t>
            </a:r>
            <a:endParaRPr sz="17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A64D79"/>
                </a:solidFill>
              </a:rPr>
              <a:t>ESTIMATE how many beads she ordered!</a:t>
            </a:r>
            <a:endParaRPr sz="1700">
              <a:solidFill>
                <a:srgbClr val="A64D79"/>
              </a:solidFill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What is the total number of beads Olga ordered? </a:t>
            </a:r>
            <a:endParaRPr sz="1900" b="1">
              <a:solidFill>
                <a:srgbClr val="A64D79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900" b="1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A.	1008 </a:t>
            </a:r>
            <a:endParaRPr sz="1900" b="1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B.	2500 </a:t>
            </a:r>
            <a:endParaRPr sz="1900" b="1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C.	3380 </a:t>
            </a:r>
            <a:endParaRPr sz="1900" b="1">
              <a:solidFill>
                <a:srgbClr val="A64D79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A64D79"/>
                </a:solidFill>
              </a:rPr>
              <a:t>D.	3600</a:t>
            </a:r>
            <a:endParaRPr sz="1900" b="1">
              <a:solidFill>
                <a:srgbClr val="A64D79"/>
              </a:solidFill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725" y="77875"/>
            <a:ext cx="26098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194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720" b="1">
                <a:solidFill>
                  <a:srgbClr val="38761D"/>
                </a:solidFill>
              </a:rPr>
              <a:t>1,000,000,000</a:t>
            </a:r>
            <a:endParaRPr sz="4720" b="1">
              <a:solidFill>
                <a:srgbClr val="38761D"/>
              </a:solidFill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774050"/>
            <a:ext cx="3999900" cy="27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Wow! That’s quite a number!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What do we know about this number?</a:t>
            </a:r>
            <a:endParaRPr sz="1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38761D"/>
                </a:solidFill>
              </a:rPr>
              <a:t>How can we write this number using exponents?</a:t>
            </a:r>
            <a:endParaRPr sz="1900">
              <a:solidFill>
                <a:srgbClr val="38761D"/>
              </a:solidFill>
            </a:endParaRPr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2"/>
          </p:nvPr>
        </p:nvSpPr>
        <p:spPr>
          <a:xfrm>
            <a:off x="4832400" y="1418950"/>
            <a:ext cx="3999900" cy="29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Which of the following expressions is equivalent to 1,000,000,000? </a:t>
            </a:r>
            <a:endParaRPr sz="1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800" b="1">
              <a:solidFill>
                <a:srgbClr val="38761D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A.	10</a:t>
            </a:r>
            <a:r>
              <a:rPr lang="en" sz="1900" b="1" baseline="30000">
                <a:solidFill>
                  <a:srgbClr val="38761D"/>
                </a:solidFill>
              </a:rPr>
              <a:t>11</a:t>
            </a:r>
            <a:r>
              <a:rPr lang="en" sz="1900" b="1">
                <a:solidFill>
                  <a:srgbClr val="38761D"/>
                </a:solidFill>
              </a:rPr>
              <a:t> </a:t>
            </a:r>
            <a:endParaRPr sz="1900" b="1">
              <a:solidFill>
                <a:srgbClr val="38761D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B.	10</a:t>
            </a:r>
            <a:r>
              <a:rPr lang="en" sz="1900" b="1" baseline="30000">
                <a:solidFill>
                  <a:srgbClr val="38761D"/>
                </a:solidFill>
              </a:rPr>
              <a:t>10</a:t>
            </a:r>
            <a:endParaRPr sz="1900" b="1" baseline="30000">
              <a:solidFill>
                <a:srgbClr val="38761D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C.	10</a:t>
            </a:r>
            <a:r>
              <a:rPr lang="en" sz="1900" b="1" baseline="30000">
                <a:solidFill>
                  <a:srgbClr val="38761D"/>
                </a:solidFill>
              </a:rPr>
              <a:t>9</a:t>
            </a:r>
            <a:endParaRPr sz="1900" b="1" baseline="30000">
              <a:solidFill>
                <a:srgbClr val="38761D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38761D"/>
                </a:solidFill>
              </a:rPr>
              <a:t>D.	10</a:t>
            </a:r>
            <a:r>
              <a:rPr lang="en" sz="1900" b="1" baseline="30000">
                <a:solidFill>
                  <a:srgbClr val="38761D"/>
                </a:solidFill>
              </a:rPr>
              <a:t>8</a:t>
            </a:r>
            <a:endParaRPr sz="1900" b="1" baseline="30000">
              <a:solidFill>
                <a:srgbClr val="3876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65500" y="7240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300" b="1">
                <a:solidFill>
                  <a:srgbClr val="3D85C6"/>
                </a:solidFill>
              </a:rPr>
              <a:t>375.933</a:t>
            </a:r>
            <a:endParaRPr sz="9700" b="1">
              <a:solidFill>
                <a:srgbClr val="3D85C6"/>
              </a:solidFill>
            </a:endParaRPr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0B5394"/>
                </a:solidFill>
              </a:rPr>
              <a:t>What is 375.933 rounded to the nearest </a:t>
            </a:r>
            <a:r>
              <a:rPr lang="en" sz="2900" b="1">
                <a:solidFill>
                  <a:srgbClr val="0B5394"/>
                </a:solidFill>
              </a:rPr>
              <a:t>tenth</a:t>
            </a:r>
            <a:r>
              <a:rPr lang="en" sz="2900">
                <a:solidFill>
                  <a:srgbClr val="0B5394"/>
                </a:solidFill>
              </a:rPr>
              <a:t>?</a:t>
            </a:r>
            <a:endParaRPr sz="2900">
              <a:solidFill>
                <a:srgbClr val="0B5394"/>
              </a:solidFill>
            </a:endParaRPr>
          </a:p>
        </p:txBody>
      </p:sp>
      <p:sp>
        <p:nvSpPr>
          <p:cNvPr id="128" name="Google Shape;128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3D85C6"/>
                </a:solidFill>
              </a:rPr>
              <a:t>What are some of the ways we can ROUND this number?</a:t>
            </a:r>
            <a:endParaRPr sz="2300" b="1">
              <a:solidFill>
                <a:srgbClr val="3D85C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6934650" y="479825"/>
            <a:ext cx="1897800" cy="40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What can we say about these boxes?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What is the same?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What is different?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Which box has the </a:t>
            </a:r>
            <a:r>
              <a:rPr lang="en" sz="1900" b="1">
                <a:solidFill>
                  <a:srgbClr val="5B0F00"/>
                </a:solidFill>
              </a:rPr>
              <a:t>greatest</a:t>
            </a:r>
            <a:r>
              <a:rPr lang="en" sz="1900">
                <a:solidFill>
                  <a:srgbClr val="5B0F00"/>
                </a:solidFill>
              </a:rPr>
              <a:t> volume?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025"/>
            <a:ext cx="6934650" cy="408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176450" y="398625"/>
            <a:ext cx="877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rgbClr val="7F6000"/>
                </a:solidFill>
              </a:rPr>
              <a:t>A baker weighed four batches of cookie dough, the weights are shown.</a:t>
            </a:r>
            <a:endParaRPr sz="3300" b="1">
              <a:solidFill>
                <a:srgbClr val="7F6000"/>
              </a:solidFill>
            </a:endParaRPr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460225" y="2497475"/>
            <a:ext cx="1545000" cy="15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• 2 pounds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• 46 ounces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• 3 pounds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• 26 ounces</a:t>
            </a:r>
            <a:endParaRPr sz="1900" b="1">
              <a:solidFill>
                <a:srgbClr val="7F6000"/>
              </a:solidFill>
            </a:endParaRPr>
          </a:p>
        </p:txBody>
      </p:sp>
      <p:sp>
        <p:nvSpPr>
          <p:cNvPr id="141" name="Google Shape;141;p24"/>
          <p:cNvSpPr txBox="1"/>
          <p:nvPr/>
        </p:nvSpPr>
        <p:spPr>
          <a:xfrm>
            <a:off x="3094892" y="1778550"/>
            <a:ext cx="5854157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BF9000"/>
                </a:solidFill>
              </a:rPr>
              <a:t>Which of the these lists shows the weights in order from </a:t>
            </a:r>
            <a:r>
              <a:rPr lang="en" sz="1900" b="1" dirty="0">
                <a:solidFill>
                  <a:srgbClr val="BF9000"/>
                </a:solidFill>
              </a:rPr>
              <a:t>least</a:t>
            </a:r>
            <a:r>
              <a:rPr lang="en" sz="1900" dirty="0">
                <a:solidFill>
                  <a:srgbClr val="BF9000"/>
                </a:solidFill>
              </a:rPr>
              <a:t> to </a:t>
            </a:r>
            <a:r>
              <a:rPr lang="en" sz="1900" b="1" dirty="0">
                <a:solidFill>
                  <a:srgbClr val="BF9000"/>
                </a:solidFill>
              </a:rPr>
              <a:t>greatest</a:t>
            </a:r>
            <a:r>
              <a:rPr lang="en" sz="1900" dirty="0">
                <a:solidFill>
                  <a:srgbClr val="BF9000"/>
                </a:solidFill>
              </a:rPr>
              <a:t> value? </a:t>
            </a:r>
            <a:endParaRPr sz="19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BF9000"/>
                </a:solidFill>
              </a:rPr>
              <a:t>A.	26 ounces, 2 pounds, 46 ounces, 3 pounds </a:t>
            </a:r>
            <a:endParaRPr sz="17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BF9000"/>
                </a:solidFill>
              </a:rPr>
              <a:t>B.	26 ounces, 46 ounces, 2 pounds, 3 pounds </a:t>
            </a:r>
            <a:endParaRPr sz="17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BF9000"/>
                </a:solidFill>
              </a:rPr>
              <a:t>C.	2 pounds, 3 pounds, 26 ounces, 46 ounces </a:t>
            </a:r>
            <a:endParaRPr sz="17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BF9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BF9000"/>
                </a:solidFill>
              </a:rPr>
              <a:t>D.	2 pounds, 26 ounces, 3 pounds, 46 ounces</a:t>
            </a:r>
            <a:endParaRPr sz="1900" dirty="0">
              <a:solidFill>
                <a:srgbClr val="BF9000"/>
              </a:solidFill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8" y="1017750"/>
            <a:ext cx="2111300" cy="11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4939500" y="7240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 b="1">
                <a:solidFill>
                  <a:srgbClr val="351C75"/>
                </a:solidFill>
              </a:rPr>
              <a:t>2.097</a:t>
            </a:r>
            <a:endParaRPr sz="6700" b="1">
              <a:solidFill>
                <a:srgbClr val="351C75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subTitle" idx="1"/>
          </p:nvPr>
        </p:nvSpPr>
        <p:spPr>
          <a:xfrm>
            <a:off x="4835400" y="25717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51C75"/>
                </a:solidFill>
              </a:rPr>
              <a:t>What does this number look like in </a:t>
            </a:r>
            <a:r>
              <a:rPr lang="en" sz="2300" b="1">
                <a:solidFill>
                  <a:srgbClr val="351C75"/>
                </a:solidFill>
              </a:rPr>
              <a:t>expanded form?</a:t>
            </a:r>
            <a:endParaRPr sz="2300" b="1">
              <a:solidFill>
                <a:srgbClr val="351C75"/>
              </a:solidFill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050" y="1124125"/>
            <a:ext cx="4005875" cy="38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120675" y="129975"/>
            <a:ext cx="42891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0124D"/>
                </a:solidFill>
              </a:rPr>
              <a:t>Which of the following expressions are equivalent to this decimal number?</a:t>
            </a:r>
            <a:endParaRPr sz="1900" b="1">
              <a:solidFill>
                <a:srgbClr val="2012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body" idx="2"/>
          </p:nvPr>
        </p:nvSpPr>
        <p:spPr>
          <a:xfrm>
            <a:off x="2887175" y="539050"/>
            <a:ext cx="5945100" cy="4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00"/>
                </a:solidFill>
              </a:rPr>
              <a:t>What do we notice about these expressions?</a:t>
            </a:r>
            <a:endParaRPr sz="1900" b="1">
              <a:solidFill>
                <a:srgbClr val="99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" y="130000"/>
            <a:ext cx="2001850" cy="495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212" y="1811400"/>
            <a:ext cx="6211974" cy="89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395250" y="863550"/>
            <a:ext cx="5694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What do we notice about these fractions?</a:t>
            </a: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90000"/>
                </a:solidFill>
              </a:rPr>
              <a:t>Which of the fractions can be multiplied by 5 to get a product that is LESS THAN 5?</a:t>
            </a:r>
            <a:endParaRPr sz="2300" b="1">
              <a:solidFill>
                <a:srgbClr val="990000"/>
              </a:solidFill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575" y="305713"/>
            <a:ext cx="1888350" cy="453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311700" y="287200"/>
            <a:ext cx="701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674EA7"/>
                </a:solidFill>
              </a:rPr>
              <a:t>The location of point B on a coordinate plane is represented by the ordered pair (8, 4).</a:t>
            </a:r>
            <a:endParaRPr sz="2320">
              <a:solidFill>
                <a:srgbClr val="674EA7"/>
              </a:solidFill>
            </a:endParaRPr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362050" y="1300300"/>
            <a:ext cx="7012800" cy="3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00"/>
              <a:t>What does that look like?      Where is that point?</a:t>
            </a:r>
            <a:endParaRPr sz="1700"/>
          </a:p>
        </p:txBody>
      </p:sp>
      <p:sp>
        <p:nvSpPr>
          <p:cNvPr id="170" name="Google Shape;170;p28"/>
          <p:cNvSpPr txBox="1">
            <a:spLocks noGrp="1"/>
          </p:cNvSpPr>
          <p:nvPr>
            <p:ph type="body" idx="2"/>
          </p:nvPr>
        </p:nvSpPr>
        <p:spPr>
          <a:xfrm>
            <a:off x="436375" y="1987250"/>
            <a:ext cx="8395800" cy="29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666666"/>
                </a:solidFill>
              </a:rPr>
              <a:t>Which of the following statements describes the location of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666666"/>
                </a:solidFill>
              </a:rPr>
              <a:t>point B</a:t>
            </a:r>
            <a:r>
              <a:rPr lang="en" sz="1900" dirty="0">
                <a:solidFill>
                  <a:srgbClr val="666666"/>
                </a:solidFill>
              </a:rPr>
              <a:t> on the </a:t>
            </a:r>
            <a:r>
              <a:rPr lang="en" sz="1900" b="1" dirty="0">
                <a:solidFill>
                  <a:srgbClr val="666666"/>
                </a:solidFill>
              </a:rPr>
              <a:t>coordinate plane</a:t>
            </a:r>
            <a:r>
              <a:rPr lang="en" sz="1900" dirty="0">
                <a:solidFill>
                  <a:srgbClr val="666666"/>
                </a:solidFill>
              </a:rPr>
              <a:t>? </a:t>
            </a:r>
            <a:endParaRPr sz="1900" dirty="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674EA7"/>
                </a:solidFill>
              </a:rPr>
              <a:t>A.	Point B is 4 units to the right of the origin and 8 units up from the origin. </a:t>
            </a:r>
            <a:endParaRPr sz="1900" dirty="0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674EA7"/>
                </a:solidFill>
              </a:rPr>
              <a:t>B.	Point B is 8 units to the right of the origin and 4 units up from the origin. </a:t>
            </a:r>
            <a:endParaRPr sz="1900" dirty="0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674EA7"/>
                </a:solidFill>
              </a:rPr>
              <a:t>C.	Point B is 4 units to the left of the origin and 8 units down from the origin. </a:t>
            </a:r>
            <a:endParaRPr sz="1900" dirty="0">
              <a:solidFill>
                <a:srgbClr val="674EA7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dirty="0">
                <a:solidFill>
                  <a:srgbClr val="674EA7"/>
                </a:solidFill>
              </a:rPr>
              <a:t>D.	Point B is 8 units to the left of the origin and 4 units down from the origin.</a:t>
            </a:r>
            <a:endParaRPr sz="1900" dirty="0">
              <a:solidFill>
                <a:srgbClr val="674EA7"/>
              </a:solidFill>
            </a:endParaRPr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0820" y="202295"/>
            <a:ext cx="1281475" cy="119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20" b="1">
                <a:solidFill>
                  <a:srgbClr val="76A5AF"/>
                </a:solidFill>
              </a:rPr>
              <a:t>6 × 4 − (5 + 3) ÷ 2</a:t>
            </a:r>
            <a:endParaRPr sz="4120" b="1">
              <a:solidFill>
                <a:srgbClr val="76A5AF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311700" y="2117200"/>
            <a:ext cx="3999900" cy="24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76A5AF"/>
                </a:solidFill>
              </a:rPr>
              <a:t>What is the </a:t>
            </a:r>
            <a:r>
              <a:rPr lang="en" sz="2300" b="1">
                <a:solidFill>
                  <a:srgbClr val="76A5AF"/>
                </a:solidFill>
              </a:rPr>
              <a:t>value</a:t>
            </a:r>
            <a:r>
              <a:rPr lang="en" sz="2300">
                <a:solidFill>
                  <a:srgbClr val="76A5AF"/>
                </a:solidFill>
              </a:rPr>
              <a:t> of this expression?</a:t>
            </a:r>
            <a:endParaRPr sz="2300">
              <a:solidFill>
                <a:srgbClr val="76A5AF"/>
              </a:solidFill>
            </a:endParaRPr>
          </a:p>
        </p:txBody>
      </p:sp>
      <p:sp>
        <p:nvSpPr>
          <p:cNvPr id="178" name="Google Shape;178;p29"/>
          <p:cNvSpPr txBox="1">
            <a:spLocks noGrp="1"/>
          </p:cNvSpPr>
          <p:nvPr>
            <p:ph type="body" idx="2"/>
          </p:nvPr>
        </p:nvSpPr>
        <p:spPr>
          <a:xfrm>
            <a:off x="5607150" y="2117200"/>
            <a:ext cx="3225000" cy="24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6A5AF"/>
                </a:solidFill>
              </a:rPr>
              <a:t>A.	0 </a:t>
            </a:r>
            <a:endParaRPr sz="2300" b="1">
              <a:solidFill>
                <a:srgbClr val="76A5A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6A5AF"/>
                </a:solidFill>
              </a:rPr>
              <a:t>B.	8 </a:t>
            </a:r>
            <a:endParaRPr sz="2300" b="1">
              <a:solidFill>
                <a:srgbClr val="76A5A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76A5AF"/>
                </a:solidFill>
              </a:rPr>
              <a:t>C.	11 </a:t>
            </a:r>
            <a:endParaRPr sz="2300" b="1">
              <a:solidFill>
                <a:srgbClr val="76A5A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76A5AF"/>
                </a:solidFill>
              </a:rPr>
              <a:t>D.	20</a:t>
            </a:r>
            <a:endParaRPr sz="2300" b="1">
              <a:solidFill>
                <a:srgbClr val="76A5A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body" idx="1"/>
          </p:nvPr>
        </p:nvSpPr>
        <p:spPr>
          <a:xfrm>
            <a:off x="311700" y="2850575"/>
            <a:ext cx="3999900" cy="17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A right rectangular prism is made of cubes, with no gaps or overlaps. Each cube has a side length of 1 centimeter, as shown.</a:t>
            </a:r>
            <a:endParaRPr sz="1700">
              <a:solidFill>
                <a:srgbClr val="0C343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0C343D"/>
                </a:solidFill>
              </a:rPr>
              <a:t>What can we say about this prism?</a:t>
            </a:r>
            <a:endParaRPr sz="1700">
              <a:solidFill>
                <a:srgbClr val="0C343D"/>
              </a:solidFill>
            </a:endParaRPr>
          </a:p>
        </p:txBody>
      </p:sp>
      <p:sp>
        <p:nvSpPr>
          <p:cNvPr id="184" name="Google Shape;184;p30"/>
          <p:cNvSpPr txBox="1">
            <a:spLocks noGrp="1"/>
          </p:cNvSpPr>
          <p:nvPr>
            <p:ph type="body" idx="2"/>
          </p:nvPr>
        </p:nvSpPr>
        <p:spPr>
          <a:xfrm>
            <a:off x="4841675" y="1867275"/>
            <a:ext cx="3999900" cy="20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 b="1">
                <a:solidFill>
                  <a:srgbClr val="274E13"/>
                </a:solidFill>
              </a:rPr>
              <a:t>What is the volume, in cubic centimeters, of the prism?</a:t>
            </a:r>
            <a:endParaRPr sz="2900" b="1">
              <a:solidFill>
                <a:srgbClr val="274E13"/>
              </a:solidFill>
            </a:endParaRPr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413" y="344765"/>
            <a:ext cx="3954475" cy="22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9050" y="4718550"/>
            <a:ext cx="424950" cy="4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900</Words>
  <Application>Microsoft Macintosh PowerPoint</Application>
  <PresentationFormat>On-screen Show (16:9)</PresentationFormat>
  <Paragraphs>121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The prices for renting a bicycle from Leo’s Bike Shop are shown in this box.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1,000,000,000</vt:lpstr>
      <vt:lpstr>375.933</vt:lpstr>
      <vt:lpstr>PowerPoint Presentation</vt:lpstr>
      <vt:lpstr>A baker weighed four batches of cookie dough, the weights are shown.</vt:lpstr>
      <vt:lpstr>2.097</vt:lpstr>
      <vt:lpstr>PowerPoint Presentation</vt:lpstr>
      <vt:lpstr>PowerPoint Presentation</vt:lpstr>
      <vt:lpstr>The location of point B on a coordinate plane is represented by the ordered pair (8, 4).</vt:lpstr>
      <vt:lpstr>6 × 4 − (5 + 3) ÷ 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prices for renting a bicycle from Leo’s Bike Shop are shown in this box.</dc:title>
  <cp:lastModifiedBy>Manousaridis, Tracy</cp:lastModifiedBy>
  <cp:revision>1</cp:revision>
  <dcterms:modified xsi:type="dcterms:W3CDTF">2022-10-01T14:35:18Z</dcterms:modified>
</cp:coreProperties>
</file>