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57"/>
  </p:normalViewPr>
  <p:slideViewPr>
    <p:cSldViewPr snapToGrid="0">
      <p:cViewPr varScale="1">
        <p:scale>
          <a:sx n="139" d="100"/>
          <a:sy n="139" d="100"/>
        </p:scale>
        <p:origin x="84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124615a5d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124615a5d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124615a5d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124615a5d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24615a5d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124615a5d7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124615a5d7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124615a5d7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24615a5d7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124615a5d7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24615a5d7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124615a5d7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24615a5d7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124615a5d7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124615a5d7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124615a5d7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24615a5d7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124615a5d7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24615a5d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124615a5d7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124615a5d7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124615a5d7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124615a5d7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124615a5d7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24615a5d7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124615a5d7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124615a5d7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124615a5d7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124615a5d7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124615a5d7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124615a5d7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124615a5d7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124615a5d7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124615a5d7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28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73763"/>
                </a:solidFill>
              </a:rPr>
              <a:t>What can we say about these fraction models?</a:t>
            </a:r>
            <a:endParaRPr sz="2320" b="1">
              <a:solidFill>
                <a:srgbClr val="073763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861975"/>
            <a:ext cx="7292755" cy="43510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7586400" y="1078100"/>
            <a:ext cx="1374300" cy="34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In which fraction model does the shaded part represent the sum of this expression?</a:t>
            </a:r>
            <a:endParaRPr sz="17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0550" y="3918521"/>
            <a:ext cx="1310100" cy="752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562700" cy="9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44">
                <a:solidFill>
                  <a:srgbClr val="0B5394"/>
                </a:solidFill>
              </a:rPr>
              <a:t>Takara’s brother is 2 times as old as Takara.</a:t>
            </a:r>
            <a:endParaRPr sz="3244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1856900"/>
            <a:ext cx="4663500" cy="28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829"/>
              <a:buFont typeface="Arial"/>
              <a:buNone/>
            </a:pPr>
            <a:r>
              <a:rPr lang="en" sz="4100">
                <a:solidFill>
                  <a:srgbClr val="0B5394"/>
                </a:solidFill>
              </a:rPr>
              <a:t>What can we say?</a:t>
            </a:r>
            <a:endParaRPr sz="41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829"/>
              <a:buFont typeface="Arial"/>
              <a:buNone/>
            </a:pPr>
            <a:endParaRPr sz="41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0B5394"/>
                </a:solidFill>
              </a:rPr>
              <a:t>Takara is 4 years old.</a:t>
            </a:r>
            <a:endParaRPr sz="41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00" i="1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829"/>
              <a:buFont typeface="Arial"/>
              <a:buNone/>
            </a:pPr>
            <a:r>
              <a:rPr lang="en" sz="4100" i="1">
                <a:solidFill>
                  <a:srgbClr val="0B5394"/>
                </a:solidFill>
              </a:rPr>
              <a:t>Which equation can be used to find </a:t>
            </a:r>
            <a:r>
              <a:rPr lang="en" sz="4100" b="1" i="1">
                <a:solidFill>
                  <a:srgbClr val="0B5394"/>
                </a:solidFill>
              </a:rPr>
              <a:t>b</a:t>
            </a:r>
            <a:r>
              <a:rPr lang="en" sz="4100" i="1">
                <a:solidFill>
                  <a:srgbClr val="0B5394"/>
                </a:solidFill>
              </a:rPr>
              <a:t>, the age in years of Takara’s brother?</a:t>
            </a:r>
            <a:endParaRPr sz="4100" i="1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9774" y="-1"/>
            <a:ext cx="3934225" cy="327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8525" y="3011350"/>
            <a:ext cx="2147625" cy="213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6153150" y="403600"/>
            <a:ext cx="2679000" cy="20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The shaded portion of this model represents a fraction less than 1.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can we say about the fraction? What if we think about decimals?</a:t>
            </a:r>
            <a:endParaRPr sz="1900" b="1">
              <a:solidFill>
                <a:srgbClr val="38761D"/>
              </a:solidFill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2727450"/>
            <a:ext cx="8520600" cy="20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274E13"/>
                </a:solidFill>
              </a:rPr>
              <a:t>Which of these decimals are equivalent to the fraction represented in the model? </a:t>
            </a:r>
            <a:endParaRPr sz="1900" dirty="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274E13"/>
                </a:solidFill>
              </a:rPr>
              <a:t>Select the </a:t>
            </a:r>
            <a:r>
              <a:rPr lang="en" sz="1900" b="1" dirty="0">
                <a:solidFill>
                  <a:srgbClr val="274E13"/>
                </a:solidFill>
              </a:rPr>
              <a:t>two</a:t>
            </a:r>
            <a:r>
              <a:rPr lang="en" sz="1900" dirty="0">
                <a:solidFill>
                  <a:srgbClr val="274E13"/>
                </a:solidFill>
              </a:rPr>
              <a:t> correct answers. </a:t>
            </a:r>
            <a:endParaRPr sz="1900" dirty="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dirty="0">
                <a:solidFill>
                  <a:srgbClr val="274E13"/>
                </a:solidFill>
              </a:rPr>
              <a:t>A	0.80 		B	8.0 			C	0.08 	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dirty="0">
                <a:solidFill>
                  <a:srgbClr val="274E13"/>
                </a:solidFill>
              </a:rPr>
              <a:t>D	80.0 		E	0.8</a:t>
            </a:r>
            <a:endParaRPr sz="1900" dirty="0">
              <a:solidFill>
                <a:srgbClr val="274E13"/>
              </a:solidFill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6175"/>
            <a:ext cx="6153150" cy="22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481675" y="1152475"/>
            <a:ext cx="5350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What is the total weight, in pounds, of the 5 sticks of butter?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51175" cy="4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075" y="676950"/>
            <a:ext cx="2373025" cy="81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400" y="1490900"/>
            <a:ext cx="2373025" cy="81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975" y="2304850"/>
            <a:ext cx="2373025" cy="81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200" y="3128000"/>
            <a:ext cx="2373025" cy="81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675" y="3932750"/>
            <a:ext cx="2373025" cy="81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7425" y="2040175"/>
            <a:ext cx="1465200" cy="29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265500" y="345125"/>
            <a:ext cx="4045200" cy="46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55" b="1">
                <a:solidFill>
                  <a:srgbClr val="073763"/>
                </a:solidFill>
              </a:rPr>
              <a:t>27</a:t>
            </a:r>
            <a:endParaRPr sz="5955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55" b="1">
                <a:solidFill>
                  <a:srgbClr val="073763"/>
                </a:solidFill>
              </a:rPr>
              <a:t>43</a:t>
            </a:r>
            <a:endParaRPr sz="5955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55" b="1">
                <a:solidFill>
                  <a:srgbClr val="073763"/>
                </a:solidFill>
              </a:rPr>
              <a:t>52</a:t>
            </a:r>
            <a:endParaRPr sz="5955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55" b="1">
                <a:solidFill>
                  <a:srgbClr val="073763"/>
                </a:solidFill>
              </a:rPr>
              <a:t>67</a:t>
            </a:r>
            <a:endParaRPr sz="5955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55" b="1">
                <a:solidFill>
                  <a:srgbClr val="073763"/>
                </a:solidFill>
              </a:rPr>
              <a:t>95</a:t>
            </a:r>
            <a:endParaRPr sz="4800" b="1">
              <a:solidFill>
                <a:srgbClr val="073763"/>
              </a:solidFill>
            </a:endParaRPr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What can we say about these numbers?</a:t>
            </a:r>
            <a:endParaRPr sz="2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Which of these numbers are PRIME numbers?</a:t>
            </a:r>
            <a:endParaRPr sz="2900" b="1">
              <a:solidFill>
                <a:srgbClr val="07376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265500" y="-94650"/>
            <a:ext cx="4045200" cy="237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A sign is in the shape of a square. Each side of the sign has a length of 6 inches.</a:t>
            </a:r>
            <a:endParaRPr sz="2900" b="1">
              <a:solidFill>
                <a:srgbClr val="0000FF"/>
              </a:solidFill>
            </a:endParaRPr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2"/>
          </p:nvPr>
        </p:nvSpPr>
        <p:spPr>
          <a:xfrm>
            <a:off x="4782725" y="326800"/>
            <a:ext cx="4202100" cy="46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can we say about these measurements (think about area and perimeter)?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is the area of the sign?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A.	12 square inches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B.	24 square inches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C.	36 square inches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000FF"/>
                </a:solidFill>
              </a:rPr>
              <a:t>D.	148 square inches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2775" y="2525750"/>
            <a:ext cx="2312952" cy="2312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174250" y="170150"/>
            <a:ext cx="879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How are these shapes the same?     How are they different?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6221225" y="1152475"/>
            <a:ext cx="2611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Which of these shapes have </a:t>
            </a:r>
            <a:r>
              <a:rPr lang="en" sz="2300" b="1">
                <a:solidFill>
                  <a:srgbClr val="CC0000"/>
                </a:solidFill>
              </a:rPr>
              <a:t>at least</a:t>
            </a:r>
            <a:r>
              <a:rPr lang="en" sz="2300">
                <a:solidFill>
                  <a:srgbClr val="CC0000"/>
                </a:solidFill>
              </a:rPr>
              <a:t> one line of symmetry? 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8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Select the </a:t>
            </a:r>
            <a:r>
              <a:rPr lang="en" sz="2300" b="1">
                <a:solidFill>
                  <a:srgbClr val="CC0000"/>
                </a:solidFill>
              </a:rPr>
              <a:t>three </a:t>
            </a:r>
            <a:r>
              <a:rPr lang="en" sz="2300">
                <a:solidFill>
                  <a:srgbClr val="CC0000"/>
                </a:solidFill>
              </a:rPr>
              <a:t>correct answers.</a:t>
            </a:r>
            <a:endParaRPr sz="2300">
              <a:solidFill>
                <a:srgbClr val="CC0000"/>
              </a:solidFill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52476"/>
            <a:ext cx="5832217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293300" y="216850"/>
            <a:ext cx="3241500" cy="6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This list shows the snowfall amounts, in inches, for eight towns during a storm.</a:t>
            </a:r>
            <a:endParaRPr sz="170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950" y="1238884"/>
            <a:ext cx="3408300" cy="7096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274850" y="2107400"/>
            <a:ext cx="32784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This line plot also shows some of the snowfall amounts. One of the snowfall amounts is missing from the line plot. Can we figure out which one is missing?</a:t>
            </a:r>
            <a:endParaRPr sz="1700">
              <a:solidFill>
                <a:srgbClr val="0B5394"/>
              </a:solidFill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049" y="3600500"/>
            <a:ext cx="2648025" cy="132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8950" y="1646700"/>
            <a:ext cx="5130925" cy="283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4349025" y="684125"/>
            <a:ext cx="43308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</a:rPr>
              <a:t>Which of these line plots shows all eight snowfall amounts correctly plotted?</a:t>
            </a:r>
            <a:endParaRPr sz="1700" b="1">
              <a:solidFill>
                <a:srgbClr val="0B539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311700" y="683250"/>
            <a:ext cx="8520600" cy="39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4C1130"/>
                </a:solidFill>
              </a:rPr>
              <a:t>The rule for a pattern is “multiply by 3.” </a:t>
            </a:r>
            <a:endParaRPr sz="292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41B47"/>
                </a:solidFill>
              </a:rPr>
              <a:t>The first number in the pattern is 2.</a:t>
            </a:r>
            <a:endParaRPr sz="292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A64D79"/>
                </a:solidFill>
              </a:rPr>
              <a:t>What can we say about this pattern?</a:t>
            </a:r>
            <a:endParaRPr sz="292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27BA0"/>
                </a:solidFill>
              </a:rPr>
              <a:t>What is the FIFTH number in this pattern?</a:t>
            </a:r>
            <a:endParaRPr sz="2920" b="1">
              <a:solidFill>
                <a:srgbClr val="C27B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311700" y="500875"/>
            <a:ext cx="3729000" cy="4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What do we know about</a:t>
            </a:r>
            <a:r>
              <a:rPr lang="en" sz="2800">
                <a:solidFill>
                  <a:srgbClr val="38761D"/>
                </a:solidFill>
              </a:rPr>
              <a:t> </a:t>
            </a:r>
            <a:endParaRPr sz="2800">
              <a:solidFill>
                <a:srgbClr val="38761D"/>
              </a:solidFill>
            </a:endParaRPr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2"/>
          </p:nvPr>
        </p:nvSpPr>
        <p:spPr>
          <a:xfrm>
            <a:off x="4899300" y="555850"/>
            <a:ext cx="3999900" cy="2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i="1">
                <a:solidFill>
                  <a:srgbClr val="38761D"/>
                </a:solidFill>
              </a:rPr>
              <a:t>What value of x makes this equation true?</a:t>
            </a:r>
            <a:endParaRPr sz="2900" i="1">
              <a:solidFill>
                <a:srgbClr val="38761D"/>
              </a:solidFill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250" y="1954675"/>
            <a:ext cx="1285875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7125" y="2252288"/>
            <a:ext cx="3324225" cy="16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210900" y="238225"/>
            <a:ext cx="2336100" cy="7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4C1130"/>
                </a:solidFill>
              </a:rPr>
              <a:t>What do we notice? </a:t>
            </a:r>
            <a:endParaRPr sz="232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8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4C1130"/>
                </a:solidFill>
              </a:rPr>
              <a:t>What do we wonder?</a:t>
            </a:r>
            <a:endParaRPr sz="2320" b="1">
              <a:solidFill>
                <a:srgbClr val="4C1130"/>
              </a:solidFill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311700" y="2232550"/>
            <a:ext cx="1997100" cy="23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4C1130"/>
                </a:solidFill>
              </a:rPr>
              <a:t>Which of these triangles have at least one obtuse angle? </a:t>
            </a:r>
            <a:endParaRPr sz="1900" i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i="1">
                <a:solidFill>
                  <a:srgbClr val="4C1130"/>
                </a:solidFill>
              </a:rPr>
              <a:t>Select the </a:t>
            </a:r>
            <a:r>
              <a:rPr lang="en" sz="1900" b="1" i="1">
                <a:solidFill>
                  <a:srgbClr val="4C1130"/>
                </a:solidFill>
              </a:rPr>
              <a:t>two </a:t>
            </a:r>
            <a:r>
              <a:rPr lang="en" sz="1900" i="1">
                <a:solidFill>
                  <a:srgbClr val="4C1130"/>
                </a:solidFill>
              </a:rPr>
              <a:t>correct answers.</a:t>
            </a:r>
            <a:endParaRPr sz="1900" i="1">
              <a:solidFill>
                <a:srgbClr val="4C1130"/>
              </a:solidFill>
            </a:endParaRPr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650" y="238225"/>
            <a:ext cx="6229350" cy="453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55150" y="87663"/>
            <a:ext cx="5882100" cy="20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66666"/>
                </a:solidFill>
              </a:rPr>
              <a:t>Alonzo and Mindy are buying pretzels to share with their class. They will put all the pretzels into bags.</a:t>
            </a:r>
            <a:endParaRPr sz="1900">
              <a:solidFill>
                <a:srgbClr val="666666"/>
              </a:solidFill>
            </a:endParaRPr>
          </a:p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900"/>
              <a:buChar char="●"/>
            </a:pPr>
            <a:r>
              <a:rPr lang="en" sz="1900">
                <a:solidFill>
                  <a:srgbClr val="666666"/>
                </a:solidFill>
              </a:rPr>
              <a:t>Alonzo buys 8 pretzels. </a:t>
            </a:r>
            <a:endParaRPr sz="1900">
              <a:solidFill>
                <a:srgbClr val="666666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Char char="●"/>
            </a:pPr>
            <a:r>
              <a:rPr lang="en" sz="1900">
                <a:solidFill>
                  <a:srgbClr val="666666"/>
                </a:solidFill>
              </a:rPr>
              <a:t>Mindy buys 3 times as many pretzels as Alonzo.</a:t>
            </a:r>
            <a:endParaRPr sz="1900">
              <a:solidFill>
                <a:srgbClr val="666666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Char char="●"/>
            </a:pPr>
            <a:r>
              <a:rPr lang="en" sz="1900">
                <a:solidFill>
                  <a:srgbClr val="666666"/>
                </a:solidFill>
              </a:rPr>
              <a:t>Each bag will hold up to 5 pretzels.</a:t>
            </a:r>
            <a:endParaRPr sz="1900">
              <a:solidFill>
                <a:srgbClr val="666666"/>
              </a:solidFill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0550" y="117150"/>
            <a:ext cx="3014325" cy="195552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201575" y="2269225"/>
            <a:ext cx="8429400" cy="26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Alonzo and Mindy want to know the least number of bags they need to hold all the pretzels.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Which of these statements are true?    Select the</a:t>
            </a:r>
            <a:r>
              <a:rPr lang="en" sz="1700" b="1" dirty="0"/>
              <a:t> two</a:t>
            </a:r>
            <a:r>
              <a:rPr lang="en" sz="1700" dirty="0"/>
              <a:t> correct answers.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A.	Alonzo and Mindy have a total of 24 pretzels.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B.	Alonzo and Mindy have a total of 32 pretzels.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C.	Alonzo and Mindy need 5 bags to hold all the pretzels.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D.	Alonzo and Mindy need 6 bags to hold all the pretzels.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E.	Alonzo and Mindy need 7 bags to hold all the pretzels.</a:t>
            </a:r>
            <a:endParaRPr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257146" y="2876966"/>
            <a:ext cx="4196400" cy="14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rgbClr val="38761D"/>
                </a:solidFill>
              </a:rPr>
              <a:t>A shopper bought</a:t>
            </a:r>
            <a:endParaRPr sz="2900" dirty="0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rgbClr val="38761D"/>
                </a:solidFill>
              </a:rPr>
              <a:t>		pound of 			peppers</a:t>
            </a:r>
            <a:endParaRPr sz="2900" dirty="0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149" name="Google Shape;149;p25"/>
          <p:cNvSpPr txBox="1">
            <a:spLocks noGrp="1"/>
          </p:cNvSpPr>
          <p:nvPr>
            <p:ph type="body" idx="2"/>
          </p:nvPr>
        </p:nvSpPr>
        <p:spPr>
          <a:xfrm>
            <a:off x="5030125" y="583325"/>
            <a:ext cx="3802200" cy="10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What do we know about the fraction </a:t>
            </a:r>
            <a:endParaRPr sz="29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900">
              <a:solidFill>
                <a:srgbClr val="38761D"/>
              </a:solidFill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179" y="41028"/>
            <a:ext cx="2752725" cy="298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97" y="3770891"/>
            <a:ext cx="1033325" cy="102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3188" y="1757363"/>
            <a:ext cx="1638300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5"/>
          <p:cNvSpPr txBox="1"/>
          <p:nvPr/>
        </p:nvSpPr>
        <p:spPr>
          <a:xfrm>
            <a:off x="5055925" y="3460700"/>
            <a:ext cx="37506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What is the decimal equivalent?</a:t>
            </a:r>
            <a:endParaRPr sz="2900">
              <a:solidFill>
                <a:srgbClr val="38761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4379600" y="345125"/>
            <a:ext cx="4452600" cy="6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9" b="1">
                <a:solidFill>
                  <a:srgbClr val="351C75"/>
                </a:solidFill>
              </a:rPr>
              <a:t>Which of these number lines shows a point that represents where 0.62 is located?</a:t>
            </a:r>
            <a:endParaRPr sz="1729" b="1">
              <a:solidFill>
                <a:srgbClr val="351C75"/>
              </a:solidFill>
            </a:endParaRPr>
          </a:p>
        </p:txBody>
      </p:sp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311700" y="1966850"/>
            <a:ext cx="3005100" cy="26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Mrs. M. bought 0.62 pound of grapes.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Sketch where 0.62 lives on a number line?</a:t>
            </a:r>
            <a:endParaRPr sz="1900" b="1">
              <a:solidFill>
                <a:srgbClr val="351C75"/>
              </a:solidFill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175" y="1179275"/>
            <a:ext cx="5563825" cy="396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850" y="0"/>
            <a:ext cx="2381250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075" y="4275750"/>
            <a:ext cx="3137950" cy="29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>
            <a:spLocks noGrp="1"/>
          </p:cNvSpPr>
          <p:nvPr>
            <p:ph type="title"/>
          </p:nvPr>
        </p:nvSpPr>
        <p:spPr>
          <a:xfrm>
            <a:off x="311700" y="369050"/>
            <a:ext cx="399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>
                <a:solidFill>
                  <a:srgbClr val="660000"/>
                </a:solidFill>
              </a:rPr>
              <a:t>A model of 1 whole is shown.</a:t>
            </a:r>
            <a:endParaRPr sz="1920">
              <a:solidFill>
                <a:srgbClr val="660000"/>
              </a:solidFill>
            </a:endParaRPr>
          </a:p>
        </p:txBody>
      </p:sp>
      <p:sp>
        <p:nvSpPr>
          <p:cNvPr id="168" name="Google Shape;168;p27"/>
          <p:cNvSpPr txBox="1">
            <a:spLocks noGrp="1"/>
          </p:cNvSpPr>
          <p:nvPr>
            <p:ph type="body" idx="1"/>
          </p:nvPr>
        </p:nvSpPr>
        <p:spPr>
          <a:xfrm>
            <a:off x="311700" y="2379150"/>
            <a:ext cx="3999900" cy="65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920">
                <a:solidFill>
                  <a:srgbClr val="660000"/>
                </a:solidFill>
              </a:rPr>
              <a:t>What can we say about these other models? </a:t>
            </a:r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0" name="Google Shape;17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463" y="941738"/>
            <a:ext cx="2714625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2763" y="425175"/>
            <a:ext cx="3743325" cy="445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977" y="3379425"/>
            <a:ext cx="4331348" cy="122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body" idx="2"/>
          </p:nvPr>
        </p:nvSpPr>
        <p:spPr>
          <a:xfrm>
            <a:off x="4929325" y="724075"/>
            <a:ext cx="39399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i="1">
                <a:solidFill>
                  <a:srgbClr val="38761D"/>
                </a:solidFill>
              </a:rPr>
              <a:t>Select the </a:t>
            </a:r>
            <a:r>
              <a:rPr lang="en" sz="2300" b="1" i="1">
                <a:solidFill>
                  <a:srgbClr val="38761D"/>
                </a:solidFill>
              </a:rPr>
              <a:t>two </a:t>
            </a:r>
            <a:r>
              <a:rPr lang="en" sz="2300" i="1">
                <a:solidFill>
                  <a:srgbClr val="38761D"/>
                </a:solidFill>
              </a:rPr>
              <a:t>correct answers. </a:t>
            </a:r>
            <a:endParaRPr sz="2300" i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800" i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A.	34,124 </a:t>
            </a:r>
            <a:endParaRPr sz="23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B.	35,021 </a:t>
            </a:r>
            <a:endParaRPr sz="23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C.	37,826 </a:t>
            </a:r>
            <a:endParaRPr sz="23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D.	32,788 </a:t>
            </a:r>
            <a:endParaRPr sz="23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E.	36,249</a:t>
            </a:r>
            <a:endParaRPr sz="2300">
              <a:solidFill>
                <a:srgbClr val="38761D"/>
              </a:solidFill>
            </a:endParaRPr>
          </a:p>
        </p:txBody>
      </p:sp>
      <p:sp>
        <p:nvSpPr>
          <p:cNvPr id="178" name="Google Shape;178;p28"/>
          <p:cNvSpPr txBox="1">
            <a:spLocks noGrp="1"/>
          </p:cNvSpPr>
          <p:nvPr>
            <p:ph type="subTitle" idx="1"/>
          </p:nvPr>
        </p:nvSpPr>
        <p:spPr>
          <a:xfrm>
            <a:off x="265500" y="659925"/>
            <a:ext cx="4045200" cy="20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Can you think of a number that rounds to 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30,000 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when rounding to the nearest </a:t>
            </a:r>
            <a:r>
              <a:rPr lang="en" sz="2300" b="1">
                <a:solidFill>
                  <a:srgbClr val="274E13"/>
                </a:solidFill>
              </a:rPr>
              <a:t>ten thousand</a:t>
            </a:r>
            <a:r>
              <a:rPr lang="en" sz="2300">
                <a:solidFill>
                  <a:srgbClr val="274E13"/>
                </a:solidFill>
              </a:rPr>
              <a:t>?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38761D"/>
              </a:solidFill>
            </a:endParaRPr>
          </a:p>
        </p:txBody>
      </p:sp>
      <p:sp>
        <p:nvSpPr>
          <p:cNvPr id="179" name="Google Shape;179;p28"/>
          <p:cNvSpPr txBox="1"/>
          <p:nvPr/>
        </p:nvSpPr>
        <p:spPr>
          <a:xfrm>
            <a:off x="265500" y="2818375"/>
            <a:ext cx="40452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Which of these numbers round to </a:t>
            </a:r>
            <a:r>
              <a:rPr lang="en" sz="2300" b="1">
                <a:solidFill>
                  <a:srgbClr val="38761D"/>
                </a:solidFill>
              </a:rPr>
              <a:t>30,000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when rounding to the nearest 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ten thousand</a:t>
            </a:r>
            <a:r>
              <a:rPr lang="en" sz="2300">
                <a:solidFill>
                  <a:srgbClr val="38761D"/>
                </a:solidFill>
              </a:rPr>
              <a:t>?</a:t>
            </a:r>
            <a:endParaRPr sz="2300">
              <a:solidFill>
                <a:srgbClr val="38761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>
            <a:spLocks noGrp="1"/>
          </p:cNvSpPr>
          <p:nvPr>
            <p:ph type="body" idx="2"/>
          </p:nvPr>
        </p:nvSpPr>
        <p:spPr>
          <a:xfrm>
            <a:off x="4883525" y="724075"/>
            <a:ext cx="39948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Angle QRT has a measure of 87°. 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What is the measure of angle SRT? 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A.	23° 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B.	26° 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C.	64° 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D.	151°</a:t>
            </a:r>
            <a:endParaRPr sz="1900" b="1">
              <a:solidFill>
                <a:srgbClr val="073763"/>
              </a:solidFill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503925" y="3711175"/>
            <a:ext cx="33423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Angle QRS has a measure of 64°, as shown in this diagram.</a:t>
            </a:r>
            <a:endParaRPr sz="17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What do we notice?</a:t>
            </a:r>
            <a:endParaRPr sz="1700" b="1">
              <a:solidFill>
                <a:srgbClr val="073763"/>
              </a:solidFill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875" y="0"/>
            <a:ext cx="3342350" cy="3593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>
            <a:spLocks noGrp="1"/>
          </p:cNvSpPr>
          <p:nvPr>
            <p:ph type="body" idx="1"/>
          </p:nvPr>
        </p:nvSpPr>
        <p:spPr>
          <a:xfrm>
            <a:off x="205125" y="969075"/>
            <a:ext cx="5707800" cy="5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1">
                <a:solidFill>
                  <a:srgbClr val="0B5394"/>
                </a:solidFill>
              </a:rPr>
              <a:t>What do we notice about these two fractions?</a:t>
            </a:r>
            <a:endParaRPr sz="1700" b="1" i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2750" y="0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6652976" cy="6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150" y="1545375"/>
            <a:ext cx="5604776" cy="354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19050" y="4718550"/>
            <a:ext cx="424950" cy="42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754</Words>
  <Application>Microsoft Macintosh PowerPoint</Application>
  <PresentationFormat>On-screen Show (16:9)</PresentationFormat>
  <Paragraphs>104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Simple Light</vt:lpstr>
      <vt:lpstr>What can we say about these fraction models?</vt:lpstr>
      <vt:lpstr>Takara’s brother is 2 times as old as Takara. </vt:lpstr>
      <vt:lpstr>The shaded portion of this model represents a fraction less than 1.  What can we say about the fraction? What if we think about decimals?</vt:lpstr>
      <vt:lpstr>PowerPoint Presentation</vt:lpstr>
      <vt:lpstr>27 43 52 67 95</vt:lpstr>
      <vt:lpstr>A sign is in the shape of a square. Each side of the sign has a length of 6 inches.</vt:lpstr>
      <vt:lpstr>How are these shapes the same?     How are they different?</vt:lpstr>
      <vt:lpstr>PowerPoint Presentation</vt:lpstr>
      <vt:lpstr>The rule for a pattern is “multiply by 3.”   The first number in the pattern is 2.  What can we say about this pattern?  What is the FIFTH number in this pattern?</vt:lpstr>
      <vt:lpstr>PowerPoint Presentation</vt:lpstr>
      <vt:lpstr>What do we notice?   What do we wonder?</vt:lpstr>
      <vt:lpstr>PowerPoint Presentation</vt:lpstr>
      <vt:lpstr>PowerPoint Presentation</vt:lpstr>
      <vt:lpstr>Which of these number lines shows a point that represents where 0.62 is located?</vt:lpstr>
      <vt:lpstr>A model of 1 whole is shown.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can we say about these fraction models?</dc:title>
  <cp:lastModifiedBy>Manousaridis, Tracy</cp:lastModifiedBy>
  <cp:revision>1</cp:revision>
  <dcterms:modified xsi:type="dcterms:W3CDTF">2022-10-01T14:56:02Z</dcterms:modified>
</cp:coreProperties>
</file>