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>
      <p:cViewPr varScale="1">
        <p:scale>
          <a:sx n="143" d="100"/>
          <a:sy n="143" d="100"/>
        </p:scale>
        <p:origin x="76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August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422b2710f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422b2710f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422b2710f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422b2710f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422b2710f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422b2710f8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6, 2022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422b2710f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422b2710f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29c3001df3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29c3001df3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29c3001df3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29c3001df3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22b2710f8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22b2710f8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12, 2022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422b2710f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422b2710f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422b2710f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422b2710f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422b2710f8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422b2710f8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44f232cff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44f232cff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16,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Constitution Day Celebration!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33333"/>
                </a:solidFill>
                <a:highlight>
                  <a:srgbClr val="FFFFFF"/>
                </a:highlight>
              </a:rPr>
              <a:t>The Continental Congress adopts the following: </a:t>
            </a:r>
            <a:r>
              <a:rPr lang="en" sz="900" i="1">
                <a:solidFill>
                  <a:srgbClr val="333333"/>
                </a:solidFill>
                <a:highlight>
                  <a:srgbClr val="FFFFFF"/>
                </a:highlight>
              </a:rPr>
              <a:t>Resolved: that the flag of the United States be thirteen stripes, alternate red and white; that the union be thirteen stars, white in a blue field, representing a new constellation.</a:t>
            </a:r>
            <a:r>
              <a:rPr lang="en" sz="90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422b2710f8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422b2710f8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19, 2022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422b2710f8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422b2710f8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422b2710f8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422b2710f8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422b2710f8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422b2710f8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22,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 Equinox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422b2710f8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422b2710f8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422b2710f8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422b2710f8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September 27, 2022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422b2710f8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422b2710f8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29c3001df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29c3001df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422b2710f8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422b2710f8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30,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Botswana Day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4545075"/>
            <a:ext cx="8520600" cy="5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FA8DC"/>
                </a:solidFill>
              </a:rPr>
              <a:t>What do we notice? What can we count?</a:t>
            </a:r>
            <a:endParaRPr sz="2300" b="1">
              <a:solidFill>
                <a:srgbClr val="6FA8DC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9725"/>
            <a:ext cx="9144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4508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54475" y="40852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60000"/>
                </a:solidFill>
              </a:rPr>
              <a:t>How can we compare the giraffe and the emu?</a:t>
            </a:r>
            <a:endParaRPr sz="2900" b="1">
              <a:solidFill>
                <a:srgbClr val="660000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850" y="0"/>
            <a:ext cx="3520909" cy="4224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4225" y="1617650"/>
            <a:ext cx="1555750" cy="203714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4508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K.MD.A2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subTitle" idx="1"/>
          </p:nvPr>
        </p:nvSpPr>
        <p:spPr>
          <a:xfrm>
            <a:off x="311700" y="1507750"/>
            <a:ext cx="2939100" cy="21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51C75"/>
                </a:solidFill>
              </a:rPr>
              <a:t>What can we say about these crayons?</a:t>
            </a:r>
            <a:endParaRPr sz="2900" b="1">
              <a:solidFill>
                <a:srgbClr val="351C75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6225" y="272550"/>
            <a:ext cx="5633450" cy="40368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K.MD.A1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subTitle" idx="1"/>
          </p:nvPr>
        </p:nvSpPr>
        <p:spPr>
          <a:xfrm>
            <a:off x="311700" y="39997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4A86E8"/>
                </a:solidFill>
              </a:rPr>
              <a:t>What is the same?   What is different?</a:t>
            </a:r>
            <a:endParaRPr sz="2900" b="1">
              <a:solidFill>
                <a:srgbClr val="4A86E8"/>
              </a:solidFill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850" y="299425"/>
            <a:ext cx="3289650" cy="281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3350" y="161673"/>
            <a:ext cx="3061625" cy="3087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84508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K.CC.B5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subTitle" idx="1"/>
          </p:nvPr>
        </p:nvSpPr>
        <p:spPr>
          <a:xfrm>
            <a:off x="6244925" y="673700"/>
            <a:ext cx="2812200" cy="346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83F04"/>
                </a:solidFill>
              </a:rPr>
              <a:t>Do you see the triangle in this photo?</a:t>
            </a:r>
            <a:endParaRPr sz="2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83F04"/>
                </a:solidFill>
              </a:rPr>
              <a:t>What other shapes do you see?</a:t>
            </a:r>
            <a:endParaRPr sz="2900" b="1">
              <a:solidFill>
                <a:srgbClr val="783F04"/>
              </a:solidFill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61714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84508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4175800" y="368150"/>
            <a:ext cx="4656600" cy="420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45818E"/>
                </a:solidFill>
              </a:rPr>
              <a:t>What math can you see in this picture?</a:t>
            </a:r>
            <a:endParaRPr sz="2900" b="1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 b="1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45818E"/>
                </a:solidFill>
              </a:rPr>
              <a:t>Are there more shells than rocks?</a:t>
            </a:r>
            <a:endParaRPr sz="2900" b="1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 b="1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45818E"/>
                </a:solidFill>
              </a:rPr>
              <a:t>How do you know?</a:t>
            </a:r>
            <a:endParaRPr sz="2900" b="1">
              <a:solidFill>
                <a:srgbClr val="45818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9169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84508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K.CC.C6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875" y="0"/>
            <a:ext cx="81745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5321150" y="467425"/>
            <a:ext cx="3244800" cy="45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dk1"/>
                </a:solidFill>
              </a:rPr>
              <a:t>Here is a way to show 2 with your fingers.</a:t>
            </a: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dk1"/>
                </a:solidFill>
              </a:rPr>
              <a:t>Can you find another way to show 2?</a:t>
            </a: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dk1"/>
                </a:solidFill>
              </a:rPr>
              <a:t>How many different ways are there?</a:t>
            </a:r>
            <a:endParaRPr sz="2300"/>
          </a:p>
        </p:txBody>
      </p:sp>
      <p:sp>
        <p:nvSpPr>
          <p:cNvPr id="101" name="Google Shape;101;p19"/>
          <p:cNvSpPr txBox="1"/>
          <p:nvPr/>
        </p:nvSpPr>
        <p:spPr>
          <a:xfrm>
            <a:off x="561875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subTitle" idx="1"/>
          </p:nvPr>
        </p:nvSpPr>
        <p:spPr>
          <a:xfrm>
            <a:off x="311700" y="39248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many CIRCLES do we see?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can we count them?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209538"/>
            <a:ext cx="8077200" cy="3590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84508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subTitle" idx="1"/>
          </p:nvPr>
        </p:nvSpPr>
        <p:spPr>
          <a:xfrm>
            <a:off x="311700" y="3550225"/>
            <a:ext cx="8520600" cy="13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What can we say about these dice?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What is the same? What is different?</a:t>
            </a:r>
            <a:endParaRPr sz="2900" b="1">
              <a:solidFill>
                <a:srgbClr val="CC0000"/>
              </a:solidFill>
            </a:endParaRPr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74456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7250" y="702411"/>
            <a:ext cx="2829500" cy="222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K.CC.C7</a:t>
            </a:r>
            <a:endParaRPr sz="1000"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1825" y="744575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subTitle" idx="1"/>
          </p:nvPr>
        </p:nvSpPr>
        <p:spPr>
          <a:xfrm>
            <a:off x="6918600" y="560400"/>
            <a:ext cx="2181300" cy="45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2370">
                <a:solidFill>
                  <a:srgbClr val="CC4125"/>
                </a:solidFill>
              </a:rPr>
              <a:t>Use words like</a:t>
            </a:r>
            <a:endParaRPr sz="2370">
              <a:solidFill>
                <a:srgbClr val="CC4125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2370">
              <a:solidFill>
                <a:srgbClr val="CC4125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2370" b="1">
                <a:solidFill>
                  <a:srgbClr val="CC4125"/>
                </a:solidFill>
              </a:rPr>
              <a:t>ABOVE BELOW BESIDE </a:t>
            </a:r>
            <a:endParaRPr sz="2370" b="1">
              <a:solidFill>
                <a:srgbClr val="CC4125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2370" b="1">
                <a:solidFill>
                  <a:srgbClr val="CC4125"/>
                </a:solidFill>
              </a:rPr>
              <a:t>IN FRONT OF</a:t>
            </a:r>
            <a:endParaRPr sz="2370" b="1">
              <a:solidFill>
                <a:srgbClr val="CC4125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2370" b="1">
                <a:solidFill>
                  <a:srgbClr val="CC4125"/>
                </a:solidFill>
              </a:rPr>
              <a:t>BEHIND </a:t>
            </a:r>
            <a:endParaRPr sz="2370" b="1">
              <a:solidFill>
                <a:srgbClr val="CC4125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2370">
                <a:solidFill>
                  <a:srgbClr val="CC4125"/>
                </a:solidFill>
              </a:rPr>
              <a:t>and </a:t>
            </a:r>
            <a:endParaRPr sz="2370">
              <a:solidFill>
                <a:srgbClr val="CC4125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2370" b="1">
                <a:solidFill>
                  <a:srgbClr val="CC4125"/>
                </a:solidFill>
              </a:rPr>
              <a:t>NEXT TO</a:t>
            </a:r>
            <a:endParaRPr sz="2370" b="1">
              <a:solidFill>
                <a:srgbClr val="CC4125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2370">
              <a:solidFill>
                <a:srgbClr val="CC4125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2370">
                <a:solidFill>
                  <a:srgbClr val="CC4125"/>
                </a:solidFill>
              </a:rPr>
              <a:t>To describe these school supplies</a:t>
            </a:r>
            <a:endParaRPr sz="2370">
              <a:solidFill>
                <a:srgbClr val="CC4125"/>
              </a:solidFill>
            </a:endParaRPr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711596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 txBox="1"/>
          <p:nvPr/>
        </p:nvSpPr>
        <p:spPr>
          <a:xfrm>
            <a:off x="84508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K.G.A1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>
            <a:spLocks noGrp="1"/>
          </p:cNvSpPr>
          <p:nvPr>
            <p:ph type="subTitle" idx="1"/>
          </p:nvPr>
        </p:nvSpPr>
        <p:spPr>
          <a:xfrm>
            <a:off x="311700" y="39248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FF"/>
                </a:solidFill>
              </a:rPr>
              <a:t>What is the same? What is different?</a:t>
            </a:r>
            <a:endParaRPr sz="2900" b="1">
              <a:solidFill>
                <a:srgbClr val="9900FF"/>
              </a:solidFill>
            </a:endParaRPr>
          </a:p>
        </p:txBody>
      </p:sp>
      <p:sp>
        <p:nvSpPr>
          <p:cNvPr id="130" name="Google Shape;130;p23"/>
          <p:cNvSpPr/>
          <p:nvPr/>
        </p:nvSpPr>
        <p:spPr>
          <a:xfrm>
            <a:off x="1322150" y="1055975"/>
            <a:ext cx="2049300" cy="2052600"/>
          </a:xfrm>
          <a:prstGeom prst="rect">
            <a:avLst/>
          </a:prstGeom>
          <a:solidFill>
            <a:srgbClr val="FFFF00"/>
          </a:solidFill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3"/>
          <p:cNvSpPr/>
          <p:nvPr/>
        </p:nvSpPr>
        <p:spPr>
          <a:xfrm rot="2700000">
            <a:off x="5723619" y="1008090"/>
            <a:ext cx="2049195" cy="2052590"/>
          </a:xfrm>
          <a:prstGeom prst="rect">
            <a:avLst/>
          </a:prstGeom>
          <a:solidFill>
            <a:srgbClr val="9900FF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32" name="Google Shape;132;p23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subTitle" idx="1"/>
          </p:nvPr>
        </p:nvSpPr>
        <p:spPr>
          <a:xfrm>
            <a:off x="311700" y="4481425"/>
            <a:ext cx="8520600" cy="4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1710" b="1">
                <a:solidFill>
                  <a:srgbClr val="073763"/>
                </a:solidFill>
              </a:rPr>
              <a:t>Let’s celebrate Constitution Day!</a:t>
            </a:r>
            <a:endParaRPr sz="1710" b="1">
              <a:solidFill>
                <a:srgbClr val="073763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1710" b="1">
                <a:solidFill>
                  <a:srgbClr val="073763"/>
                </a:solidFill>
              </a:rPr>
              <a:t>What can we count on this flag from 1787?</a:t>
            </a:r>
            <a:endParaRPr sz="1710" b="1">
              <a:solidFill>
                <a:srgbClr val="073763"/>
              </a:solidFill>
            </a:endParaRPr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25" y="0"/>
            <a:ext cx="8364375" cy="454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4"/>
          <p:cNvSpPr txBox="1"/>
          <p:nvPr/>
        </p:nvSpPr>
        <p:spPr>
          <a:xfrm>
            <a:off x="84508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subTitle" idx="1"/>
          </p:nvPr>
        </p:nvSpPr>
        <p:spPr>
          <a:xfrm>
            <a:off x="7050800" y="143225"/>
            <a:ext cx="1950000" cy="477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accent1"/>
                </a:solidFill>
              </a:rPr>
              <a:t>Are there more </a:t>
            </a:r>
            <a:r>
              <a:rPr lang="en" sz="2900" b="1">
                <a:solidFill>
                  <a:srgbClr val="F1C232"/>
                </a:solidFill>
              </a:rPr>
              <a:t>yellow </a:t>
            </a:r>
            <a:r>
              <a:rPr lang="en" sz="2900">
                <a:solidFill>
                  <a:schemeClr val="accent1"/>
                </a:solidFill>
              </a:rPr>
              <a:t>counters or more </a:t>
            </a:r>
            <a:r>
              <a:rPr lang="en" sz="2900" b="1">
                <a:solidFill>
                  <a:srgbClr val="CC0000"/>
                </a:solidFill>
              </a:rPr>
              <a:t>red </a:t>
            </a:r>
            <a:r>
              <a:rPr lang="en" sz="2900">
                <a:solidFill>
                  <a:schemeClr val="accent1"/>
                </a:solidFill>
              </a:rPr>
              <a:t>counters?</a:t>
            </a:r>
            <a:endParaRPr sz="29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accent1"/>
                </a:solidFill>
              </a:rPr>
              <a:t>How many more?</a:t>
            </a:r>
            <a:endParaRPr sz="29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55649" y="-855645"/>
            <a:ext cx="5133850" cy="684514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84508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K.CC.C6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3" name="Google Shape;1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6"/>
          <p:cNvSpPr txBox="1"/>
          <p:nvPr/>
        </p:nvSpPr>
        <p:spPr>
          <a:xfrm>
            <a:off x="5192100" y="3896700"/>
            <a:ext cx="39519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What can we count on this MBTA Bus?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What shapes do we see?</a:t>
            </a:r>
            <a:endParaRPr sz="2300" b="1"/>
          </a:p>
        </p:txBody>
      </p:sp>
      <p:sp>
        <p:nvSpPr>
          <p:cNvPr id="155" name="Google Shape;155;p26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subTitle" idx="1"/>
          </p:nvPr>
        </p:nvSpPr>
        <p:spPr>
          <a:xfrm>
            <a:off x="311700" y="2493075"/>
            <a:ext cx="85206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45F06"/>
                </a:solidFill>
              </a:rPr>
              <a:t>Are there more frogs or more ducks?</a:t>
            </a:r>
            <a:endParaRPr sz="2900" b="1">
              <a:solidFill>
                <a:srgbClr val="B45F06"/>
              </a:solidFill>
            </a:endParaRPr>
          </a:p>
        </p:txBody>
      </p:sp>
      <p:pic>
        <p:nvPicPr>
          <p:cNvPr id="161" name="Google Shape;1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7312" y="300036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7000" y="53050"/>
            <a:ext cx="1283975" cy="156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8513" y="303306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9538" y="303306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2213" y="303306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0775" y="769125"/>
            <a:ext cx="1283975" cy="156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07625" y="273350"/>
            <a:ext cx="1283975" cy="156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5675" y="769125"/>
            <a:ext cx="1283975" cy="1560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7"/>
          <p:cNvSpPr txBox="1"/>
          <p:nvPr/>
        </p:nvSpPr>
        <p:spPr>
          <a:xfrm>
            <a:off x="176105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K.CC.C6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subTitle" idx="1"/>
          </p:nvPr>
        </p:nvSpPr>
        <p:spPr>
          <a:xfrm>
            <a:off x="85550" y="117625"/>
            <a:ext cx="1550400" cy="49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It’s the Fall Equinox!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Today we have 12 hours of day and 12 hours of night. 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Let’s count to 12!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What can we find 12 of in our classroom?</a:t>
            </a:r>
            <a:endParaRPr sz="1900" b="1">
              <a:solidFill>
                <a:srgbClr val="85200C"/>
              </a:solidFill>
            </a:endParaRPr>
          </a:p>
        </p:txBody>
      </p:sp>
      <p:pic>
        <p:nvPicPr>
          <p:cNvPr id="175" name="Google Shape;17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1056" y="0"/>
            <a:ext cx="74029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8"/>
          <p:cNvSpPr txBox="1"/>
          <p:nvPr/>
        </p:nvSpPr>
        <p:spPr>
          <a:xfrm>
            <a:off x="84508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K.CC.A1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6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many bags are on the wall at Brother’s Market?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do you know?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Are there some we cannot see?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2" name="Google Shape;18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"/>
            <a:ext cx="9144000" cy="213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>
            <a:spLocks noGrp="1"/>
          </p:cNvSpPr>
          <p:nvPr>
            <p:ph type="subTitle" idx="1"/>
          </p:nvPr>
        </p:nvSpPr>
        <p:spPr>
          <a:xfrm>
            <a:off x="42775" y="64150"/>
            <a:ext cx="1386000" cy="35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90000"/>
                </a:solidFill>
              </a:rPr>
              <a:t>Happy Rosh Hashanah!</a:t>
            </a:r>
            <a:endParaRPr sz="19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90000"/>
                </a:solidFill>
              </a:rPr>
              <a:t>What can we count in this picture?</a:t>
            </a:r>
            <a:endParaRPr sz="19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0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 txBox="1">
            <a:spLocks noGrp="1"/>
          </p:cNvSpPr>
          <p:nvPr>
            <p:ph type="subTitle" idx="1"/>
          </p:nvPr>
        </p:nvSpPr>
        <p:spPr>
          <a:xfrm>
            <a:off x="4459125" y="1026550"/>
            <a:ext cx="4544700" cy="26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274E13"/>
                </a:solidFill>
              </a:rPr>
              <a:t>What can we count in this photo?</a:t>
            </a:r>
            <a:endParaRPr sz="31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274E13"/>
                </a:solidFill>
              </a:rPr>
              <a:t>What shapes do we see?</a:t>
            </a:r>
            <a:endParaRPr sz="3100" b="1">
              <a:solidFill>
                <a:srgbClr val="274E13"/>
              </a:solidFill>
            </a:endParaRPr>
          </a:p>
        </p:txBody>
      </p:sp>
      <p:pic>
        <p:nvPicPr>
          <p:cNvPr id="196" name="Google Shape;19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"/>
            <a:ext cx="42727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1"/>
          <p:cNvSpPr txBox="1"/>
          <p:nvPr/>
        </p:nvSpPr>
        <p:spPr>
          <a:xfrm>
            <a:off x="84508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2"/>
          <p:cNvSpPr txBox="1">
            <a:spLocks noGrp="1"/>
          </p:cNvSpPr>
          <p:nvPr>
            <p:ph type="body" idx="1"/>
          </p:nvPr>
        </p:nvSpPr>
        <p:spPr>
          <a:xfrm>
            <a:off x="7784750" y="192475"/>
            <a:ext cx="1293900" cy="484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42" b="1">
                <a:solidFill>
                  <a:srgbClr val="1C4587"/>
                </a:solidFill>
              </a:rPr>
              <a:t>What can we say about these ice-cream cones at Dairy Joy?</a:t>
            </a:r>
            <a:endParaRPr sz="2442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42" b="1">
                <a:solidFill>
                  <a:srgbClr val="1155CC"/>
                </a:solidFill>
              </a:rPr>
              <a:t>How many are there?</a:t>
            </a:r>
            <a:endParaRPr sz="2442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42" b="1">
                <a:solidFill>
                  <a:srgbClr val="3C78D8"/>
                </a:solidFill>
              </a:rPr>
              <a:t>What if we took 1 away?</a:t>
            </a:r>
            <a:endParaRPr sz="2442"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42" b="1">
                <a:solidFill>
                  <a:srgbClr val="6D9EEB"/>
                </a:solidFill>
              </a:rPr>
              <a:t>What if we added 1?</a:t>
            </a:r>
            <a:endParaRPr sz="2442" b="1">
              <a:solidFill>
                <a:srgbClr val="6D9EEB"/>
              </a:solidFill>
            </a:endParaRPr>
          </a:p>
        </p:txBody>
      </p:sp>
      <p:pic>
        <p:nvPicPr>
          <p:cNvPr id="203" name="Google Shape;20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0823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2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K.OA.A1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>
            <a:spLocks noGrp="1"/>
          </p:cNvSpPr>
          <p:nvPr>
            <p:ph type="title"/>
          </p:nvPr>
        </p:nvSpPr>
        <p:spPr>
          <a:xfrm>
            <a:off x="311700" y="1028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274E13"/>
                </a:solidFill>
              </a:rPr>
              <a:t>Happy Botswana Day!</a:t>
            </a:r>
            <a:endParaRPr sz="2920" b="1">
              <a:solidFill>
                <a:srgbClr val="274E13"/>
              </a:solidFill>
            </a:endParaRPr>
          </a:p>
        </p:txBody>
      </p:sp>
      <p:sp>
        <p:nvSpPr>
          <p:cNvPr id="210" name="Google Shape;210;p33"/>
          <p:cNvSpPr txBox="1">
            <a:spLocks noGrp="1"/>
          </p:cNvSpPr>
          <p:nvPr>
            <p:ph type="body" idx="1"/>
          </p:nvPr>
        </p:nvSpPr>
        <p:spPr>
          <a:xfrm>
            <a:off x="62753" y="4416350"/>
            <a:ext cx="9015872" cy="6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 dirty="0">
                <a:solidFill>
                  <a:srgbClr val="274E13"/>
                </a:solidFill>
              </a:rPr>
              <a:t>How many elephants?     How many elephant tusks?     How many elephant ears?</a:t>
            </a:r>
            <a:endParaRPr sz="1900" b="1" dirty="0">
              <a:solidFill>
                <a:srgbClr val="274E13"/>
              </a:solidFill>
            </a:endParaRPr>
          </a:p>
        </p:txBody>
      </p:sp>
      <p:pic>
        <p:nvPicPr>
          <p:cNvPr id="211" name="Google Shape;21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41408"/>
            <a:ext cx="9143999" cy="3489583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3"/>
          <p:cNvSpPr txBox="1"/>
          <p:nvPr/>
        </p:nvSpPr>
        <p:spPr>
          <a:xfrm>
            <a:off x="0" y="48585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538</Words>
  <Application>Microsoft Macintosh PowerPoint</Application>
  <PresentationFormat>On-screen Show (16:9)</PresentationFormat>
  <Paragraphs>103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Happy Botswana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1</cp:revision>
  <dcterms:modified xsi:type="dcterms:W3CDTF">2022-08-17T22:24:10Z</dcterms:modified>
</cp:coreProperties>
</file>