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4f2930cf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4f2930cf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August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bf95dd21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bf95dd21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1bf95dd21c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1bf95dd21c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September 6, 2022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44f2930cf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44f2930cf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Brazil Independence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bf95dd21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bf95dd21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7, 2021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1bf95dd21c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1bf95dd21c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44f2930cf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44f2930cf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911 Memorial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1bf95dd21c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1bf95dd21c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44f7740c2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44f7740c2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1bf95dd21c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1bf95dd21c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44f7740c2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44f7740c2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Constitution Day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bf95dd21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1bf95dd21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September 19, 2022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1bf95dd2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1bf95dd2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44f7740c2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44f7740c2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(75) not multiplication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(75) only exponent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(750) not 75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(75) not expression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4f7740c2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44f7740c2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22,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Equinox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1bf95dd21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1bf95dd21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44f7740c29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44f7740c29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Rosh Hashanah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1bf95dd21c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1bf95dd21c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1bf95dd21c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1bf95dd21c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44f7740c29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44f7740c29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30,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Botswana Day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findmasa.com/view/map#42016c58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279200"/>
            <a:ext cx="4574100" cy="57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Happy Back-to-School!</a:t>
            </a:r>
            <a:endParaRPr sz="2900" b="1">
              <a:solidFill>
                <a:srgbClr val="CC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1138225"/>
            <a:ext cx="4380900" cy="33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Estimate how many boxes of crayons are here.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How much would they cost together?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CC0000"/>
                </a:solidFill>
              </a:rPr>
              <a:t>How many individual crayons would that be?</a:t>
            </a:r>
            <a:endParaRPr sz="2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0551" y="0"/>
            <a:ext cx="4043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349450"/>
            <a:ext cx="4323000" cy="42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B5394"/>
                </a:solidFill>
              </a:rPr>
              <a:t>Go Blue Hens!  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B5394"/>
                </a:solidFill>
              </a:rPr>
              <a:t>Estimate the height of the University of Delaware Blue Hen.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Mark (in the blue shirt) 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B5394"/>
                </a:solidFill>
              </a:rPr>
              <a:t>is about 6 feet tall.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B5394"/>
                </a:solidFill>
              </a:rPr>
              <a:t>What is a too low estimate?</a:t>
            </a:r>
            <a:br>
              <a:rPr lang="en" sz="1900">
                <a:solidFill>
                  <a:srgbClr val="0B5394"/>
                </a:solidFill>
              </a:rPr>
            </a:br>
            <a:br>
              <a:rPr lang="en" sz="1900">
                <a:solidFill>
                  <a:srgbClr val="0B5394"/>
                </a:solidFill>
              </a:rPr>
            </a:br>
            <a:r>
              <a:rPr lang="en" sz="1900">
                <a:solidFill>
                  <a:srgbClr val="0B5394"/>
                </a:solidFill>
              </a:rPr>
              <a:t>What is a too high estimate?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B5394"/>
                </a:solidFill>
              </a:rPr>
              <a:t>How many feet? How many inches?</a:t>
            </a:r>
            <a:endParaRPr sz="190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125" y="77550"/>
            <a:ext cx="4033175" cy="49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ctrTitle"/>
          </p:nvPr>
        </p:nvSpPr>
        <p:spPr>
          <a:xfrm>
            <a:off x="193275" y="196925"/>
            <a:ext cx="1943400" cy="154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Chocolate Zucchini Cake</a:t>
            </a: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Yum!</a:t>
            </a:r>
            <a:endParaRPr sz="2300" b="1">
              <a:solidFill>
                <a:srgbClr val="5B0F00"/>
              </a:solidFill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subTitle" idx="1"/>
          </p:nvPr>
        </p:nvSpPr>
        <p:spPr>
          <a:xfrm>
            <a:off x="193275" y="1922125"/>
            <a:ext cx="1943400" cy="16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85200C"/>
                </a:solidFill>
              </a:rPr>
              <a:t>About</a:t>
            </a:r>
            <a:r>
              <a:rPr lang="en" sz="2300" b="1">
                <a:solidFill>
                  <a:srgbClr val="85200C"/>
                </a:solidFill>
              </a:rPr>
              <a:t> what fraction of the cake has NOT been cut?</a:t>
            </a:r>
            <a:endParaRPr sz="23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85200C"/>
                </a:solidFill>
              </a:rPr>
              <a:t>How do you know?</a:t>
            </a:r>
            <a:endParaRPr sz="2300" b="1">
              <a:solidFill>
                <a:srgbClr val="85200C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225" y="182550"/>
            <a:ext cx="8966949" cy="4574376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7752825" y="182550"/>
            <a:ext cx="7410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ctrTitle"/>
          </p:nvPr>
        </p:nvSpPr>
        <p:spPr>
          <a:xfrm>
            <a:off x="107400" y="0"/>
            <a:ext cx="7205100" cy="57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Happy Independence Day Brazil!</a:t>
            </a:r>
            <a:endParaRPr sz="2300" b="1">
              <a:solidFill>
                <a:srgbClr val="38761D"/>
              </a:solidFill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subTitle" idx="1"/>
          </p:nvPr>
        </p:nvSpPr>
        <p:spPr>
          <a:xfrm>
            <a:off x="7312500" y="576300"/>
            <a:ext cx="1831425" cy="30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38761D"/>
                </a:solidFill>
              </a:rPr>
              <a:t>The current population of Brazil is 215,808,656</a:t>
            </a:r>
            <a:endParaRPr sz="19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38761D"/>
                </a:solidFill>
              </a:rPr>
              <a:t>What can we say about this number?</a:t>
            </a:r>
            <a:endParaRPr sz="19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38761D"/>
                </a:solidFill>
              </a:rPr>
              <a:t>What are some factors of 215,808,656?</a:t>
            </a:r>
            <a:endParaRPr sz="1900" dirty="0">
              <a:solidFill>
                <a:srgbClr val="38761D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00" y="565075"/>
            <a:ext cx="7205176" cy="45032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8389725" y="4804800"/>
            <a:ext cx="754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115425" y="62025"/>
            <a:ext cx="2106600" cy="45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How many containers of Clorox Wipes?</a:t>
            </a:r>
            <a:endParaRPr sz="17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There are 75 wipes per container.</a:t>
            </a:r>
            <a:endParaRPr sz="17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How many altogether?</a:t>
            </a:r>
            <a:endParaRPr sz="17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Write an expression to match your thinking.</a:t>
            </a:r>
            <a:endParaRPr sz="17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i="1">
                <a:solidFill>
                  <a:srgbClr val="274E13"/>
                </a:solidFill>
              </a:rPr>
              <a:t>About how much would they ALL cost?</a:t>
            </a:r>
            <a:endParaRPr sz="1700" i="1">
              <a:solidFill>
                <a:srgbClr val="274E13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5.OA.A1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6521400" y="894075"/>
            <a:ext cx="2310900" cy="36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300" b="1">
                <a:solidFill>
                  <a:srgbClr val="20124D"/>
                </a:solidFill>
              </a:rPr>
              <a:t>Which one doesn’t belong?</a:t>
            </a:r>
            <a:endParaRPr sz="4300" b="1">
              <a:solidFill>
                <a:srgbClr val="20124D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634046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831720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5.NBT.B5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ctrTitle"/>
          </p:nvPr>
        </p:nvSpPr>
        <p:spPr>
          <a:xfrm>
            <a:off x="97475" y="94750"/>
            <a:ext cx="6911400" cy="56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66666"/>
                </a:solidFill>
              </a:rPr>
              <a:t>911 Memorial at Logan Airport</a:t>
            </a:r>
            <a:endParaRPr sz="2300" b="1">
              <a:solidFill>
                <a:srgbClr val="666666"/>
              </a:solidFill>
            </a:endParaRPr>
          </a:p>
        </p:txBody>
      </p:sp>
      <p:sp>
        <p:nvSpPr>
          <p:cNvPr id="109" name="Google Shape;109;p20"/>
          <p:cNvSpPr txBox="1">
            <a:spLocks noGrp="1"/>
          </p:cNvSpPr>
          <p:nvPr>
            <p:ph type="subTitle" idx="1"/>
          </p:nvPr>
        </p:nvSpPr>
        <p:spPr>
          <a:xfrm>
            <a:off x="7090075" y="615025"/>
            <a:ext cx="1961100" cy="30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666666"/>
                </a:solidFill>
                <a:highlight>
                  <a:schemeClr val="lt1"/>
                </a:highlight>
              </a:rPr>
              <a:t>The 911 memorial takes the shape of a </a:t>
            </a:r>
            <a:r>
              <a:rPr lang="en" sz="1700" b="1">
                <a:solidFill>
                  <a:srgbClr val="666666"/>
                </a:solidFill>
                <a:highlight>
                  <a:schemeClr val="lt1"/>
                </a:highlight>
              </a:rPr>
              <a:t>20-by-20 foot glass cube</a:t>
            </a:r>
            <a:r>
              <a:rPr lang="en" sz="1700">
                <a:solidFill>
                  <a:srgbClr val="666666"/>
                </a:solidFill>
                <a:highlight>
                  <a:schemeClr val="lt1"/>
                </a:highlight>
              </a:rPr>
              <a:t>.</a:t>
            </a:r>
            <a:endParaRPr sz="17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666666"/>
                </a:solidFill>
                <a:highlight>
                  <a:schemeClr val="lt1"/>
                </a:highlight>
              </a:rPr>
              <a:t>There are </a:t>
            </a:r>
            <a:r>
              <a:rPr lang="en" sz="1700" b="1">
                <a:solidFill>
                  <a:srgbClr val="666666"/>
                </a:solidFill>
                <a:highlight>
                  <a:schemeClr val="lt1"/>
                </a:highlight>
              </a:rPr>
              <a:t>6 </a:t>
            </a:r>
            <a:r>
              <a:rPr lang="en" sz="1700">
                <a:solidFill>
                  <a:srgbClr val="666666"/>
                </a:solidFill>
                <a:highlight>
                  <a:schemeClr val="lt1"/>
                </a:highlight>
              </a:rPr>
              <a:t>window panes across each of the 3 levels.</a:t>
            </a:r>
            <a:endParaRPr sz="17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666666"/>
                </a:solidFill>
                <a:highlight>
                  <a:schemeClr val="lt1"/>
                </a:highlight>
              </a:rPr>
              <a:t>How many window panes are on this memorial?</a:t>
            </a:r>
            <a:endParaRPr sz="17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666666"/>
                </a:solidFill>
                <a:highlight>
                  <a:schemeClr val="lt1"/>
                </a:highlight>
              </a:rPr>
              <a:t>How wide is each window pane?</a:t>
            </a:r>
            <a:endParaRPr sz="1700">
              <a:solidFill>
                <a:srgbClr val="666666"/>
              </a:solidFill>
              <a:highlight>
                <a:schemeClr val="lt1"/>
              </a:highlight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75" y="744575"/>
            <a:ext cx="6911376" cy="431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97475" y="4804800"/>
            <a:ext cx="122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5.NBT.B5, MDA1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ctrTitle"/>
          </p:nvPr>
        </p:nvSpPr>
        <p:spPr>
          <a:xfrm>
            <a:off x="116050" y="406150"/>
            <a:ext cx="2042400" cy="435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Each one of these jars of jam takes 2 ½ cups of peaches to make.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How many cups of peaches did we use?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F9900"/>
                </a:solidFill>
              </a:rPr>
              <a:t>How many quarts? Gallons?</a:t>
            </a:r>
            <a:endParaRPr sz="19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/>
          <p:nvPr/>
        </p:nvSpPr>
        <p:spPr>
          <a:xfrm>
            <a:off x="6753575" y="3481225"/>
            <a:ext cx="2320800" cy="1276500"/>
          </a:xfrm>
          <a:prstGeom prst="wedgeEllipseCallout">
            <a:avLst>
              <a:gd name="adj1" fmla="val -55989"/>
              <a:gd name="adj2" fmla="val 29585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4 cups = 1 quart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8 cups = half gallon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16 cups = 1 gallon</a:t>
            </a:r>
            <a:endParaRPr sz="1200" b="1"/>
          </a:p>
        </p:txBody>
      </p:sp>
      <p:sp>
        <p:nvSpPr>
          <p:cNvPr id="119" name="Google Shape;119;p21"/>
          <p:cNvSpPr txBox="1"/>
          <p:nvPr/>
        </p:nvSpPr>
        <p:spPr>
          <a:xfrm>
            <a:off x="0" y="4804800"/>
            <a:ext cx="1206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5.NF.A2, 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subTitle" idx="1"/>
          </p:nvPr>
        </p:nvSpPr>
        <p:spPr>
          <a:xfrm>
            <a:off x="6962425" y="1021150"/>
            <a:ext cx="1869900" cy="26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B45F06"/>
                </a:solidFill>
              </a:rPr>
              <a:t>Would you rather …</a:t>
            </a:r>
            <a:r>
              <a:rPr lang="en"/>
              <a:t> </a:t>
            </a: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831720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subTitle" idx="1"/>
          </p:nvPr>
        </p:nvSpPr>
        <p:spPr>
          <a:xfrm>
            <a:off x="265500" y="30309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Sketch this shape?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What is it?</a:t>
            </a:r>
            <a:endParaRPr sz="2900" b="1"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40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134F5C"/>
                </a:solidFill>
              </a:rPr>
              <a:t>Now draw a shape that is </a:t>
            </a:r>
            <a:r>
              <a:rPr lang="en" sz="2900" b="1">
                <a:solidFill>
                  <a:srgbClr val="134F5C"/>
                </a:solidFill>
              </a:rPr>
              <a:t>DIFFERENT</a:t>
            </a:r>
            <a:r>
              <a:rPr lang="en" sz="2900">
                <a:solidFill>
                  <a:srgbClr val="134F5C"/>
                </a:solidFill>
              </a:rPr>
              <a:t> from the shape in 1 way, but the </a:t>
            </a:r>
            <a:r>
              <a:rPr lang="en" sz="2900" b="1">
                <a:solidFill>
                  <a:srgbClr val="134F5C"/>
                </a:solidFill>
              </a:rPr>
              <a:t>SAME </a:t>
            </a:r>
            <a:r>
              <a:rPr lang="en" sz="2900">
                <a:solidFill>
                  <a:srgbClr val="134F5C"/>
                </a:solidFill>
              </a:rPr>
              <a:t>in another way.</a:t>
            </a:r>
            <a:endParaRPr sz="2900">
              <a:solidFill>
                <a:srgbClr val="134F5C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134F5C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134F5C"/>
                </a:solidFill>
              </a:rPr>
              <a:t>How are they </a:t>
            </a:r>
            <a:r>
              <a:rPr lang="en" sz="2900" b="1">
                <a:solidFill>
                  <a:srgbClr val="134F5C"/>
                </a:solidFill>
              </a:rPr>
              <a:t>DIFFERENT</a:t>
            </a:r>
            <a:r>
              <a:rPr lang="en" sz="2900">
                <a:solidFill>
                  <a:srgbClr val="134F5C"/>
                </a:solidFill>
              </a:rPr>
              <a:t>?</a:t>
            </a:r>
            <a:endParaRPr sz="2900">
              <a:solidFill>
                <a:srgbClr val="134F5C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134F5C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134F5C"/>
                </a:solidFill>
              </a:rPr>
              <a:t>How are they </a:t>
            </a:r>
            <a:r>
              <a:rPr lang="en" sz="2900" b="1">
                <a:solidFill>
                  <a:srgbClr val="134F5C"/>
                </a:solidFill>
              </a:rPr>
              <a:t>ALIKE</a:t>
            </a:r>
            <a:r>
              <a:rPr lang="en" sz="2900">
                <a:solidFill>
                  <a:srgbClr val="134F5C"/>
                </a:solidFill>
              </a:rPr>
              <a:t>?</a:t>
            </a:r>
            <a:endParaRPr sz="2900">
              <a:solidFill>
                <a:srgbClr val="134F5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33" name="Google Shape;133;p23"/>
          <p:cNvSpPr txBox="1"/>
          <p:nvPr/>
        </p:nvSpPr>
        <p:spPr>
          <a:xfrm>
            <a:off x="54875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5.G.B3</a:t>
            </a:r>
            <a:endParaRPr sz="1000"/>
          </a:p>
        </p:txBody>
      </p:sp>
      <p:sp>
        <p:nvSpPr>
          <p:cNvPr id="134" name="Google Shape;134;p23"/>
          <p:cNvSpPr/>
          <p:nvPr/>
        </p:nvSpPr>
        <p:spPr>
          <a:xfrm>
            <a:off x="1011225" y="885525"/>
            <a:ext cx="2775600" cy="1790400"/>
          </a:xfrm>
          <a:prstGeom prst="parallelogram">
            <a:avLst>
              <a:gd name="adj" fmla="val 78362"/>
            </a:avLst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subTitle" idx="1"/>
          </p:nvPr>
        </p:nvSpPr>
        <p:spPr>
          <a:xfrm>
            <a:off x="81225" y="92850"/>
            <a:ext cx="2204700" cy="48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The Constitution was signed in Philadelphia on September 17, 1787.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long ago was that? How can we use mental math to figure it out? 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many years? 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many months?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1C4587"/>
                </a:solidFill>
              </a:rPr>
              <a:t>How many days?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700"/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9825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8447750" y="4804800"/>
            <a:ext cx="696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58025" y="1072875"/>
            <a:ext cx="1467300" cy="15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Would you rather…</a:t>
            </a:r>
            <a:endParaRPr sz="2900" b="1"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700" y="97238"/>
            <a:ext cx="7470225" cy="494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/>
          <p:nvPr/>
        </p:nvSpPr>
        <p:spPr>
          <a:xfrm>
            <a:off x="301725" y="3840950"/>
            <a:ext cx="3249000" cy="742800"/>
          </a:xfrm>
          <a:prstGeom prst="wedgeEllipseCallout">
            <a:avLst>
              <a:gd name="adj1" fmla="val -32142"/>
              <a:gd name="adj2" fmla="val -89055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1000 grams = 1 kilogram</a:t>
            </a:r>
            <a:endParaRPr b="1"/>
          </a:p>
        </p:txBody>
      </p:sp>
      <p:sp>
        <p:nvSpPr>
          <p:cNvPr id="149" name="Google Shape;149;p25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311700" y="105175"/>
            <a:ext cx="8520600" cy="9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910" b="1">
                <a:solidFill>
                  <a:srgbClr val="674EA7"/>
                </a:solidFill>
              </a:rPr>
              <a:t>What do you notice? What do you wonder?  Why does it matter?  </a:t>
            </a:r>
            <a:endParaRPr sz="1910" b="1">
              <a:solidFill>
                <a:srgbClr val="674EA7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910" b="1">
                <a:solidFill>
                  <a:srgbClr val="674EA7"/>
                </a:solidFill>
              </a:rPr>
              <a:t>What would you name this graph?</a:t>
            </a:r>
            <a:endParaRPr sz="191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763" y="936125"/>
            <a:ext cx="8168476" cy="39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74EA7"/>
                </a:solidFill>
              </a:rPr>
              <a:t>Which one does not belong?</a:t>
            </a:r>
            <a:endParaRPr sz="2920" b="1">
              <a:solidFill>
                <a:srgbClr val="674EA7"/>
              </a:solidFill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887" y="1334475"/>
            <a:ext cx="8928225" cy="362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0" y="4847775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5.NBT.A2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4223875" y="139250"/>
            <a:ext cx="4608300" cy="5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A61C00"/>
                </a:solidFill>
              </a:rPr>
              <a:t>Today is the Fall Equinox!</a:t>
            </a:r>
            <a:endParaRPr sz="2320" b="1">
              <a:solidFill>
                <a:srgbClr val="A61C00"/>
              </a:solidFill>
            </a:endParaRPr>
          </a:p>
        </p:txBody>
      </p:sp>
      <p:sp>
        <p:nvSpPr>
          <p:cNvPr id="169" name="Google Shape;169;p28"/>
          <p:cNvSpPr txBox="1">
            <a:spLocks noGrp="1"/>
          </p:cNvSpPr>
          <p:nvPr>
            <p:ph type="body" idx="1"/>
          </p:nvPr>
        </p:nvSpPr>
        <p:spPr>
          <a:xfrm>
            <a:off x="4142650" y="777475"/>
            <a:ext cx="4862100" cy="37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1C00"/>
                </a:solidFill>
              </a:rPr>
              <a:t>Today the sun rises at </a:t>
            </a:r>
            <a:r>
              <a:rPr lang="en" sz="1900" b="1">
                <a:solidFill>
                  <a:srgbClr val="A61C00"/>
                </a:solidFill>
              </a:rPr>
              <a:t>6:29</a:t>
            </a:r>
            <a:r>
              <a:rPr lang="en" sz="1900">
                <a:solidFill>
                  <a:srgbClr val="A61C00"/>
                </a:solidFill>
              </a:rPr>
              <a:t>AM                 and sets at </a:t>
            </a:r>
            <a:r>
              <a:rPr lang="en" sz="1900" b="1">
                <a:solidFill>
                  <a:srgbClr val="A61C00"/>
                </a:solidFill>
              </a:rPr>
              <a:t>6:39</a:t>
            </a:r>
            <a:r>
              <a:rPr lang="en" sz="1900">
                <a:solidFill>
                  <a:srgbClr val="A61C00"/>
                </a:solidFill>
              </a:rPr>
              <a:t>PM.</a:t>
            </a:r>
            <a:endParaRPr sz="19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1C00"/>
                </a:solidFill>
              </a:rPr>
              <a:t>The Winter Solstice is 3 months away, the sun will reach its most Southerly point. The sun will rise at </a:t>
            </a:r>
            <a:r>
              <a:rPr lang="en" sz="1900" b="1">
                <a:solidFill>
                  <a:srgbClr val="A61C00"/>
                </a:solidFill>
              </a:rPr>
              <a:t>7:05</a:t>
            </a:r>
            <a:r>
              <a:rPr lang="en" sz="1900">
                <a:solidFill>
                  <a:srgbClr val="A61C00"/>
                </a:solidFill>
              </a:rPr>
              <a:t>AM and set at </a:t>
            </a:r>
            <a:r>
              <a:rPr lang="en" sz="1900" b="1">
                <a:solidFill>
                  <a:srgbClr val="A61C00"/>
                </a:solidFill>
              </a:rPr>
              <a:t>4:15</a:t>
            </a:r>
            <a:r>
              <a:rPr lang="en" sz="1900">
                <a:solidFill>
                  <a:srgbClr val="A61C00"/>
                </a:solidFill>
              </a:rPr>
              <a:t>PM.</a:t>
            </a:r>
            <a:endParaRPr sz="19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1C00"/>
                </a:solidFill>
              </a:rPr>
              <a:t>What is the difference in daylight hours between the Equinox and the Solstice?</a:t>
            </a:r>
            <a:endParaRPr sz="1900">
              <a:solidFill>
                <a:srgbClr val="A61C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A61C00"/>
                </a:solidFill>
              </a:rPr>
              <a:t>About how many minutes of daylight do we lose every day?</a:t>
            </a:r>
            <a:endParaRPr sz="1900">
              <a:solidFill>
                <a:srgbClr val="A61C00"/>
              </a:solidFill>
            </a:endParaRPr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026600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8"/>
          <p:cNvSpPr txBox="1"/>
          <p:nvPr/>
        </p:nvSpPr>
        <p:spPr>
          <a:xfrm>
            <a:off x="831720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body" idx="1"/>
          </p:nvPr>
        </p:nvSpPr>
        <p:spPr>
          <a:xfrm>
            <a:off x="6786425" y="1029475"/>
            <a:ext cx="219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>
                <a:solidFill>
                  <a:srgbClr val="9900FF"/>
                </a:solidFill>
              </a:rPr>
              <a:t>We are making oatmeal cookies, we need a lot of oats!</a:t>
            </a:r>
            <a:endParaRPr sz="17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endParaRPr sz="17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>
                <a:solidFill>
                  <a:srgbClr val="9900FF"/>
                </a:solidFill>
              </a:rPr>
              <a:t>Can you write an addition number sentence to match this picture?</a:t>
            </a:r>
            <a:endParaRPr sz="17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endParaRPr sz="17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>
                <a:solidFill>
                  <a:srgbClr val="9900FF"/>
                </a:solidFill>
              </a:rPr>
              <a:t>Can you write a multiplication number sentence to match?</a:t>
            </a:r>
            <a:endParaRPr sz="1700" b="1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7" name="Google Shape;1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75" y="509200"/>
            <a:ext cx="6775675" cy="37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5.NF.B6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311700" y="150325"/>
            <a:ext cx="2136600" cy="8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BF9000"/>
                </a:solidFill>
              </a:rPr>
              <a:t>Happy Rosh Hashanah!</a:t>
            </a:r>
            <a:endParaRPr sz="2320" b="1">
              <a:solidFill>
                <a:srgbClr val="BF9000"/>
              </a:solidFill>
            </a:endParaRPr>
          </a:p>
        </p:txBody>
      </p:sp>
      <p:sp>
        <p:nvSpPr>
          <p:cNvPr id="184" name="Google Shape;184;p30"/>
          <p:cNvSpPr txBox="1">
            <a:spLocks noGrp="1"/>
          </p:cNvSpPr>
          <p:nvPr>
            <p:ph type="body" idx="1"/>
          </p:nvPr>
        </p:nvSpPr>
        <p:spPr>
          <a:xfrm>
            <a:off x="311700" y="1077300"/>
            <a:ext cx="2136600" cy="38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BF9000"/>
                </a:solidFill>
              </a:rPr>
              <a:t>What fraction of the round Challah has been cut away?</a:t>
            </a:r>
            <a:endParaRPr sz="190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BF9000"/>
                </a:solidFill>
              </a:rPr>
              <a:t>What fraction of the Challah remains on the board?</a:t>
            </a:r>
            <a:endParaRPr sz="190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BF9000"/>
                </a:solidFill>
              </a:rPr>
              <a:t>How do you know?</a:t>
            </a:r>
            <a:endParaRPr sz="1900">
              <a:solidFill>
                <a:srgbClr val="BF9000"/>
              </a:solidFill>
            </a:endParaRPr>
          </a:p>
        </p:txBody>
      </p:sp>
      <p:pic>
        <p:nvPicPr>
          <p:cNvPr id="185" name="Google Shape;1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4613" y="0"/>
            <a:ext cx="642937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0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>
            <a:spLocks noGrp="1"/>
          </p:cNvSpPr>
          <p:nvPr>
            <p:ph type="title"/>
          </p:nvPr>
        </p:nvSpPr>
        <p:spPr>
          <a:xfrm>
            <a:off x="3490600" y="445025"/>
            <a:ext cx="2048700" cy="4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FF9900"/>
                </a:solidFill>
              </a:rPr>
              <a:t>Would You Rather?</a:t>
            </a:r>
            <a:endParaRPr sz="37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FF9900"/>
                </a:solidFill>
              </a:rPr>
              <a:t>or</a:t>
            </a:r>
            <a:endParaRPr sz="2700" b="1">
              <a:solidFill>
                <a:srgbClr val="FF9900"/>
              </a:solidFill>
            </a:endParaRPr>
          </a:p>
        </p:txBody>
      </p:sp>
      <p:pic>
        <p:nvPicPr>
          <p:cNvPr id="192" name="Google Shape;1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451" y="364263"/>
            <a:ext cx="3212836" cy="428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1750" y="429871"/>
            <a:ext cx="3212824" cy="4283766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1"/>
          <p:cNvSpPr/>
          <p:nvPr/>
        </p:nvSpPr>
        <p:spPr>
          <a:xfrm>
            <a:off x="4113350" y="2445375"/>
            <a:ext cx="991800" cy="584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1"/>
          <p:cNvSpPr/>
          <p:nvPr/>
        </p:nvSpPr>
        <p:spPr>
          <a:xfrm rot="10800000">
            <a:off x="4036113" y="3451175"/>
            <a:ext cx="991800" cy="584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1"/>
          <p:cNvSpPr txBox="1"/>
          <p:nvPr/>
        </p:nvSpPr>
        <p:spPr>
          <a:xfrm>
            <a:off x="831720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>
            <a:spLocks noGrp="1"/>
          </p:cNvSpPr>
          <p:nvPr>
            <p:ph type="body" idx="1"/>
          </p:nvPr>
        </p:nvSpPr>
        <p:spPr>
          <a:xfrm>
            <a:off x="199975" y="483200"/>
            <a:ext cx="4220700" cy="40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The cardinal, in this Roxbury mural, is </a:t>
            </a:r>
            <a:r>
              <a:rPr lang="en" sz="2300" b="1" i="1">
                <a:solidFill>
                  <a:srgbClr val="990000"/>
                </a:solidFill>
              </a:rPr>
              <a:t>about</a:t>
            </a:r>
            <a:r>
              <a:rPr lang="en" sz="2300" b="1">
                <a:solidFill>
                  <a:srgbClr val="990000"/>
                </a:solidFill>
              </a:rPr>
              <a:t> 10 feet long from his tail feathers to the tip of his head.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An actual cardinal is between 8 and 9 inches long.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How many times bigger is the one in the mural?</a:t>
            </a:r>
            <a:endParaRPr sz="2300" b="1">
              <a:solidFill>
                <a:srgbClr val="E0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02" name="Google Shape;20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0607" y="0"/>
            <a:ext cx="450338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2"/>
          <p:cNvSpPr txBox="1"/>
          <p:nvPr/>
        </p:nvSpPr>
        <p:spPr>
          <a:xfrm>
            <a:off x="5770800" y="4866525"/>
            <a:ext cx="3373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75 Malcolm X Boulevard</a:t>
            </a:r>
            <a:r>
              <a:rPr lang="en" sz="900">
                <a:solidFill>
                  <a:schemeClr val="dk1"/>
                </a:solidFill>
              </a:rPr>
              <a:t> in Roxbury photo by @happastreetart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204" name="Google Shape;204;p32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7001175" y="128850"/>
            <a:ext cx="2072400" cy="8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274E13"/>
                </a:solidFill>
              </a:rPr>
              <a:t>Happy Independence Day Botswana!</a:t>
            </a:r>
            <a:endParaRPr sz="1920" b="1">
              <a:solidFill>
                <a:srgbClr val="274E13"/>
              </a:solidFill>
            </a:endParaRPr>
          </a:p>
        </p:txBody>
      </p:sp>
      <p:sp>
        <p:nvSpPr>
          <p:cNvPr id="210" name="Google Shape;210;p33"/>
          <p:cNvSpPr txBox="1">
            <a:spLocks noGrp="1"/>
          </p:cNvSpPr>
          <p:nvPr>
            <p:ph type="body" idx="1"/>
          </p:nvPr>
        </p:nvSpPr>
        <p:spPr>
          <a:xfrm>
            <a:off x="7001175" y="1288550"/>
            <a:ext cx="2072400" cy="37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The current population of Botswana is 2,351,700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can we say about this number?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are some factors of 2,351,700</a:t>
            </a:r>
            <a:endParaRPr sz="1900" b="1">
              <a:solidFill>
                <a:srgbClr val="38761D"/>
              </a:solidFill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3"/>
          <p:cNvSpPr txBox="1"/>
          <p:nvPr/>
        </p:nvSpPr>
        <p:spPr>
          <a:xfrm>
            <a:off x="831720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5.NBT.B6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811</Words>
  <Application>Microsoft Macintosh PowerPoint</Application>
  <PresentationFormat>On-screen Show (16:9)</PresentationFormat>
  <Paragraphs>133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Arial</vt:lpstr>
      <vt:lpstr>Simple Light</vt:lpstr>
      <vt:lpstr>Happy Back-to-School!</vt:lpstr>
      <vt:lpstr>PowerPoint Presentation</vt:lpstr>
      <vt:lpstr>Chocolate Zucchini Cake Yum!</vt:lpstr>
      <vt:lpstr>PowerPoint Presentation</vt:lpstr>
      <vt:lpstr>Happy Independence Day Brazil!</vt:lpstr>
      <vt:lpstr>PowerPoint Presentation</vt:lpstr>
      <vt:lpstr>PowerPoint Presentation</vt:lpstr>
      <vt:lpstr>911 Memorial at Logan Airport</vt:lpstr>
      <vt:lpstr>Each one of these jars of jam takes 2 ½ cups of peaches to make.  How many cups of peaches did we use?  How many quarts? Gallons? </vt:lpstr>
      <vt:lpstr>PowerPoint Presentation</vt:lpstr>
      <vt:lpstr>PowerPoint Presentation</vt:lpstr>
      <vt:lpstr>PowerPoint Presentation</vt:lpstr>
      <vt:lpstr>Would you rather…</vt:lpstr>
      <vt:lpstr>What do you notice? What do you wonder?  Why does it matter?   What would you name this graph? </vt:lpstr>
      <vt:lpstr>Which one does not belong?</vt:lpstr>
      <vt:lpstr>Today is the Fall Equinox!</vt:lpstr>
      <vt:lpstr>PowerPoint Presentation</vt:lpstr>
      <vt:lpstr>Happy Rosh Hashanah!</vt:lpstr>
      <vt:lpstr>Would You Rather?   or</vt:lpstr>
      <vt:lpstr>PowerPoint Presentation</vt:lpstr>
      <vt:lpstr>Happy Independence Day Botswana!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Back-to-School!</dc:title>
  <cp:lastModifiedBy>Microsoft Office User</cp:lastModifiedBy>
  <cp:revision>1</cp:revision>
  <dcterms:modified xsi:type="dcterms:W3CDTF">2022-08-17T22:41:20Z</dcterms:modified>
</cp:coreProperties>
</file>