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5143500" type="screen16x9"/>
  <p:notesSz cx="6858000" cy="9144000"/>
  <p:embeddedFontLst>
    <p:embeddedFont>
      <p:font typeface="Roboto" panose="02000000000000000000" pitchFamily="2" charset="0"/>
      <p:regular r:id="rId24"/>
      <p:bold r:id="rId25"/>
      <p:italic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A990612-19BA-41F0-8D10-B3A86C8D891C}">
  <a:tblStyle styleId="{3A990612-19BA-41F0-8D10-B3A86C8D891C}"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56"/>
  </p:normalViewPr>
  <p:slideViewPr>
    <p:cSldViewPr snapToGrid="0">
      <p:cViewPr varScale="1">
        <p:scale>
          <a:sx n="143" d="100"/>
          <a:sy n="143" d="100"/>
        </p:scale>
        <p:origin x="760" y="18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144a427e334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144a427e33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August 31, 2022</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144a427e334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144a427e334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128704dad3c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128704dad3c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a:solidFill>
                  <a:schemeClr val="dk1"/>
                </a:solidFill>
              </a:rPr>
              <a:t>Top left: only odd factor (3)</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Top right: only distributive (2x10)(2x2)</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Bottom left: not 24, not rectangle</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Bottom right: not array of squares</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128704dad3c_0_1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128704dad3c_0_1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Week of September 6, 2022</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144a427e334_0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144a427e334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September 7, 2022</a:t>
            </a:r>
            <a:endParaRPr/>
          </a:p>
          <a:p>
            <a:pPr marL="0" lvl="0" indent="0" algn="l" rtl="0">
              <a:spcBef>
                <a:spcPts val="0"/>
              </a:spcBef>
              <a:spcAft>
                <a:spcPts val="0"/>
              </a:spcAft>
              <a:buNone/>
            </a:pPr>
            <a:r>
              <a:rPr lang="en"/>
              <a:t>Brazil Independence Day</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128704dad3c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128704dad3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144a427e334_0_2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144a427e334_0_2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144a427e334_0_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144a427e334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Week of September 12, 2022</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911 Memorial</a:t>
            </a:r>
            <a:endParaRPr>
              <a:solidFill>
                <a:schemeClr val="dk1"/>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28704dad3c_0_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128704dad3c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144a427e334_0_4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 name="Google Shape;159;g144a427e334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September 15, 2022</a:t>
            </a:r>
            <a:endParaRPr/>
          </a:p>
          <a:p>
            <a:pPr marL="0" lvl="0" indent="0" algn="l" rtl="0">
              <a:spcBef>
                <a:spcPts val="0"/>
              </a:spcBef>
              <a:spcAft>
                <a:spcPts val="0"/>
              </a:spcAft>
              <a:buNone/>
            </a:pPr>
            <a:r>
              <a:rPr lang="en"/>
              <a:t>Costa Rica Independence Day</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144a427e334_0_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144a427e334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September 16, 2022</a:t>
            </a:r>
            <a:endParaRPr/>
          </a:p>
          <a:p>
            <a:pPr marL="0" lvl="0" indent="0" algn="l" rtl="0">
              <a:spcBef>
                <a:spcPts val="0"/>
              </a:spcBef>
              <a:spcAft>
                <a:spcPts val="0"/>
              </a:spcAft>
              <a:buNone/>
            </a:pPr>
            <a:r>
              <a:rPr lang="en"/>
              <a:t>Constitution Day Celebration</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144a427e334_0_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144a427e334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Week of September 19, 2022</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128704dad3c_0_10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128704dad3c_0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128704dad3c_0_8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128704dad3c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144a427e334_0_7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144a427e334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September 22, 2022</a:t>
            </a:r>
            <a:endParaRPr/>
          </a:p>
          <a:p>
            <a:pPr marL="0" lvl="0" indent="0" algn="l" rtl="0">
              <a:spcBef>
                <a:spcPts val="0"/>
              </a:spcBef>
              <a:spcAft>
                <a:spcPts val="0"/>
              </a:spcAft>
              <a:buNone/>
            </a:pPr>
            <a:r>
              <a:rPr lang="en"/>
              <a:t>Fall Equinox</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128704dad3c_0_1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128704dad3c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144a427e334_0_1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g144a427e334_0_1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September 27, 2022</a:t>
            </a:r>
            <a:endParaRPr/>
          </a:p>
          <a:p>
            <a:pPr marL="0" lvl="0" indent="0" algn="l" rtl="0">
              <a:spcBef>
                <a:spcPts val="0"/>
              </a:spcBef>
              <a:spcAft>
                <a:spcPts val="0"/>
              </a:spcAft>
              <a:buNone/>
            </a:pPr>
            <a:r>
              <a:rPr lang="en"/>
              <a:t>Rosh Hashanah</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144a427e334_0_1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 name="Google Shape;222;g144a427e334_0_1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128704dad3c_0_9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 name="Google Shape;229;g128704dad3c_0_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144a427e334_0_19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 name="Google Shape;236;g144a427e334_0_1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September 30, 2022</a:t>
            </a:r>
            <a:endParaRPr/>
          </a:p>
          <a:p>
            <a:pPr marL="0" lvl="0" indent="0" algn="l" rtl="0">
              <a:spcBef>
                <a:spcPts val="0"/>
              </a:spcBef>
              <a:spcAft>
                <a:spcPts val="0"/>
              </a:spcAft>
              <a:buNone/>
            </a:pPr>
            <a:r>
              <a:rPr lang="en"/>
              <a:t>Botswana Day</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16.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hyperlink" Target="https://www.britannica.com/place/Lobatse" TargetMode="External"/><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0" y="53700"/>
            <a:ext cx="4681500" cy="11703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2900" b="1">
                <a:solidFill>
                  <a:srgbClr val="6AA84F"/>
                </a:solidFill>
              </a:rPr>
              <a:t>What can we say about these packs of pencils</a:t>
            </a:r>
            <a:endParaRPr sz="2900" b="1">
              <a:solidFill>
                <a:srgbClr val="6AA84F"/>
              </a:solidFill>
            </a:endParaRPr>
          </a:p>
        </p:txBody>
      </p:sp>
      <p:sp>
        <p:nvSpPr>
          <p:cNvPr id="55" name="Google Shape;55;p13"/>
          <p:cNvSpPr txBox="1">
            <a:spLocks noGrp="1"/>
          </p:cNvSpPr>
          <p:nvPr>
            <p:ph type="subTitle" idx="1"/>
          </p:nvPr>
        </p:nvSpPr>
        <p:spPr>
          <a:xfrm>
            <a:off x="311700" y="1471100"/>
            <a:ext cx="4681500" cy="2942100"/>
          </a:xfrm>
          <a:prstGeom prst="rect">
            <a:avLst/>
          </a:prstGeom>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2900">
                <a:solidFill>
                  <a:srgbClr val="6AA84F"/>
                </a:solidFill>
              </a:rPr>
              <a:t>Estimate how many packs are on display.</a:t>
            </a:r>
            <a:endParaRPr sz="2900">
              <a:solidFill>
                <a:srgbClr val="6AA84F"/>
              </a:solidFill>
            </a:endParaRPr>
          </a:p>
          <a:p>
            <a:pPr marL="0" lvl="0" indent="0" algn="ctr" rtl="0">
              <a:lnSpc>
                <a:spcPct val="90000"/>
              </a:lnSpc>
              <a:spcBef>
                <a:spcPts val="0"/>
              </a:spcBef>
              <a:spcAft>
                <a:spcPts val="0"/>
              </a:spcAft>
              <a:buNone/>
            </a:pPr>
            <a:endParaRPr sz="2900">
              <a:solidFill>
                <a:srgbClr val="6AA84F"/>
              </a:solidFill>
            </a:endParaRPr>
          </a:p>
          <a:p>
            <a:pPr marL="0" lvl="0" indent="0" algn="ctr" rtl="0">
              <a:lnSpc>
                <a:spcPct val="90000"/>
              </a:lnSpc>
              <a:spcBef>
                <a:spcPts val="0"/>
              </a:spcBef>
              <a:spcAft>
                <a:spcPts val="0"/>
              </a:spcAft>
              <a:buNone/>
            </a:pPr>
            <a:r>
              <a:rPr lang="en" sz="2900">
                <a:solidFill>
                  <a:srgbClr val="6AA84F"/>
                </a:solidFill>
              </a:rPr>
              <a:t>Estimate how many pencils.</a:t>
            </a:r>
            <a:endParaRPr sz="2900">
              <a:solidFill>
                <a:srgbClr val="6AA84F"/>
              </a:solidFill>
            </a:endParaRPr>
          </a:p>
          <a:p>
            <a:pPr marL="0" lvl="0" indent="0" algn="ctr" rtl="0">
              <a:lnSpc>
                <a:spcPct val="90000"/>
              </a:lnSpc>
              <a:spcBef>
                <a:spcPts val="0"/>
              </a:spcBef>
              <a:spcAft>
                <a:spcPts val="0"/>
              </a:spcAft>
              <a:buNone/>
            </a:pPr>
            <a:endParaRPr sz="2900">
              <a:solidFill>
                <a:srgbClr val="6AA84F"/>
              </a:solidFill>
            </a:endParaRPr>
          </a:p>
          <a:p>
            <a:pPr marL="0" lvl="0" indent="0" algn="ctr" rtl="0">
              <a:lnSpc>
                <a:spcPct val="90000"/>
              </a:lnSpc>
              <a:spcBef>
                <a:spcPts val="0"/>
              </a:spcBef>
              <a:spcAft>
                <a:spcPts val="0"/>
              </a:spcAft>
              <a:buNone/>
            </a:pPr>
            <a:r>
              <a:rPr lang="en" sz="2900">
                <a:solidFill>
                  <a:srgbClr val="6AA84F"/>
                </a:solidFill>
              </a:rPr>
              <a:t>How can we use mental MATH to solve this?</a:t>
            </a:r>
            <a:endParaRPr sz="2900">
              <a:solidFill>
                <a:srgbClr val="6AA84F"/>
              </a:solidFill>
            </a:endParaRPr>
          </a:p>
        </p:txBody>
      </p:sp>
      <p:pic>
        <p:nvPicPr>
          <p:cNvPr id="56" name="Google Shape;56;p13"/>
          <p:cNvPicPr preferRelativeResize="0"/>
          <p:nvPr/>
        </p:nvPicPr>
        <p:blipFill>
          <a:blip r:embed="rId3">
            <a:alphaModFix/>
          </a:blip>
          <a:stretch>
            <a:fillRect/>
          </a:stretch>
        </p:blipFill>
        <p:spPr>
          <a:xfrm>
            <a:off x="5286363" y="0"/>
            <a:ext cx="3857626" cy="5143501"/>
          </a:xfrm>
          <a:prstGeom prst="rect">
            <a:avLst/>
          </a:prstGeom>
          <a:noFill/>
          <a:ln>
            <a:noFill/>
          </a:ln>
        </p:spPr>
      </p:pic>
      <p:sp>
        <p:nvSpPr>
          <p:cNvPr id="57" name="Google Shape;57;p13"/>
          <p:cNvSpPr txBox="1"/>
          <p:nvPr/>
        </p:nvSpPr>
        <p:spPr>
          <a:xfrm>
            <a:off x="0" y="4806775"/>
            <a:ext cx="840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4.OA.A2</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5">
                                            <p:txEl>
                                              <p:pRg st="0" end="0"/>
                                            </p:txEl>
                                          </p:spTgt>
                                        </p:tgtEl>
                                        <p:attrNameLst>
                                          <p:attrName>style.visibility</p:attrName>
                                        </p:attrNameLst>
                                      </p:cBhvr>
                                      <p:to>
                                        <p:strVal val="visible"/>
                                      </p:to>
                                    </p:set>
                                    <p:animEffect transition="in" filter="fade">
                                      <p:cBhvr>
                                        <p:cTn id="7" dur="1000"/>
                                        <p:tgtEl>
                                          <p:spTgt spid="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5">
                                            <p:txEl>
                                              <p:pRg st="1" end="1"/>
                                            </p:txEl>
                                          </p:spTgt>
                                        </p:tgtEl>
                                        <p:attrNameLst>
                                          <p:attrName>style.visibility</p:attrName>
                                        </p:attrNameLst>
                                      </p:cBhvr>
                                      <p:to>
                                        <p:strVal val="visible"/>
                                      </p:to>
                                    </p:set>
                                    <p:animEffect transition="in" filter="fade">
                                      <p:cBhvr>
                                        <p:cTn id="12" dur="1000"/>
                                        <p:tgtEl>
                                          <p:spTgt spid="5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5">
                                            <p:txEl>
                                              <p:pRg st="2" end="2"/>
                                            </p:txEl>
                                          </p:spTgt>
                                        </p:tgtEl>
                                        <p:attrNameLst>
                                          <p:attrName>style.visibility</p:attrName>
                                        </p:attrNameLst>
                                      </p:cBhvr>
                                      <p:to>
                                        <p:strVal val="visible"/>
                                      </p:to>
                                    </p:set>
                                    <p:animEffect transition="in" filter="fade">
                                      <p:cBhvr>
                                        <p:cTn id="17" dur="1000"/>
                                        <p:tgtEl>
                                          <p:spTgt spid="5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5">
                                            <p:txEl>
                                              <p:pRg st="3" end="3"/>
                                            </p:txEl>
                                          </p:spTgt>
                                        </p:tgtEl>
                                        <p:attrNameLst>
                                          <p:attrName>style.visibility</p:attrName>
                                        </p:attrNameLst>
                                      </p:cBhvr>
                                      <p:to>
                                        <p:strVal val="visible"/>
                                      </p:to>
                                    </p:set>
                                    <p:animEffect transition="in" filter="fade">
                                      <p:cBhvr>
                                        <p:cTn id="22" dur="1000"/>
                                        <p:tgtEl>
                                          <p:spTgt spid="5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5">
                                            <p:txEl>
                                              <p:pRg st="4" end="4"/>
                                            </p:txEl>
                                          </p:spTgt>
                                        </p:tgtEl>
                                        <p:attrNameLst>
                                          <p:attrName>style.visibility</p:attrName>
                                        </p:attrNameLst>
                                      </p:cBhvr>
                                      <p:to>
                                        <p:strVal val="visible"/>
                                      </p:to>
                                    </p:set>
                                    <p:animEffect transition="in" filter="fade">
                                      <p:cBhvr>
                                        <p:cTn id="27" dur="1000"/>
                                        <p:tgtEl>
                                          <p:spTgt spid="5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69400" y="290025"/>
            <a:ext cx="8763000" cy="371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100" b="1">
                <a:solidFill>
                  <a:srgbClr val="FF9900"/>
                </a:solidFill>
              </a:rPr>
              <a:t>It’s National Guide Dog Month!</a:t>
            </a:r>
            <a:endParaRPr sz="3100" b="1">
              <a:solidFill>
                <a:srgbClr val="FF9900"/>
              </a:solidFill>
            </a:endParaRPr>
          </a:p>
        </p:txBody>
      </p:sp>
      <p:sp>
        <p:nvSpPr>
          <p:cNvPr id="63" name="Google Shape;63;p14"/>
          <p:cNvSpPr txBox="1">
            <a:spLocks noGrp="1"/>
          </p:cNvSpPr>
          <p:nvPr>
            <p:ph type="subTitle" idx="1"/>
          </p:nvPr>
        </p:nvSpPr>
        <p:spPr>
          <a:xfrm>
            <a:off x="7217725" y="498975"/>
            <a:ext cx="1845000" cy="3127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900">
                <a:solidFill>
                  <a:srgbClr val="FF9900"/>
                </a:solidFill>
              </a:rPr>
              <a:t>This guide dog puppy in training weighs only 9 pounds.</a:t>
            </a:r>
            <a:endParaRPr sz="1900">
              <a:solidFill>
                <a:srgbClr val="FF9900"/>
              </a:solidFill>
            </a:endParaRPr>
          </a:p>
          <a:p>
            <a:pPr marL="0" lvl="0" indent="0" algn="ctr" rtl="0">
              <a:spcBef>
                <a:spcPts val="0"/>
              </a:spcBef>
              <a:spcAft>
                <a:spcPts val="0"/>
              </a:spcAft>
              <a:buNone/>
            </a:pPr>
            <a:endParaRPr sz="1900">
              <a:solidFill>
                <a:srgbClr val="FF9900"/>
              </a:solidFill>
            </a:endParaRPr>
          </a:p>
          <a:p>
            <a:pPr marL="0" lvl="0" indent="0" algn="ctr" rtl="0">
              <a:spcBef>
                <a:spcPts val="0"/>
              </a:spcBef>
              <a:spcAft>
                <a:spcPts val="0"/>
              </a:spcAft>
              <a:buNone/>
            </a:pPr>
            <a:r>
              <a:rPr lang="en" sz="1900">
                <a:solidFill>
                  <a:srgbClr val="FF9900"/>
                </a:solidFill>
              </a:rPr>
              <a:t>How many ounces is that?</a:t>
            </a:r>
            <a:endParaRPr sz="1900">
              <a:solidFill>
                <a:srgbClr val="FF9900"/>
              </a:solidFill>
            </a:endParaRPr>
          </a:p>
          <a:p>
            <a:pPr marL="0" lvl="0" indent="0" algn="ctr" rtl="0">
              <a:spcBef>
                <a:spcPts val="0"/>
              </a:spcBef>
              <a:spcAft>
                <a:spcPts val="0"/>
              </a:spcAft>
              <a:buNone/>
            </a:pPr>
            <a:endParaRPr sz="1900">
              <a:solidFill>
                <a:srgbClr val="FF9900"/>
              </a:solidFill>
            </a:endParaRPr>
          </a:p>
          <a:p>
            <a:pPr marL="0" lvl="0" indent="0" algn="ctr" rtl="0">
              <a:spcBef>
                <a:spcPts val="0"/>
              </a:spcBef>
              <a:spcAft>
                <a:spcPts val="0"/>
              </a:spcAft>
              <a:buNone/>
            </a:pPr>
            <a:r>
              <a:rPr lang="en" sz="1900">
                <a:solidFill>
                  <a:srgbClr val="FF9900"/>
                </a:solidFill>
              </a:rPr>
              <a:t>What are some strategies we can use to solve this?</a:t>
            </a:r>
            <a:endParaRPr sz="1900">
              <a:solidFill>
                <a:srgbClr val="FF9900"/>
              </a:solidFill>
            </a:endParaRPr>
          </a:p>
        </p:txBody>
      </p:sp>
      <p:pic>
        <p:nvPicPr>
          <p:cNvPr id="64" name="Google Shape;64;p14"/>
          <p:cNvPicPr preferRelativeResize="0"/>
          <p:nvPr/>
        </p:nvPicPr>
        <p:blipFill>
          <a:blip r:embed="rId3">
            <a:alphaModFix/>
          </a:blip>
          <a:stretch>
            <a:fillRect/>
          </a:stretch>
        </p:blipFill>
        <p:spPr>
          <a:xfrm>
            <a:off x="69400" y="661125"/>
            <a:ext cx="7067100" cy="4405475"/>
          </a:xfrm>
          <a:prstGeom prst="rect">
            <a:avLst/>
          </a:prstGeom>
          <a:noFill/>
          <a:ln>
            <a:noFill/>
          </a:ln>
        </p:spPr>
      </p:pic>
      <p:sp>
        <p:nvSpPr>
          <p:cNvPr id="65" name="Google Shape;65;p14"/>
          <p:cNvSpPr/>
          <p:nvPr/>
        </p:nvSpPr>
        <p:spPr>
          <a:xfrm>
            <a:off x="6556300" y="4161500"/>
            <a:ext cx="1566300" cy="905100"/>
          </a:xfrm>
          <a:prstGeom prst="wedgeEllipseCallout">
            <a:avLst>
              <a:gd name="adj1" fmla="val -55187"/>
              <a:gd name="adj2" fmla="val -48718"/>
            </a:avLst>
          </a:prstGeom>
          <a:solidFill>
            <a:srgbClr val="FCE5C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300" b="1"/>
              <a:t>There are 16 ounces in a pound!</a:t>
            </a:r>
            <a:endParaRPr sz="1300" b="1"/>
          </a:p>
        </p:txBody>
      </p:sp>
      <p:sp>
        <p:nvSpPr>
          <p:cNvPr id="66" name="Google Shape;66;p14"/>
          <p:cNvSpPr txBox="1"/>
          <p:nvPr/>
        </p:nvSpPr>
        <p:spPr>
          <a:xfrm>
            <a:off x="0" y="4806775"/>
            <a:ext cx="840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4.MD.A1</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3">
                                            <p:txEl>
                                              <p:pRg st="0" end="0"/>
                                            </p:txEl>
                                          </p:spTgt>
                                        </p:tgtEl>
                                        <p:attrNameLst>
                                          <p:attrName>style.visibility</p:attrName>
                                        </p:attrNameLst>
                                      </p:cBhvr>
                                      <p:to>
                                        <p:strVal val="visible"/>
                                      </p:to>
                                    </p:set>
                                    <p:animEffect transition="in" filter="fade">
                                      <p:cBhvr>
                                        <p:cTn id="7" dur="1000"/>
                                        <p:tgtEl>
                                          <p:spTgt spid="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3">
                                            <p:txEl>
                                              <p:pRg st="1" end="1"/>
                                            </p:txEl>
                                          </p:spTgt>
                                        </p:tgtEl>
                                        <p:attrNameLst>
                                          <p:attrName>style.visibility</p:attrName>
                                        </p:attrNameLst>
                                      </p:cBhvr>
                                      <p:to>
                                        <p:strVal val="visible"/>
                                      </p:to>
                                    </p:set>
                                    <p:animEffect transition="in" filter="fade">
                                      <p:cBhvr>
                                        <p:cTn id="12" dur="1000"/>
                                        <p:tgtEl>
                                          <p:spTgt spid="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3">
                                            <p:txEl>
                                              <p:pRg st="2" end="2"/>
                                            </p:txEl>
                                          </p:spTgt>
                                        </p:tgtEl>
                                        <p:attrNameLst>
                                          <p:attrName>style.visibility</p:attrName>
                                        </p:attrNameLst>
                                      </p:cBhvr>
                                      <p:to>
                                        <p:strVal val="visible"/>
                                      </p:to>
                                    </p:set>
                                    <p:animEffect transition="in" filter="fade">
                                      <p:cBhvr>
                                        <p:cTn id="17" dur="1000"/>
                                        <p:tgtEl>
                                          <p:spTgt spid="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3">
                                            <p:txEl>
                                              <p:pRg st="3" end="3"/>
                                            </p:txEl>
                                          </p:spTgt>
                                        </p:tgtEl>
                                        <p:attrNameLst>
                                          <p:attrName>style.visibility</p:attrName>
                                        </p:attrNameLst>
                                      </p:cBhvr>
                                      <p:to>
                                        <p:strVal val="visible"/>
                                      </p:to>
                                    </p:set>
                                    <p:animEffect transition="in" filter="fade">
                                      <p:cBhvr>
                                        <p:cTn id="22" dur="1000"/>
                                        <p:tgtEl>
                                          <p:spTgt spid="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3">
                                            <p:txEl>
                                              <p:pRg st="4" end="4"/>
                                            </p:txEl>
                                          </p:spTgt>
                                        </p:tgtEl>
                                        <p:attrNameLst>
                                          <p:attrName>style.visibility</p:attrName>
                                        </p:attrNameLst>
                                      </p:cBhvr>
                                      <p:to>
                                        <p:strVal val="visible"/>
                                      </p:to>
                                    </p:set>
                                    <p:animEffect transition="in" filter="fade">
                                      <p:cBhvr>
                                        <p:cTn id="27" dur="1000"/>
                                        <p:tgtEl>
                                          <p:spTgt spid="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5"/>
                                        </p:tgtEl>
                                        <p:attrNameLst>
                                          <p:attrName>style.visibility</p:attrName>
                                        </p:attrNameLst>
                                      </p:cBhvr>
                                      <p:to>
                                        <p:strVal val="visible"/>
                                      </p:to>
                                    </p:set>
                                    <p:animEffect transition="in" filter="fade">
                                      <p:cBhvr>
                                        <p:cTn id="32" dur="10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5"/>
          <p:cNvSpPr txBox="1">
            <a:spLocks noGrp="1"/>
          </p:cNvSpPr>
          <p:nvPr>
            <p:ph type="title"/>
          </p:nvPr>
        </p:nvSpPr>
        <p:spPr>
          <a:xfrm>
            <a:off x="311700" y="238825"/>
            <a:ext cx="8520600" cy="7788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2900" b="1">
                <a:solidFill>
                  <a:srgbClr val="38761D"/>
                </a:solidFill>
              </a:rPr>
              <a:t>Which one doesn’t belong?</a:t>
            </a:r>
            <a:endParaRPr sz="2900" b="1">
              <a:solidFill>
                <a:srgbClr val="38761D"/>
              </a:solidFill>
            </a:endParaRPr>
          </a:p>
        </p:txBody>
      </p:sp>
      <p:graphicFrame>
        <p:nvGraphicFramePr>
          <p:cNvPr id="72" name="Google Shape;72;p15"/>
          <p:cNvGraphicFramePr/>
          <p:nvPr/>
        </p:nvGraphicFramePr>
        <p:xfrm>
          <a:off x="311700" y="1152450"/>
          <a:ext cx="8520600" cy="3596000"/>
        </p:xfrm>
        <a:graphic>
          <a:graphicData uri="http://schemas.openxmlformats.org/drawingml/2006/table">
            <a:tbl>
              <a:tblPr>
                <a:noFill/>
                <a:tableStyleId>{3A990612-19BA-41F0-8D10-B3A86C8D891C}</a:tableStyleId>
              </a:tblPr>
              <a:tblGrid>
                <a:gridCol w="4260300">
                  <a:extLst>
                    <a:ext uri="{9D8B030D-6E8A-4147-A177-3AD203B41FA5}">
                      <a16:colId xmlns:a16="http://schemas.microsoft.com/office/drawing/2014/main" val="20000"/>
                    </a:ext>
                  </a:extLst>
                </a:gridCol>
                <a:gridCol w="4260300">
                  <a:extLst>
                    <a:ext uri="{9D8B030D-6E8A-4147-A177-3AD203B41FA5}">
                      <a16:colId xmlns:a16="http://schemas.microsoft.com/office/drawing/2014/main" val="20001"/>
                    </a:ext>
                  </a:extLst>
                </a:gridCol>
              </a:tblGrid>
              <a:tr h="1798000">
                <a:tc>
                  <a:txBody>
                    <a:bodyPr/>
                    <a:lstStyle/>
                    <a:p>
                      <a:pPr marL="0" lvl="0" indent="0" algn="l" rtl="0">
                        <a:spcBef>
                          <a:spcPts val="0"/>
                        </a:spcBef>
                        <a:spcAft>
                          <a:spcPts val="0"/>
                        </a:spcAft>
                        <a:buNone/>
                      </a:pPr>
                      <a:endParaRPr/>
                    </a:p>
                  </a:txBody>
                  <a:tcPr marL="91425" marR="91425" marT="91425" marB="91425">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1798000">
                <a:tc>
                  <a:txBody>
                    <a:bodyPr/>
                    <a:lstStyle/>
                    <a:p>
                      <a:pPr marL="0" lvl="0" indent="0" algn="l" rtl="0">
                        <a:spcBef>
                          <a:spcPts val="0"/>
                        </a:spcBef>
                        <a:spcAft>
                          <a:spcPts val="0"/>
                        </a:spcAft>
                        <a:buNone/>
                      </a:pPr>
                      <a:endParaRPr/>
                    </a:p>
                  </a:txBody>
                  <a:tcPr marL="91425" marR="91425" marT="91425" marB="91425">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pic>
        <p:nvPicPr>
          <p:cNvPr id="73" name="Google Shape;73;p15"/>
          <p:cNvPicPr preferRelativeResize="0"/>
          <p:nvPr/>
        </p:nvPicPr>
        <p:blipFill>
          <a:blip r:embed="rId3">
            <a:alphaModFix/>
          </a:blip>
          <a:stretch>
            <a:fillRect/>
          </a:stretch>
        </p:blipFill>
        <p:spPr>
          <a:xfrm>
            <a:off x="779375" y="1329952"/>
            <a:ext cx="3241700" cy="1554675"/>
          </a:xfrm>
          <a:prstGeom prst="rect">
            <a:avLst/>
          </a:prstGeom>
          <a:noFill/>
          <a:ln>
            <a:noFill/>
          </a:ln>
        </p:spPr>
      </p:pic>
      <p:sp>
        <p:nvSpPr>
          <p:cNvPr id="74" name="Google Shape;74;p15"/>
          <p:cNvSpPr/>
          <p:nvPr/>
        </p:nvSpPr>
        <p:spPr>
          <a:xfrm>
            <a:off x="4912950" y="1545825"/>
            <a:ext cx="215400" cy="2076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15"/>
          <p:cNvSpPr/>
          <p:nvPr/>
        </p:nvSpPr>
        <p:spPr>
          <a:xfrm>
            <a:off x="5128350" y="1545825"/>
            <a:ext cx="215400" cy="2076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5"/>
          <p:cNvSpPr/>
          <p:nvPr/>
        </p:nvSpPr>
        <p:spPr>
          <a:xfrm>
            <a:off x="5774550" y="1545825"/>
            <a:ext cx="215400" cy="2076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15"/>
          <p:cNvSpPr/>
          <p:nvPr/>
        </p:nvSpPr>
        <p:spPr>
          <a:xfrm>
            <a:off x="5559150" y="1545825"/>
            <a:ext cx="215400" cy="2076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5"/>
          <p:cNvSpPr/>
          <p:nvPr/>
        </p:nvSpPr>
        <p:spPr>
          <a:xfrm>
            <a:off x="5343750" y="1545825"/>
            <a:ext cx="215400" cy="2076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15"/>
          <p:cNvSpPr/>
          <p:nvPr/>
        </p:nvSpPr>
        <p:spPr>
          <a:xfrm>
            <a:off x="6636150" y="1545825"/>
            <a:ext cx="215400" cy="2076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15"/>
          <p:cNvSpPr/>
          <p:nvPr/>
        </p:nvSpPr>
        <p:spPr>
          <a:xfrm>
            <a:off x="6420750" y="1545825"/>
            <a:ext cx="215400" cy="2076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15"/>
          <p:cNvSpPr/>
          <p:nvPr/>
        </p:nvSpPr>
        <p:spPr>
          <a:xfrm>
            <a:off x="6205350" y="1545825"/>
            <a:ext cx="215400" cy="2076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15"/>
          <p:cNvSpPr/>
          <p:nvPr/>
        </p:nvSpPr>
        <p:spPr>
          <a:xfrm>
            <a:off x="5989950" y="1545825"/>
            <a:ext cx="215400" cy="2076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15"/>
          <p:cNvSpPr/>
          <p:nvPr/>
        </p:nvSpPr>
        <p:spPr>
          <a:xfrm>
            <a:off x="5128350" y="1753425"/>
            <a:ext cx="215400" cy="2076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5"/>
          <p:cNvSpPr/>
          <p:nvPr/>
        </p:nvSpPr>
        <p:spPr>
          <a:xfrm>
            <a:off x="4912950" y="1753425"/>
            <a:ext cx="215400" cy="2076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15"/>
          <p:cNvSpPr/>
          <p:nvPr/>
        </p:nvSpPr>
        <p:spPr>
          <a:xfrm>
            <a:off x="6851550" y="1545825"/>
            <a:ext cx="215400" cy="2076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15"/>
          <p:cNvSpPr/>
          <p:nvPr/>
        </p:nvSpPr>
        <p:spPr>
          <a:xfrm>
            <a:off x="5774550" y="1753425"/>
            <a:ext cx="215400" cy="2076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5"/>
          <p:cNvSpPr/>
          <p:nvPr/>
        </p:nvSpPr>
        <p:spPr>
          <a:xfrm>
            <a:off x="5559150" y="1753425"/>
            <a:ext cx="215400" cy="2076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15"/>
          <p:cNvSpPr/>
          <p:nvPr/>
        </p:nvSpPr>
        <p:spPr>
          <a:xfrm>
            <a:off x="5343750" y="1753425"/>
            <a:ext cx="215400" cy="2076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15"/>
          <p:cNvSpPr/>
          <p:nvPr/>
        </p:nvSpPr>
        <p:spPr>
          <a:xfrm>
            <a:off x="6420750" y="1753425"/>
            <a:ext cx="215400" cy="2076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5"/>
          <p:cNvSpPr/>
          <p:nvPr/>
        </p:nvSpPr>
        <p:spPr>
          <a:xfrm>
            <a:off x="6205350" y="1753425"/>
            <a:ext cx="215400" cy="2076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15"/>
          <p:cNvSpPr/>
          <p:nvPr/>
        </p:nvSpPr>
        <p:spPr>
          <a:xfrm>
            <a:off x="5989950" y="1753425"/>
            <a:ext cx="215400" cy="2076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15"/>
          <p:cNvSpPr/>
          <p:nvPr/>
        </p:nvSpPr>
        <p:spPr>
          <a:xfrm>
            <a:off x="6851550" y="1753425"/>
            <a:ext cx="215400" cy="2076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5"/>
          <p:cNvSpPr/>
          <p:nvPr/>
        </p:nvSpPr>
        <p:spPr>
          <a:xfrm>
            <a:off x="6636150" y="1753425"/>
            <a:ext cx="215400" cy="2076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5"/>
          <p:cNvSpPr/>
          <p:nvPr/>
        </p:nvSpPr>
        <p:spPr>
          <a:xfrm>
            <a:off x="7066950" y="1545825"/>
            <a:ext cx="215400" cy="207600"/>
          </a:xfrm>
          <a:prstGeom prst="rect">
            <a:avLst/>
          </a:prstGeom>
          <a:solidFill>
            <a:srgbClr val="6AA84F"/>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15"/>
          <p:cNvSpPr/>
          <p:nvPr/>
        </p:nvSpPr>
        <p:spPr>
          <a:xfrm>
            <a:off x="7066950" y="1753425"/>
            <a:ext cx="215400" cy="207600"/>
          </a:xfrm>
          <a:prstGeom prst="rect">
            <a:avLst/>
          </a:prstGeom>
          <a:solidFill>
            <a:srgbClr val="6AA84F"/>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15"/>
          <p:cNvSpPr/>
          <p:nvPr/>
        </p:nvSpPr>
        <p:spPr>
          <a:xfrm>
            <a:off x="7282350" y="1545825"/>
            <a:ext cx="215400" cy="207600"/>
          </a:xfrm>
          <a:prstGeom prst="rect">
            <a:avLst/>
          </a:prstGeom>
          <a:solidFill>
            <a:srgbClr val="6AA84F"/>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15"/>
          <p:cNvSpPr/>
          <p:nvPr/>
        </p:nvSpPr>
        <p:spPr>
          <a:xfrm>
            <a:off x="7282350" y="1753425"/>
            <a:ext cx="215400" cy="207600"/>
          </a:xfrm>
          <a:prstGeom prst="rect">
            <a:avLst/>
          </a:prstGeom>
          <a:solidFill>
            <a:srgbClr val="6AA84F"/>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8" name="Google Shape;98;p15"/>
          <p:cNvPicPr preferRelativeResize="0"/>
          <p:nvPr/>
        </p:nvPicPr>
        <p:blipFill>
          <a:blip r:embed="rId4">
            <a:alphaModFix/>
          </a:blip>
          <a:stretch>
            <a:fillRect/>
          </a:stretch>
        </p:blipFill>
        <p:spPr>
          <a:xfrm>
            <a:off x="1620671" y="3092175"/>
            <a:ext cx="1547679" cy="1554675"/>
          </a:xfrm>
          <a:prstGeom prst="rect">
            <a:avLst/>
          </a:prstGeom>
          <a:noFill/>
          <a:ln>
            <a:noFill/>
          </a:ln>
        </p:spPr>
      </p:pic>
      <p:pic>
        <p:nvPicPr>
          <p:cNvPr id="99" name="Google Shape;99;p15"/>
          <p:cNvPicPr preferRelativeResize="0"/>
          <p:nvPr/>
        </p:nvPicPr>
        <p:blipFill>
          <a:blip r:embed="rId5">
            <a:alphaModFix/>
          </a:blip>
          <a:stretch>
            <a:fillRect/>
          </a:stretch>
        </p:blipFill>
        <p:spPr>
          <a:xfrm rot="5400000">
            <a:off x="5966050" y="2650038"/>
            <a:ext cx="1619250" cy="2409825"/>
          </a:xfrm>
          <a:prstGeom prst="rect">
            <a:avLst/>
          </a:prstGeom>
          <a:noFill/>
          <a:ln>
            <a:noFill/>
          </a:ln>
        </p:spPr>
      </p:pic>
      <p:sp>
        <p:nvSpPr>
          <p:cNvPr id="100" name="Google Shape;100;p15"/>
          <p:cNvSpPr txBox="1"/>
          <p:nvPr/>
        </p:nvSpPr>
        <p:spPr>
          <a:xfrm>
            <a:off x="0" y="4806775"/>
            <a:ext cx="840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4.OA.B4</a:t>
            </a:r>
            <a:endParaRPr sz="10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6"/>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a:p>
        </p:txBody>
      </p:sp>
      <p:pic>
        <p:nvPicPr>
          <p:cNvPr id="106" name="Google Shape;106;p16"/>
          <p:cNvPicPr preferRelativeResize="0"/>
          <p:nvPr/>
        </p:nvPicPr>
        <p:blipFill>
          <a:blip r:embed="rId3">
            <a:alphaModFix/>
          </a:blip>
          <a:stretch>
            <a:fillRect/>
          </a:stretch>
        </p:blipFill>
        <p:spPr>
          <a:xfrm>
            <a:off x="0" y="919754"/>
            <a:ext cx="9144003" cy="4223743"/>
          </a:xfrm>
          <a:prstGeom prst="rect">
            <a:avLst/>
          </a:prstGeom>
          <a:noFill/>
          <a:ln>
            <a:noFill/>
          </a:ln>
        </p:spPr>
      </p:pic>
      <p:sp>
        <p:nvSpPr>
          <p:cNvPr id="107" name="Google Shape;107;p16"/>
          <p:cNvSpPr txBox="1"/>
          <p:nvPr/>
        </p:nvSpPr>
        <p:spPr>
          <a:xfrm>
            <a:off x="128850" y="0"/>
            <a:ext cx="8783700" cy="969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700" b="1">
                <a:solidFill>
                  <a:srgbClr val="CC0000"/>
                </a:solidFill>
              </a:rPr>
              <a:t>Wow! Look at this amazing American flag at the NY Giants game!</a:t>
            </a:r>
            <a:endParaRPr sz="1700" b="1">
              <a:solidFill>
                <a:srgbClr val="CC0000"/>
              </a:solidFill>
            </a:endParaRPr>
          </a:p>
          <a:p>
            <a:pPr marL="0" lvl="0" indent="0" algn="ctr" rtl="0">
              <a:spcBef>
                <a:spcPts val="0"/>
              </a:spcBef>
              <a:spcAft>
                <a:spcPts val="0"/>
              </a:spcAft>
              <a:buNone/>
            </a:pPr>
            <a:r>
              <a:rPr lang="en" sz="1700" b="1">
                <a:solidFill>
                  <a:srgbClr val="1C4587"/>
                </a:solidFill>
              </a:rPr>
              <a:t>I wonder how big it is? </a:t>
            </a:r>
            <a:endParaRPr sz="1700" b="1">
              <a:solidFill>
                <a:srgbClr val="1C4587"/>
              </a:solidFill>
            </a:endParaRPr>
          </a:p>
          <a:p>
            <a:pPr marL="0" lvl="0" indent="0" algn="ctr" rtl="0">
              <a:spcBef>
                <a:spcPts val="0"/>
              </a:spcBef>
              <a:spcAft>
                <a:spcPts val="0"/>
              </a:spcAft>
              <a:buNone/>
            </a:pPr>
            <a:r>
              <a:rPr lang="en" sz="1700" b="1">
                <a:solidFill>
                  <a:srgbClr val="1C4587"/>
                </a:solidFill>
              </a:rPr>
              <a:t>What might the perimeter be? How about the area?</a:t>
            </a:r>
            <a:endParaRPr sz="1700" b="1">
              <a:solidFill>
                <a:srgbClr val="1C4587"/>
              </a:solidFill>
            </a:endParaRPr>
          </a:p>
        </p:txBody>
      </p:sp>
      <p:sp>
        <p:nvSpPr>
          <p:cNvPr id="108" name="Google Shape;108;p16"/>
          <p:cNvSpPr txBox="1"/>
          <p:nvPr/>
        </p:nvSpPr>
        <p:spPr>
          <a:xfrm>
            <a:off x="0" y="4806775"/>
            <a:ext cx="840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4.MD.A3</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7">
                                            <p:txEl>
                                              <p:pRg st="0" end="0"/>
                                            </p:txEl>
                                          </p:spTgt>
                                        </p:tgtEl>
                                        <p:attrNameLst>
                                          <p:attrName>style.visibility</p:attrName>
                                        </p:attrNameLst>
                                      </p:cBhvr>
                                      <p:to>
                                        <p:strVal val="visible"/>
                                      </p:to>
                                    </p:set>
                                    <p:animEffect transition="in" filter="fade">
                                      <p:cBhvr>
                                        <p:cTn id="7" dur="1000"/>
                                        <p:tgtEl>
                                          <p:spTgt spid="1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7">
                                            <p:txEl>
                                              <p:pRg st="1" end="1"/>
                                            </p:txEl>
                                          </p:spTgt>
                                        </p:tgtEl>
                                        <p:attrNameLst>
                                          <p:attrName>style.visibility</p:attrName>
                                        </p:attrNameLst>
                                      </p:cBhvr>
                                      <p:to>
                                        <p:strVal val="visible"/>
                                      </p:to>
                                    </p:set>
                                    <p:animEffect transition="in" filter="fade">
                                      <p:cBhvr>
                                        <p:cTn id="12" dur="1000"/>
                                        <p:tgtEl>
                                          <p:spTgt spid="10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7">
                                            <p:txEl>
                                              <p:pRg st="2" end="2"/>
                                            </p:txEl>
                                          </p:spTgt>
                                        </p:tgtEl>
                                        <p:attrNameLst>
                                          <p:attrName>style.visibility</p:attrName>
                                        </p:attrNameLst>
                                      </p:cBhvr>
                                      <p:to>
                                        <p:strVal val="visible"/>
                                      </p:to>
                                    </p:set>
                                    <p:animEffect transition="in" filter="fade">
                                      <p:cBhvr>
                                        <p:cTn id="17" dur="1000"/>
                                        <p:tgtEl>
                                          <p:spTgt spid="10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17"/>
          <p:cNvSpPr txBox="1">
            <a:spLocks noGrp="1"/>
          </p:cNvSpPr>
          <p:nvPr>
            <p:ph type="ctrTitle"/>
          </p:nvPr>
        </p:nvSpPr>
        <p:spPr>
          <a:xfrm>
            <a:off x="92825" y="104425"/>
            <a:ext cx="8739600" cy="411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1900" b="1">
                <a:solidFill>
                  <a:srgbClr val="38761D"/>
                </a:solidFill>
              </a:rPr>
              <a:t>It’s Independence Day in Brazil!</a:t>
            </a:r>
            <a:endParaRPr sz="1900" b="1">
              <a:solidFill>
                <a:srgbClr val="38761D"/>
              </a:solidFill>
            </a:endParaRPr>
          </a:p>
        </p:txBody>
      </p:sp>
      <p:sp>
        <p:nvSpPr>
          <p:cNvPr id="114" name="Google Shape;114;p17"/>
          <p:cNvSpPr txBox="1">
            <a:spLocks noGrp="1"/>
          </p:cNvSpPr>
          <p:nvPr>
            <p:ph type="subTitle" idx="1"/>
          </p:nvPr>
        </p:nvSpPr>
        <p:spPr>
          <a:xfrm>
            <a:off x="7101675" y="417750"/>
            <a:ext cx="2042400" cy="3209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600">
                <a:solidFill>
                  <a:srgbClr val="38761D"/>
                </a:solidFill>
                <a:highlight>
                  <a:srgbClr val="FFFFFF"/>
                </a:highlight>
              </a:rPr>
              <a:t>The Amazon Rainforest is known to be home to </a:t>
            </a:r>
            <a:endParaRPr sz="1600">
              <a:solidFill>
                <a:srgbClr val="38761D"/>
              </a:solidFill>
              <a:highlight>
                <a:srgbClr val="FFFFFF"/>
              </a:highlight>
            </a:endParaRPr>
          </a:p>
          <a:p>
            <a:pPr marL="0" lvl="0" indent="0" algn="ctr" rtl="0">
              <a:spcBef>
                <a:spcPts val="0"/>
              </a:spcBef>
              <a:spcAft>
                <a:spcPts val="0"/>
              </a:spcAft>
              <a:buNone/>
            </a:pPr>
            <a:r>
              <a:rPr lang="en" sz="1600" b="1">
                <a:solidFill>
                  <a:srgbClr val="38761D"/>
                </a:solidFill>
                <a:highlight>
                  <a:srgbClr val="FFFFFF"/>
                </a:highlight>
              </a:rPr>
              <a:t>427 mammal species, 1,300 bird species, </a:t>
            </a:r>
            <a:endParaRPr sz="1600" b="1">
              <a:solidFill>
                <a:srgbClr val="38761D"/>
              </a:solidFill>
              <a:highlight>
                <a:srgbClr val="FFFFFF"/>
              </a:highlight>
            </a:endParaRPr>
          </a:p>
          <a:p>
            <a:pPr marL="0" lvl="0" indent="0" algn="ctr" rtl="0">
              <a:spcBef>
                <a:spcPts val="0"/>
              </a:spcBef>
              <a:spcAft>
                <a:spcPts val="0"/>
              </a:spcAft>
              <a:buNone/>
            </a:pPr>
            <a:r>
              <a:rPr lang="en" sz="1600" b="1">
                <a:solidFill>
                  <a:srgbClr val="38761D"/>
                </a:solidFill>
                <a:highlight>
                  <a:srgbClr val="FFFFFF"/>
                </a:highlight>
              </a:rPr>
              <a:t>378 species of reptiles, and more than 400 species of amphibians</a:t>
            </a:r>
            <a:r>
              <a:rPr lang="en" sz="1600">
                <a:solidFill>
                  <a:srgbClr val="38761D"/>
                </a:solidFill>
                <a:highlight>
                  <a:srgbClr val="FFFFFF"/>
                </a:highlight>
              </a:rPr>
              <a:t>. </a:t>
            </a:r>
            <a:endParaRPr sz="1600">
              <a:solidFill>
                <a:srgbClr val="38761D"/>
              </a:solidFill>
              <a:highlight>
                <a:srgbClr val="FFFFFF"/>
              </a:highlight>
            </a:endParaRPr>
          </a:p>
          <a:p>
            <a:pPr marL="0" lvl="0" indent="0" algn="ctr" rtl="0">
              <a:spcBef>
                <a:spcPts val="0"/>
              </a:spcBef>
              <a:spcAft>
                <a:spcPts val="0"/>
              </a:spcAft>
              <a:buNone/>
            </a:pPr>
            <a:endParaRPr sz="1600">
              <a:solidFill>
                <a:srgbClr val="38761D"/>
              </a:solidFill>
              <a:highlight>
                <a:srgbClr val="FFFFFF"/>
              </a:highlight>
            </a:endParaRPr>
          </a:p>
          <a:p>
            <a:pPr marL="0" lvl="0" indent="0" algn="ctr" rtl="0">
              <a:spcBef>
                <a:spcPts val="0"/>
              </a:spcBef>
              <a:spcAft>
                <a:spcPts val="0"/>
              </a:spcAft>
              <a:buNone/>
            </a:pPr>
            <a:r>
              <a:rPr lang="en" sz="1600">
                <a:solidFill>
                  <a:srgbClr val="38761D"/>
                </a:solidFill>
                <a:highlight>
                  <a:srgbClr val="FFFFFF"/>
                </a:highlight>
              </a:rPr>
              <a:t>Species are still being discovered every year.</a:t>
            </a:r>
            <a:endParaRPr sz="1600">
              <a:solidFill>
                <a:srgbClr val="38761D"/>
              </a:solidFill>
              <a:highlight>
                <a:srgbClr val="FFFFFF"/>
              </a:highlight>
            </a:endParaRPr>
          </a:p>
          <a:p>
            <a:pPr marL="0" lvl="0" indent="0" algn="ctr" rtl="0">
              <a:spcBef>
                <a:spcPts val="0"/>
              </a:spcBef>
              <a:spcAft>
                <a:spcPts val="0"/>
              </a:spcAft>
              <a:buNone/>
            </a:pPr>
            <a:endParaRPr sz="1600">
              <a:solidFill>
                <a:srgbClr val="38761D"/>
              </a:solidFill>
              <a:highlight>
                <a:srgbClr val="FFFFFF"/>
              </a:highlight>
            </a:endParaRPr>
          </a:p>
          <a:p>
            <a:pPr marL="0" lvl="0" indent="0" algn="ctr" rtl="0">
              <a:spcBef>
                <a:spcPts val="0"/>
              </a:spcBef>
              <a:spcAft>
                <a:spcPts val="0"/>
              </a:spcAft>
              <a:buNone/>
            </a:pPr>
            <a:r>
              <a:rPr lang="en" sz="1600">
                <a:solidFill>
                  <a:srgbClr val="38761D"/>
                </a:solidFill>
                <a:highlight>
                  <a:srgbClr val="FFFFFF"/>
                </a:highlight>
              </a:rPr>
              <a:t>How many  species are in the Amazon altogether?</a:t>
            </a:r>
            <a:endParaRPr sz="1600">
              <a:solidFill>
                <a:srgbClr val="38761D"/>
              </a:solidFill>
              <a:highlight>
                <a:srgbClr val="FFFFFF"/>
              </a:highlight>
            </a:endParaRPr>
          </a:p>
        </p:txBody>
      </p:sp>
      <p:pic>
        <p:nvPicPr>
          <p:cNvPr id="115" name="Google Shape;115;p17"/>
          <p:cNvPicPr preferRelativeResize="0"/>
          <p:nvPr/>
        </p:nvPicPr>
        <p:blipFill>
          <a:blip r:embed="rId3">
            <a:alphaModFix/>
          </a:blip>
          <a:stretch>
            <a:fillRect/>
          </a:stretch>
        </p:blipFill>
        <p:spPr>
          <a:xfrm>
            <a:off x="92825" y="516300"/>
            <a:ext cx="7008851" cy="4580775"/>
          </a:xfrm>
          <a:prstGeom prst="rect">
            <a:avLst/>
          </a:prstGeom>
          <a:noFill/>
          <a:ln>
            <a:noFill/>
          </a:ln>
        </p:spPr>
      </p:pic>
      <p:sp>
        <p:nvSpPr>
          <p:cNvPr id="116" name="Google Shape;116;p17"/>
          <p:cNvSpPr txBox="1"/>
          <p:nvPr/>
        </p:nvSpPr>
        <p:spPr>
          <a:xfrm>
            <a:off x="92825" y="4804800"/>
            <a:ext cx="840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lt1"/>
                </a:solidFill>
              </a:rPr>
              <a:t>4.NBT.B4</a:t>
            </a:r>
            <a:endParaRPr sz="1000">
              <a:solidFill>
                <a:schemeClr val="l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4">
                                            <p:txEl>
                                              <p:pRg st="0" end="0"/>
                                            </p:txEl>
                                          </p:spTgt>
                                        </p:tgtEl>
                                        <p:attrNameLst>
                                          <p:attrName>style.visibility</p:attrName>
                                        </p:attrNameLst>
                                      </p:cBhvr>
                                      <p:to>
                                        <p:strVal val="visible"/>
                                      </p:to>
                                    </p:set>
                                    <p:animEffect transition="in" filter="fade">
                                      <p:cBhvr>
                                        <p:cTn id="7" dur="1000"/>
                                        <p:tgtEl>
                                          <p:spTgt spid="1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4">
                                            <p:txEl>
                                              <p:pRg st="1" end="1"/>
                                            </p:txEl>
                                          </p:spTgt>
                                        </p:tgtEl>
                                        <p:attrNameLst>
                                          <p:attrName>style.visibility</p:attrName>
                                        </p:attrNameLst>
                                      </p:cBhvr>
                                      <p:to>
                                        <p:strVal val="visible"/>
                                      </p:to>
                                    </p:set>
                                    <p:animEffect transition="in" filter="fade">
                                      <p:cBhvr>
                                        <p:cTn id="12" dur="1000"/>
                                        <p:tgtEl>
                                          <p:spTgt spid="1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4">
                                            <p:txEl>
                                              <p:pRg st="2" end="2"/>
                                            </p:txEl>
                                          </p:spTgt>
                                        </p:tgtEl>
                                        <p:attrNameLst>
                                          <p:attrName>style.visibility</p:attrName>
                                        </p:attrNameLst>
                                      </p:cBhvr>
                                      <p:to>
                                        <p:strVal val="visible"/>
                                      </p:to>
                                    </p:set>
                                    <p:animEffect transition="in" filter="fade">
                                      <p:cBhvr>
                                        <p:cTn id="17" dur="1000"/>
                                        <p:tgtEl>
                                          <p:spTgt spid="1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4">
                                            <p:txEl>
                                              <p:pRg st="3" end="3"/>
                                            </p:txEl>
                                          </p:spTgt>
                                        </p:tgtEl>
                                        <p:attrNameLst>
                                          <p:attrName>style.visibility</p:attrName>
                                        </p:attrNameLst>
                                      </p:cBhvr>
                                      <p:to>
                                        <p:strVal val="visible"/>
                                      </p:to>
                                    </p:set>
                                    <p:animEffect transition="in" filter="fade">
                                      <p:cBhvr>
                                        <p:cTn id="22" dur="1000"/>
                                        <p:tgtEl>
                                          <p:spTgt spid="1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4">
                                            <p:txEl>
                                              <p:pRg st="4" end="4"/>
                                            </p:txEl>
                                          </p:spTgt>
                                        </p:tgtEl>
                                        <p:attrNameLst>
                                          <p:attrName>style.visibility</p:attrName>
                                        </p:attrNameLst>
                                      </p:cBhvr>
                                      <p:to>
                                        <p:strVal val="visible"/>
                                      </p:to>
                                    </p:set>
                                    <p:animEffect transition="in" filter="fade">
                                      <p:cBhvr>
                                        <p:cTn id="27" dur="1000"/>
                                        <p:tgtEl>
                                          <p:spTgt spid="1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4">
                                            <p:txEl>
                                              <p:pRg st="5" end="5"/>
                                            </p:txEl>
                                          </p:spTgt>
                                        </p:tgtEl>
                                        <p:attrNameLst>
                                          <p:attrName>style.visibility</p:attrName>
                                        </p:attrNameLst>
                                      </p:cBhvr>
                                      <p:to>
                                        <p:strVal val="visible"/>
                                      </p:to>
                                    </p:set>
                                    <p:animEffect transition="in" filter="fade">
                                      <p:cBhvr>
                                        <p:cTn id="32" dur="1000"/>
                                        <p:tgtEl>
                                          <p:spTgt spid="1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4">
                                            <p:txEl>
                                              <p:pRg st="6" end="6"/>
                                            </p:txEl>
                                          </p:spTgt>
                                        </p:tgtEl>
                                        <p:attrNameLst>
                                          <p:attrName>style.visibility</p:attrName>
                                        </p:attrNameLst>
                                      </p:cBhvr>
                                      <p:to>
                                        <p:strVal val="visible"/>
                                      </p:to>
                                    </p:set>
                                    <p:animEffect transition="in" filter="fade">
                                      <p:cBhvr>
                                        <p:cTn id="37" dur="1000"/>
                                        <p:tgtEl>
                                          <p:spTgt spid="1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18"/>
          <p:cNvSpPr txBox="1">
            <a:spLocks noGrp="1"/>
          </p:cNvSpPr>
          <p:nvPr>
            <p:ph type="title"/>
          </p:nvPr>
        </p:nvSpPr>
        <p:spPr>
          <a:xfrm>
            <a:off x="311700" y="445025"/>
            <a:ext cx="56523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sz="3700" b="1">
                <a:solidFill>
                  <a:srgbClr val="9900FF"/>
                </a:solidFill>
              </a:rPr>
              <a:t>Pick 2!</a:t>
            </a:r>
            <a:endParaRPr sz="3700" b="1">
              <a:solidFill>
                <a:srgbClr val="9900FF"/>
              </a:solidFill>
            </a:endParaRPr>
          </a:p>
        </p:txBody>
      </p:sp>
      <p:sp>
        <p:nvSpPr>
          <p:cNvPr id="122" name="Google Shape;122;p18"/>
          <p:cNvSpPr txBox="1">
            <a:spLocks noGrp="1"/>
          </p:cNvSpPr>
          <p:nvPr>
            <p:ph type="body" idx="1"/>
          </p:nvPr>
        </p:nvSpPr>
        <p:spPr>
          <a:xfrm>
            <a:off x="311700" y="1525175"/>
            <a:ext cx="5652300" cy="30438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900" b="1">
                <a:solidFill>
                  <a:srgbClr val="3D85C6"/>
                </a:solidFill>
              </a:rPr>
              <a:t>What </a:t>
            </a:r>
            <a:r>
              <a:rPr lang="en" sz="2900" b="1" u="sng">
                <a:solidFill>
                  <a:srgbClr val="3D85C6"/>
                </a:solidFill>
              </a:rPr>
              <a:t>attribute</a:t>
            </a:r>
            <a:r>
              <a:rPr lang="en" sz="2900" b="1">
                <a:solidFill>
                  <a:srgbClr val="3D85C6"/>
                </a:solidFill>
              </a:rPr>
              <a:t> do they have in common?</a:t>
            </a:r>
            <a:endParaRPr sz="2900" b="1">
              <a:solidFill>
                <a:srgbClr val="3D85C6"/>
              </a:solidFill>
            </a:endParaRPr>
          </a:p>
          <a:p>
            <a:pPr marL="0" lvl="0" indent="0" algn="l" rtl="0">
              <a:spcBef>
                <a:spcPts val="1200"/>
              </a:spcBef>
              <a:spcAft>
                <a:spcPts val="0"/>
              </a:spcAft>
              <a:buNone/>
            </a:pPr>
            <a:r>
              <a:rPr lang="en" sz="2900" b="1">
                <a:solidFill>
                  <a:srgbClr val="3D85C6"/>
                </a:solidFill>
              </a:rPr>
              <a:t>What is different?</a:t>
            </a:r>
            <a:endParaRPr sz="2900" b="1">
              <a:solidFill>
                <a:srgbClr val="3D85C6"/>
              </a:solidFill>
            </a:endParaRPr>
          </a:p>
          <a:p>
            <a:pPr marL="0" lvl="0" indent="0" algn="l" rtl="0">
              <a:spcBef>
                <a:spcPts val="1200"/>
              </a:spcBef>
              <a:spcAft>
                <a:spcPts val="1200"/>
              </a:spcAft>
              <a:buNone/>
            </a:pPr>
            <a:r>
              <a:rPr lang="en" sz="2900" b="1">
                <a:solidFill>
                  <a:srgbClr val="3D85C6"/>
                </a:solidFill>
              </a:rPr>
              <a:t>Prove it!</a:t>
            </a:r>
            <a:endParaRPr sz="2900" b="1">
              <a:solidFill>
                <a:srgbClr val="3D85C6"/>
              </a:solidFill>
            </a:endParaRPr>
          </a:p>
        </p:txBody>
      </p:sp>
      <p:pic>
        <p:nvPicPr>
          <p:cNvPr id="123" name="Google Shape;123;p18"/>
          <p:cNvPicPr preferRelativeResize="0"/>
          <p:nvPr/>
        </p:nvPicPr>
        <p:blipFill>
          <a:blip r:embed="rId3">
            <a:alphaModFix/>
          </a:blip>
          <a:stretch>
            <a:fillRect/>
          </a:stretch>
        </p:blipFill>
        <p:spPr>
          <a:xfrm>
            <a:off x="6348156" y="0"/>
            <a:ext cx="2795845" cy="5143500"/>
          </a:xfrm>
          <a:prstGeom prst="rect">
            <a:avLst/>
          </a:prstGeom>
          <a:noFill/>
          <a:ln>
            <a:noFill/>
          </a:ln>
        </p:spPr>
      </p:pic>
      <p:sp>
        <p:nvSpPr>
          <p:cNvPr id="124" name="Google Shape;124;p18"/>
          <p:cNvSpPr txBox="1"/>
          <p:nvPr/>
        </p:nvSpPr>
        <p:spPr>
          <a:xfrm>
            <a:off x="0" y="4804800"/>
            <a:ext cx="7497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4.G.A2</a:t>
            </a:r>
            <a:endParaRPr sz="10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19"/>
          <p:cNvSpPr txBox="1">
            <a:spLocks noGrp="1"/>
          </p:cNvSpPr>
          <p:nvPr>
            <p:ph type="body" idx="1"/>
          </p:nvPr>
        </p:nvSpPr>
        <p:spPr>
          <a:xfrm>
            <a:off x="7717150" y="282600"/>
            <a:ext cx="1426800" cy="4476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300" b="1">
                <a:solidFill>
                  <a:srgbClr val="38761D"/>
                </a:solidFill>
              </a:rPr>
              <a:t>It takes 42 minutes to get from Weston to Boston via the MBTA, it is an 18 ½ mile ride and was $9.75 one way.</a:t>
            </a:r>
            <a:endParaRPr sz="1300" b="1">
              <a:solidFill>
                <a:srgbClr val="38761D"/>
              </a:solidFill>
            </a:endParaRPr>
          </a:p>
          <a:p>
            <a:pPr marL="0" lvl="0" indent="0" algn="ctr" rtl="0">
              <a:spcBef>
                <a:spcPts val="1200"/>
              </a:spcBef>
              <a:spcAft>
                <a:spcPts val="0"/>
              </a:spcAft>
              <a:buNone/>
            </a:pPr>
            <a:r>
              <a:rPr lang="en" sz="1300" b="1">
                <a:solidFill>
                  <a:srgbClr val="38761D"/>
                </a:solidFill>
              </a:rPr>
              <a:t>How long would the round-trip ride take? </a:t>
            </a:r>
            <a:endParaRPr sz="1300" b="1">
              <a:solidFill>
                <a:srgbClr val="38761D"/>
              </a:solidFill>
            </a:endParaRPr>
          </a:p>
          <a:p>
            <a:pPr marL="0" lvl="0" indent="0" algn="ctr" rtl="0">
              <a:spcBef>
                <a:spcPts val="1200"/>
              </a:spcBef>
              <a:spcAft>
                <a:spcPts val="0"/>
              </a:spcAft>
              <a:buNone/>
            </a:pPr>
            <a:r>
              <a:rPr lang="en" sz="1300" b="1">
                <a:solidFill>
                  <a:srgbClr val="38761D"/>
                </a:solidFill>
              </a:rPr>
              <a:t>How many miles is that?</a:t>
            </a:r>
            <a:endParaRPr sz="1300" b="1">
              <a:solidFill>
                <a:srgbClr val="38761D"/>
              </a:solidFill>
            </a:endParaRPr>
          </a:p>
          <a:p>
            <a:pPr marL="0" lvl="0" indent="0" algn="ctr" rtl="0">
              <a:spcBef>
                <a:spcPts val="1200"/>
              </a:spcBef>
              <a:spcAft>
                <a:spcPts val="0"/>
              </a:spcAft>
              <a:buNone/>
            </a:pPr>
            <a:r>
              <a:rPr lang="en" sz="1300" b="1">
                <a:solidFill>
                  <a:srgbClr val="38761D"/>
                </a:solidFill>
              </a:rPr>
              <a:t>How much would it cost?</a:t>
            </a:r>
            <a:endParaRPr sz="1300" b="1">
              <a:solidFill>
                <a:srgbClr val="38761D"/>
              </a:solidFill>
            </a:endParaRPr>
          </a:p>
          <a:p>
            <a:pPr marL="0" lvl="0" indent="0" algn="l" rtl="0">
              <a:spcBef>
                <a:spcPts val="1200"/>
              </a:spcBef>
              <a:spcAft>
                <a:spcPts val="0"/>
              </a:spcAft>
              <a:buNone/>
            </a:pPr>
            <a:endParaRPr/>
          </a:p>
          <a:p>
            <a:pPr marL="0" lvl="0" indent="0" algn="l" rtl="0">
              <a:spcBef>
                <a:spcPts val="1200"/>
              </a:spcBef>
              <a:spcAft>
                <a:spcPts val="1200"/>
              </a:spcAft>
              <a:buNone/>
            </a:pPr>
            <a:endParaRPr/>
          </a:p>
        </p:txBody>
      </p:sp>
      <p:pic>
        <p:nvPicPr>
          <p:cNvPr id="130" name="Google Shape;130;p19"/>
          <p:cNvPicPr preferRelativeResize="0"/>
          <p:nvPr/>
        </p:nvPicPr>
        <p:blipFill>
          <a:blip r:embed="rId3">
            <a:alphaModFix/>
          </a:blip>
          <a:stretch>
            <a:fillRect/>
          </a:stretch>
        </p:blipFill>
        <p:spPr>
          <a:xfrm>
            <a:off x="8" y="0"/>
            <a:ext cx="7717135" cy="5143501"/>
          </a:xfrm>
          <a:prstGeom prst="rect">
            <a:avLst/>
          </a:prstGeom>
          <a:noFill/>
          <a:ln>
            <a:noFill/>
          </a:ln>
        </p:spPr>
      </p:pic>
      <p:sp>
        <p:nvSpPr>
          <p:cNvPr id="131" name="Google Shape;131;p19"/>
          <p:cNvSpPr txBox="1"/>
          <p:nvPr/>
        </p:nvSpPr>
        <p:spPr>
          <a:xfrm>
            <a:off x="2831375" y="4758600"/>
            <a:ext cx="4804200" cy="3849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200"/>
              </a:spcAft>
              <a:buNone/>
            </a:pPr>
            <a:r>
              <a:rPr lang="en" sz="1300" i="1">
                <a:solidFill>
                  <a:srgbClr val="FFFF00"/>
                </a:solidFill>
              </a:rPr>
              <a:t>The Silver Hill Commuter Rail Station was closed in 2020.</a:t>
            </a:r>
            <a:endParaRPr sz="900" i="1">
              <a:solidFill>
                <a:srgbClr val="FFFF00"/>
              </a:solidFill>
            </a:endParaRPr>
          </a:p>
        </p:txBody>
      </p:sp>
      <p:sp>
        <p:nvSpPr>
          <p:cNvPr id="132" name="Google Shape;132;p19"/>
          <p:cNvSpPr txBox="1"/>
          <p:nvPr/>
        </p:nvSpPr>
        <p:spPr>
          <a:xfrm>
            <a:off x="8459350" y="4781700"/>
            <a:ext cx="6846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4.MD.A1</a:t>
            </a:r>
            <a:endParaRPr sz="10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20"/>
          <p:cNvSpPr txBox="1">
            <a:spLocks noGrp="1"/>
          </p:cNvSpPr>
          <p:nvPr>
            <p:ph type="title"/>
          </p:nvPr>
        </p:nvSpPr>
        <p:spPr>
          <a:xfrm>
            <a:off x="86950" y="81225"/>
            <a:ext cx="2077200" cy="878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900" b="1">
                <a:solidFill>
                  <a:srgbClr val="45818E"/>
                </a:solidFill>
              </a:rPr>
              <a:t>This is the 911 Memorial at Logan Airport</a:t>
            </a:r>
            <a:endParaRPr sz="1900" b="1">
              <a:solidFill>
                <a:srgbClr val="45818E"/>
              </a:solidFill>
            </a:endParaRPr>
          </a:p>
        </p:txBody>
      </p:sp>
      <p:sp>
        <p:nvSpPr>
          <p:cNvPr id="138" name="Google Shape;138;p20"/>
          <p:cNvSpPr txBox="1">
            <a:spLocks noGrp="1"/>
          </p:cNvSpPr>
          <p:nvPr>
            <p:ph type="body" idx="1"/>
          </p:nvPr>
        </p:nvSpPr>
        <p:spPr>
          <a:xfrm>
            <a:off x="116050" y="1152475"/>
            <a:ext cx="2019000" cy="34164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1700">
                <a:solidFill>
                  <a:srgbClr val="45818E"/>
                </a:solidFill>
                <a:highlight>
                  <a:srgbClr val="FFFFFF"/>
                </a:highlight>
              </a:rPr>
              <a:t>The memorial takes the shape of a </a:t>
            </a:r>
            <a:r>
              <a:rPr lang="en" sz="1700" b="1">
                <a:solidFill>
                  <a:srgbClr val="45818E"/>
                </a:solidFill>
                <a:highlight>
                  <a:srgbClr val="FFFFFF"/>
                </a:highlight>
              </a:rPr>
              <a:t>20-by-20 foot glass cube</a:t>
            </a:r>
            <a:r>
              <a:rPr lang="en" sz="1700">
                <a:solidFill>
                  <a:srgbClr val="45818E"/>
                </a:solidFill>
                <a:highlight>
                  <a:srgbClr val="FFFFFF"/>
                </a:highlight>
              </a:rPr>
              <a:t>.</a:t>
            </a:r>
            <a:endParaRPr sz="1700">
              <a:solidFill>
                <a:srgbClr val="45818E"/>
              </a:solidFill>
              <a:highlight>
                <a:srgbClr val="FFFFFF"/>
              </a:highlight>
            </a:endParaRPr>
          </a:p>
          <a:p>
            <a:pPr marL="0" lvl="0" indent="0" algn="ctr" rtl="0">
              <a:spcBef>
                <a:spcPts val="1200"/>
              </a:spcBef>
              <a:spcAft>
                <a:spcPts val="0"/>
              </a:spcAft>
              <a:buNone/>
            </a:pPr>
            <a:r>
              <a:rPr lang="en" sz="1700">
                <a:solidFill>
                  <a:srgbClr val="45818E"/>
                </a:solidFill>
                <a:highlight>
                  <a:srgbClr val="FFFFFF"/>
                </a:highlight>
              </a:rPr>
              <a:t>What is the </a:t>
            </a:r>
            <a:r>
              <a:rPr lang="en" sz="1700" b="1">
                <a:solidFill>
                  <a:srgbClr val="45818E"/>
                </a:solidFill>
                <a:highlight>
                  <a:srgbClr val="FFFFFF"/>
                </a:highlight>
              </a:rPr>
              <a:t>perimeter </a:t>
            </a:r>
            <a:r>
              <a:rPr lang="en" sz="1700">
                <a:solidFill>
                  <a:srgbClr val="45818E"/>
                </a:solidFill>
                <a:highlight>
                  <a:srgbClr val="FFFFFF"/>
                </a:highlight>
              </a:rPr>
              <a:t>of the memorial?</a:t>
            </a:r>
            <a:endParaRPr sz="1700">
              <a:solidFill>
                <a:srgbClr val="45818E"/>
              </a:solidFill>
              <a:highlight>
                <a:srgbClr val="FFFFFF"/>
              </a:highlight>
            </a:endParaRPr>
          </a:p>
          <a:p>
            <a:pPr marL="0" lvl="0" indent="0" algn="ctr" rtl="0">
              <a:spcBef>
                <a:spcPts val="1200"/>
              </a:spcBef>
              <a:spcAft>
                <a:spcPts val="0"/>
              </a:spcAft>
              <a:buNone/>
            </a:pPr>
            <a:r>
              <a:rPr lang="en" sz="1700">
                <a:solidFill>
                  <a:srgbClr val="45818E"/>
                </a:solidFill>
                <a:highlight>
                  <a:srgbClr val="FFFFFF"/>
                </a:highlight>
              </a:rPr>
              <a:t>In feet?</a:t>
            </a:r>
            <a:endParaRPr sz="1700">
              <a:solidFill>
                <a:srgbClr val="45818E"/>
              </a:solidFill>
              <a:highlight>
                <a:srgbClr val="FFFFFF"/>
              </a:highlight>
            </a:endParaRPr>
          </a:p>
          <a:p>
            <a:pPr marL="0" lvl="0" indent="0" algn="ctr" rtl="0">
              <a:spcBef>
                <a:spcPts val="1200"/>
              </a:spcBef>
              <a:spcAft>
                <a:spcPts val="1200"/>
              </a:spcAft>
              <a:buNone/>
            </a:pPr>
            <a:r>
              <a:rPr lang="en" sz="1700">
                <a:solidFill>
                  <a:srgbClr val="45818E"/>
                </a:solidFill>
                <a:highlight>
                  <a:srgbClr val="FFFFFF"/>
                </a:highlight>
              </a:rPr>
              <a:t>In inches?</a:t>
            </a:r>
            <a:endParaRPr sz="1700">
              <a:solidFill>
                <a:srgbClr val="45818E"/>
              </a:solidFill>
              <a:highlight>
                <a:srgbClr val="FFFFFF"/>
              </a:highlight>
            </a:endParaRPr>
          </a:p>
        </p:txBody>
      </p:sp>
      <p:pic>
        <p:nvPicPr>
          <p:cNvPr id="139" name="Google Shape;139;p20"/>
          <p:cNvPicPr preferRelativeResize="0"/>
          <p:nvPr/>
        </p:nvPicPr>
        <p:blipFill>
          <a:blip r:embed="rId3">
            <a:alphaModFix/>
          </a:blip>
          <a:stretch>
            <a:fillRect/>
          </a:stretch>
        </p:blipFill>
        <p:spPr>
          <a:xfrm>
            <a:off x="2286000" y="0"/>
            <a:ext cx="6857999" cy="5143500"/>
          </a:xfrm>
          <a:prstGeom prst="rect">
            <a:avLst/>
          </a:prstGeom>
          <a:noFill/>
          <a:ln>
            <a:noFill/>
          </a:ln>
        </p:spPr>
      </p:pic>
      <p:sp>
        <p:nvSpPr>
          <p:cNvPr id="140" name="Google Shape;140;p20"/>
          <p:cNvSpPr txBox="1"/>
          <p:nvPr/>
        </p:nvSpPr>
        <p:spPr>
          <a:xfrm>
            <a:off x="0" y="4804800"/>
            <a:ext cx="7497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4.MD.A3</a:t>
            </a:r>
            <a:endParaRPr sz="10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21"/>
          <p:cNvSpPr txBox="1">
            <a:spLocks noGrp="1"/>
          </p:cNvSpPr>
          <p:nvPr>
            <p:ph type="ctrTitle"/>
          </p:nvPr>
        </p:nvSpPr>
        <p:spPr>
          <a:xfrm>
            <a:off x="6915275" y="225500"/>
            <a:ext cx="2169000" cy="1052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2300" b="1">
                <a:solidFill>
                  <a:srgbClr val="7F6000"/>
                </a:solidFill>
              </a:rPr>
              <a:t>Fresh Cookies</a:t>
            </a:r>
            <a:endParaRPr sz="2300" b="1">
              <a:solidFill>
                <a:srgbClr val="7F6000"/>
              </a:solidFill>
            </a:endParaRPr>
          </a:p>
          <a:p>
            <a:pPr marL="0" lvl="0" indent="0" algn="ctr" rtl="0">
              <a:spcBef>
                <a:spcPts val="0"/>
              </a:spcBef>
              <a:spcAft>
                <a:spcPts val="0"/>
              </a:spcAft>
              <a:buNone/>
            </a:pPr>
            <a:r>
              <a:rPr lang="en" sz="2300" b="1">
                <a:solidFill>
                  <a:srgbClr val="7F6000"/>
                </a:solidFill>
              </a:rPr>
              <a:t>Yum!</a:t>
            </a:r>
            <a:endParaRPr sz="2300" b="1">
              <a:solidFill>
                <a:srgbClr val="7F6000"/>
              </a:solidFill>
            </a:endParaRPr>
          </a:p>
        </p:txBody>
      </p:sp>
      <p:sp>
        <p:nvSpPr>
          <p:cNvPr id="146" name="Google Shape;146;p21"/>
          <p:cNvSpPr txBox="1">
            <a:spLocks noGrp="1"/>
          </p:cNvSpPr>
          <p:nvPr>
            <p:ph type="subTitle" idx="1"/>
          </p:nvPr>
        </p:nvSpPr>
        <p:spPr>
          <a:xfrm>
            <a:off x="6915275" y="1417425"/>
            <a:ext cx="2169000" cy="3514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300">
                <a:solidFill>
                  <a:srgbClr val="7F6000"/>
                </a:solidFill>
              </a:rPr>
              <a:t>Where do you see arrays in these cookies?</a:t>
            </a:r>
            <a:endParaRPr sz="2300">
              <a:solidFill>
                <a:srgbClr val="7F6000"/>
              </a:solidFill>
            </a:endParaRPr>
          </a:p>
          <a:p>
            <a:pPr marL="0" lvl="0" indent="0" algn="ctr" rtl="0">
              <a:spcBef>
                <a:spcPts val="0"/>
              </a:spcBef>
              <a:spcAft>
                <a:spcPts val="0"/>
              </a:spcAft>
              <a:buNone/>
            </a:pPr>
            <a:endParaRPr sz="1100">
              <a:solidFill>
                <a:srgbClr val="7F6000"/>
              </a:solidFill>
            </a:endParaRPr>
          </a:p>
          <a:p>
            <a:pPr marL="0" lvl="0" indent="0" algn="ctr" rtl="0">
              <a:spcBef>
                <a:spcPts val="0"/>
              </a:spcBef>
              <a:spcAft>
                <a:spcPts val="0"/>
              </a:spcAft>
              <a:buNone/>
            </a:pPr>
            <a:r>
              <a:rPr lang="en" sz="2300">
                <a:solidFill>
                  <a:srgbClr val="7F6000"/>
                </a:solidFill>
              </a:rPr>
              <a:t>How many different ways can you represent your mathematical thinking? </a:t>
            </a:r>
            <a:endParaRPr sz="2300">
              <a:solidFill>
                <a:srgbClr val="7F6000"/>
              </a:solidFill>
            </a:endParaRPr>
          </a:p>
        </p:txBody>
      </p:sp>
      <p:pic>
        <p:nvPicPr>
          <p:cNvPr id="147" name="Google Shape;147;p21"/>
          <p:cNvPicPr preferRelativeResize="0"/>
          <p:nvPr/>
        </p:nvPicPr>
        <p:blipFill>
          <a:blip r:embed="rId3">
            <a:alphaModFix/>
          </a:blip>
          <a:stretch>
            <a:fillRect/>
          </a:stretch>
        </p:blipFill>
        <p:spPr>
          <a:xfrm>
            <a:off x="0" y="0"/>
            <a:ext cx="6857999" cy="5143500"/>
          </a:xfrm>
          <a:prstGeom prst="rect">
            <a:avLst/>
          </a:prstGeom>
          <a:noFill/>
          <a:ln>
            <a:noFill/>
          </a:ln>
        </p:spPr>
      </p:pic>
      <p:sp>
        <p:nvSpPr>
          <p:cNvPr id="148" name="Google Shape;148;p21"/>
          <p:cNvSpPr txBox="1"/>
          <p:nvPr/>
        </p:nvSpPr>
        <p:spPr>
          <a:xfrm>
            <a:off x="92825" y="4804800"/>
            <a:ext cx="840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lt1"/>
                </a:solidFill>
              </a:rPr>
              <a:t>4.OA.A1</a:t>
            </a:r>
            <a:endParaRPr sz="1000">
              <a:solidFill>
                <a:schemeClr val="l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6">
                                            <p:txEl>
                                              <p:pRg st="0" end="0"/>
                                            </p:txEl>
                                          </p:spTgt>
                                        </p:tgtEl>
                                        <p:attrNameLst>
                                          <p:attrName>style.visibility</p:attrName>
                                        </p:attrNameLst>
                                      </p:cBhvr>
                                      <p:to>
                                        <p:strVal val="visible"/>
                                      </p:to>
                                    </p:set>
                                    <p:animEffect transition="in" filter="fade">
                                      <p:cBhvr>
                                        <p:cTn id="7" dur="1000"/>
                                        <p:tgtEl>
                                          <p:spTgt spid="14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6">
                                            <p:txEl>
                                              <p:pRg st="1" end="1"/>
                                            </p:txEl>
                                          </p:spTgt>
                                        </p:tgtEl>
                                        <p:attrNameLst>
                                          <p:attrName>style.visibility</p:attrName>
                                        </p:attrNameLst>
                                      </p:cBhvr>
                                      <p:to>
                                        <p:strVal val="visible"/>
                                      </p:to>
                                    </p:set>
                                    <p:animEffect transition="in" filter="fade">
                                      <p:cBhvr>
                                        <p:cTn id="12" dur="1000"/>
                                        <p:tgtEl>
                                          <p:spTgt spid="14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6">
                                            <p:txEl>
                                              <p:pRg st="2" end="2"/>
                                            </p:txEl>
                                          </p:spTgt>
                                        </p:tgtEl>
                                        <p:attrNameLst>
                                          <p:attrName>style.visibility</p:attrName>
                                        </p:attrNameLst>
                                      </p:cBhvr>
                                      <p:to>
                                        <p:strVal val="visible"/>
                                      </p:to>
                                    </p:set>
                                    <p:animEffect transition="in" filter="fade">
                                      <p:cBhvr>
                                        <p:cTn id="17" dur="1000"/>
                                        <p:tgtEl>
                                          <p:spTgt spid="14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2"/>
          <p:cNvSpPr txBox="1">
            <a:spLocks noGrp="1"/>
          </p:cNvSpPr>
          <p:nvPr>
            <p:ph type="subTitle" idx="1"/>
          </p:nvPr>
        </p:nvSpPr>
        <p:spPr>
          <a:xfrm>
            <a:off x="265500" y="3030975"/>
            <a:ext cx="4045200" cy="1235100"/>
          </a:xfrm>
          <a:prstGeom prst="rect">
            <a:avLst/>
          </a:prstGeom>
        </p:spPr>
        <p:txBody>
          <a:bodyPr spcFirstLastPara="1" wrap="square" lIns="91425" tIns="91425" rIns="91425" bIns="91425" anchor="t" anchorCtr="0">
            <a:normAutofit fontScale="92500" lnSpcReduction="20000"/>
          </a:bodyPr>
          <a:lstStyle/>
          <a:p>
            <a:pPr marL="0" lvl="0" indent="0" algn="ctr" rtl="0">
              <a:spcBef>
                <a:spcPts val="0"/>
              </a:spcBef>
              <a:spcAft>
                <a:spcPts val="0"/>
              </a:spcAft>
              <a:buNone/>
            </a:pPr>
            <a:r>
              <a:rPr lang="en" sz="2900" b="1"/>
              <a:t>Sketch this shape?</a:t>
            </a:r>
            <a:endParaRPr sz="2900" b="1"/>
          </a:p>
          <a:p>
            <a:pPr marL="0" lvl="0" indent="0" algn="ctr" rtl="0">
              <a:spcBef>
                <a:spcPts val="0"/>
              </a:spcBef>
              <a:spcAft>
                <a:spcPts val="0"/>
              </a:spcAft>
              <a:buNone/>
            </a:pPr>
            <a:endParaRPr sz="2900" b="1"/>
          </a:p>
          <a:p>
            <a:pPr marL="0" lvl="0" indent="0" algn="ctr" rtl="0">
              <a:spcBef>
                <a:spcPts val="0"/>
              </a:spcBef>
              <a:spcAft>
                <a:spcPts val="0"/>
              </a:spcAft>
              <a:buNone/>
            </a:pPr>
            <a:r>
              <a:rPr lang="en" sz="2900" b="1"/>
              <a:t>What is it?</a:t>
            </a:r>
            <a:endParaRPr sz="2900" b="1"/>
          </a:p>
        </p:txBody>
      </p:sp>
      <p:sp>
        <p:nvSpPr>
          <p:cNvPr id="154" name="Google Shape;154;p22"/>
          <p:cNvSpPr txBox="1">
            <a:spLocks noGrp="1"/>
          </p:cNvSpPr>
          <p:nvPr>
            <p:ph type="body" idx="2"/>
          </p:nvPr>
        </p:nvSpPr>
        <p:spPr>
          <a:xfrm>
            <a:off x="4939500" y="724075"/>
            <a:ext cx="3837000" cy="4082700"/>
          </a:xfrm>
          <a:prstGeom prst="rect">
            <a:avLst/>
          </a:prstGeom>
        </p:spPr>
        <p:txBody>
          <a:bodyPr spcFirstLastPara="1" wrap="square" lIns="91425" tIns="91425" rIns="91425" bIns="91425" anchor="ctr" anchorCtr="0">
            <a:normAutofit lnSpcReduction="20000"/>
          </a:bodyPr>
          <a:lstStyle/>
          <a:p>
            <a:pPr marL="0" lvl="0" indent="0" algn="ctr" rtl="0">
              <a:lnSpc>
                <a:spcPct val="100000"/>
              </a:lnSpc>
              <a:spcBef>
                <a:spcPts val="0"/>
              </a:spcBef>
              <a:spcAft>
                <a:spcPts val="0"/>
              </a:spcAft>
              <a:buClr>
                <a:schemeClr val="dk1"/>
              </a:buClr>
              <a:buSzPts val="1100"/>
              <a:buFont typeface="Arial"/>
              <a:buNone/>
            </a:pPr>
            <a:r>
              <a:rPr lang="en" sz="2900">
                <a:solidFill>
                  <a:srgbClr val="274E13"/>
                </a:solidFill>
              </a:rPr>
              <a:t>Now draw a shape that is </a:t>
            </a:r>
            <a:r>
              <a:rPr lang="en" sz="2900" b="1">
                <a:solidFill>
                  <a:srgbClr val="274E13"/>
                </a:solidFill>
              </a:rPr>
              <a:t>DIFFERENT</a:t>
            </a:r>
            <a:r>
              <a:rPr lang="en" sz="2900">
                <a:solidFill>
                  <a:srgbClr val="274E13"/>
                </a:solidFill>
              </a:rPr>
              <a:t> from the shape in 1 way, but the </a:t>
            </a:r>
            <a:r>
              <a:rPr lang="en" sz="2900" b="1">
                <a:solidFill>
                  <a:srgbClr val="274E13"/>
                </a:solidFill>
              </a:rPr>
              <a:t>SAME </a:t>
            </a:r>
            <a:r>
              <a:rPr lang="en" sz="2900">
                <a:solidFill>
                  <a:srgbClr val="274E13"/>
                </a:solidFill>
              </a:rPr>
              <a:t>in another way.</a:t>
            </a:r>
            <a:endParaRPr sz="2900">
              <a:solidFill>
                <a:srgbClr val="274E13"/>
              </a:solidFill>
            </a:endParaRPr>
          </a:p>
          <a:p>
            <a:pPr marL="0" lvl="0" indent="0" algn="ctr" rtl="0">
              <a:lnSpc>
                <a:spcPct val="100000"/>
              </a:lnSpc>
              <a:spcBef>
                <a:spcPts val="0"/>
              </a:spcBef>
              <a:spcAft>
                <a:spcPts val="0"/>
              </a:spcAft>
              <a:buClr>
                <a:schemeClr val="dk1"/>
              </a:buClr>
              <a:buSzPts val="1100"/>
              <a:buFont typeface="Arial"/>
              <a:buNone/>
            </a:pPr>
            <a:endParaRPr sz="2900">
              <a:solidFill>
                <a:srgbClr val="274E13"/>
              </a:solidFill>
            </a:endParaRPr>
          </a:p>
          <a:p>
            <a:pPr marL="0" lvl="0" indent="0" algn="ctr" rtl="0">
              <a:lnSpc>
                <a:spcPct val="100000"/>
              </a:lnSpc>
              <a:spcBef>
                <a:spcPts val="0"/>
              </a:spcBef>
              <a:spcAft>
                <a:spcPts val="0"/>
              </a:spcAft>
              <a:buClr>
                <a:schemeClr val="dk1"/>
              </a:buClr>
              <a:buSzPts val="1100"/>
              <a:buFont typeface="Arial"/>
              <a:buNone/>
            </a:pPr>
            <a:r>
              <a:rPr lang="en" sz="2900">
                <a:solidFill>
                  <a:srgbClr val="274E13"/>
                </a:solidFill>
              </a:rPr>
              <a:t>How are they </a:t>
            </a:r>
            <a:r>
              <a:rPr lang="en" sz="2900" b="1">
                <a:solidFill>
                  <a:srgbClr val="274E13"/>
                </a:solidFill>
              </a:rPr>
              <a:t>DIFFERENT</a:t>
            </a:r>
            <a:r>
              <a:rPr lang="en" sz="2900">
                <a:solidFill>
                  <a:srgbClr val="274E13"/>
                </a:solidFill>
              </a:rPr>
              <a:t>?</a:t>
            </a:r>
            <a:endParaRPr sz="2900">
              <a:solidFill>
                <a:srgbClr val="274E13"/>
              </a:solidFill>
            </a:endParaRPr>
          </a:p>
          <a:p>
            <a:pPr marL="0" lvl="0" indent="0" algn="ctr" rtl="0">
              <a:lnSpc>
                <a:spcPct val="100000"/>
              </a:lnSpc>
              <a:spcBef>
                <a:spcPts val="0"/>
              </a:spcBef>
              <a:spcAft>
                <a:spcPts val="0"/>
              </a:spcAft>
              <a:buClr>
                <a:schemeClr val="dk1"/>
              </a:buClr>
              <a:buSzPts val="1100"/>
              <a:buFont typeface="Arial"/>
              <a:buNone/>
            </a:pPr>
            <a:endParaRPr sz="2900">
              <a:solidFill>
                <a:srgbClr val="274E13"/>
              </a:solidFill>
            </a:endParaRPr>
          </a:p>
          <a:p>
            <a:pPr marL="0" lvl="0" indent="0" algn="ctr" rtl="0">
              <a:lnSpc>
                <a:spcPct val="100000"/>
              </a:lnSpc>
              <a:spcBef>
                <a:spcPts val="0"/>
              </a:spcBef>
              <a:spcAft>
                <a:spcPts val="0"/>
              </a:spcAft>
              <a:buClr>
                <a:schemeClr val="dk1"/>
              </a:buClr>
              <a:buSzPts val="1100"/>
              <a:buFont typeface="Arial"/>
              <a:buNone/>
            </a:pPr>
            <a:r>
              <a:rPr lang="en" sz="2900">
                <a:solidFill>
                  <a:srgbClr val="274E13"/>
                </a:solidFill>
              </a:rPr>
              <a:t>How are they </a:t>
            </a:r>
            <a:r>
              <a:rPr lang="en" sz="2900" b="1">
                <a:solidFill>
                  <a:srgbClr val="274E13"/>
                </a:solidFill>
              </a:rPr>
              <a:t>ALIKE</a:t>
            </a:r>
            <a:r>
              <a:rPr lang="en" sz="2900">
                <a:solidFill>
                  <a:srgbClr val="274E13"/>
                </a:solidFill>
              </a:rPr>
              <a:t>?</a:t>
            </a:r>
            <a:endParaRPr sz="2900">
              <a:solidFill>
                <a:srgbClr val="274E13"/>
              </a:solidFill>
            </a:endParaRPr>
          </a:p>
          <a:p>
            <a:pPr marL="0" lvl="0" indent="0" algn="l" rtl="0">
              <a:spcBef>
                <a:spcPts val="0"/>
              </a:spcBef>
              <a:spcAft>
                <a:spcPts val="1200"/>
              </a:spcAft>
              <a:buNone/>
            </a:pPr>
            <a:endParaRPr/>
          </a:p>
        </p:txBody>
      </p:sp>
      <p:sp>
        <p:nvSpPr>
          <p:cNvPr id="155" name="Google Shape;155;p22"/>
          <p:cNvSpPr txBox="1"/>
          <p:nvPr/>
        </p:nvSpPr>
        <p:spPr>
          <a:xfrm>
            <a:off x="52825" y="4806775"/>
            <a:ext cx="840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3.G.A1</a:t>
            </a:r>
            <a:endParaRPr sz="1000"/>
          </a:p>
        </p:txBody>
      </p:sp>
      <p:sp>
        <p:nvSpPr>
          <p:cNvPr id="156" name="Google Shape;156;p22"/>
          <p:cNvSpPr/>
          <p:nvPr/>
        </p:nvSpPr>
        <p:spPr>
          <a:xfrm rot="9551438">
            <a:off x="385252" y="1407508"/>
            <a:ext cx="3613412" cy="1337653"/>
          </a:xfrm>
          <a:prstGeom prst="rtTriangle">
            <a:avLst/>
          </a:prstGeom>
          <a:solidFill>
            <a:srgbClr val="FFFF00"/>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4">
                                            <p:txEl>
                                              <p:pRg st="0" end="0"/>
                                            </p:txEl>
                                          </p:spTgt>
                                        </p:tgtEl>
                                        <p:attrNameLst>
                                          <p:attrName>style.visibility</p:attrName>
                                        </p:attrNameLst>
                                      </p:cBhvr>
                                      <p:to>
                                        <p:strVal val="visible"/>
                                      </p:to>
                                    </p:set>
                                    <p:animEffect transition="in" filter="fade">
                                      <p:cBhvr>
                                        <p:cTn id="7" dur="1000"/>
                                        <p:tgtEl>
                                          <p:spTgt spid="15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4">
                                            <p:txEl>
                                              <p:pRg st="1" end="1"/>
                                            </p:txEl>
                                          </p:spTgt>
                                        </p:tgtEl>
                                        <p:attrNameLst>
                                          <p:attrName>style.visibility</p:attrName>
                                        </p:attrNameLst>
                                      </p:cBhvr>
                                      <p:to>
                                        <p:strVal val="visible"/>
                                      </p:to>
                                    </p:set>
                                    <p:animEffect transition="in" filter="fade">
                                      <p:cBhvr>
                                        <p:cTn id="12" dur="1000"/>
                                        <p:tgtEl>
                                          <p:spTgt spid="15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4">
                                            <p:txEl>
                                              <p:pRg st="2" end="2"/>
                                            </p:txEl>
                                          </p:spTgt>
                                        </p:tgtEl>
                                        <p:attrNameLst>
                                          <p:attrName>style.visibility</p:attrName>
                                        </p:attrNameLst>
                                      </p:cBhvr>
                                      <p:to>
                                        <p:strVal val="visible"/>
                                      </p:to>
                                    </p:set>
                                    <p:animEffect transition="in" filter="fade">
                                      <p:cBhvr>
                                        <p:cTn id="17" dur="1000"/>
                                        <p:tgtEl>
                                          <p:spTgt spid="15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4">
                                            <p:txEl>
                                              <p:pRg st="3" end="3"/>
                                            </p:txEl>
                                          </p:spTgt>
                                        </p:tgtEl>
                                        <p:attrNameLst>
                                          <p:attrName>style.visibility</p:attrName>
                                        </p:attrNameLst>
                                      </p:cBhvr>
                                      <p:to>
                                        <p:strVal val="visible"/>
                                      </p:to>
                                    </p:set>
                                    <p:animEffect transition="in" filter="fade">
                                      <p:cBhvr>
                                        <p:cTn id="22" dur="1000"/>
                                        <p:tgtEl>
                                          <p:spTgt spid="15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4">
                                            <p:txEl>
                                              <p:pRg st="4" end="4"/>
                                            </p:txEl>
                                          </p:spTgt>
                                        </p:tgtEl>
                                        <p:attrNameLst>
                                          <p:attrName>style.visibility</p:attrName>
                                        </p:attrNameLst>
                                      </p:cBhvr>
                                      <p:to>
                                        <p:strVal val="visible"/>
                                      </p:to>
                                    </p:set>
                                    <p:animEffect transition="in" filter="fade">
                                      <p:cBhvr>
                                        <p:cTn id="27" dur="1000"/>
                                        <p:tgtEl>
                                          <p:spTgt spid="15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54">
                                            <p:txEl>
                                              <p:pRg st="5" end="5"/>
                                            </p:txEl>
                                          </p:spTgt>
                                        </p:tgtEl>
                                        <p:attrNameLst>
                                          <p:attrName>style.visibility</p:attrName>
                                        </p:attrNameLst>
                                      </p:cBhvr>
                                      <p:to>
                                        <p:strVal val="visible"/>
                                      </p:to>
                                    </p:set>
                                    <p:animEffect transition="in" filter="fade">
                                      <p:cBhvr>
                                        <p:cTn id="32" dur="1000"/>
                                        <p:tgtEl>
                                          <p:spTgt spid="15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23"/>
          <p:cNvSpPr txBox="1">
            <a:spLocks noGrp="1"/>
          </p:cNvSpPr>
          <p:nvPr>
            <p:ph type="title"/>
          </p:nvPr>
        </p:nvSpPr>
        <p:spPr>
          <a:xfrm>
            <a:off x="75150" y="165825"/>
            <a:ext cx="63093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320" b="1">
                <a:solidFill>
                  <a:srgbClr val="274E13"/>
                </a:solidFill>
              </a:rPr>
              <a:t>It’s Independence Day in Costa Rica</a:t>
            </a:r>
            <a:endParaRPr sz="2320" b="1">
              <a:solidFill>
                <a:srgbClr val="274E13"/>
              </a:solidFill>
            </a:endParaRPr>
          </a:p>
        </p:txBody>
      </p:sp>
      <p:sp>
        <p:nvSpPr>
          <p:cNvPr id="162" name="Google Shape;162;p23"/>
          <p:cNvSpPr txBox="1">
            <a:spLocks noGrp="1"/>
          </p:cNvSpPr>
          <p:nvPr>
            <p:ph type="body" idx="1"/>
          </p:nvPr>
        </p:nvSpPr>
        <p:spPr>
          <a:xfrm>
            <a:off x="6384450" y="816100"/>
            <a:ext cx="2700000" cy="3752700"/>
          </a:xfrm>
          <a:prstGeom prst="rect">
            <a:avLst/>
          </a:prstGeom>
        </p:spPr>
        <p:txBody>
          <a:bodyPr spcFirstLastPara="1" wrap="square" lIns="91425" tIns="91425" rIns="91425" bIns="91425" anchor="t" anchorCtr="0">
            <a:noAutofit/>
          </a:bodyPr>
          <a:lstStyle/>
          <a:p>
            <a:pPr marL="0" lvl="0" indent="0" algn="ctr" rtl="0">
              <a:lnSpc>
                <a:spcPct val="105000"/>
              </a:lnSpc>
              <a:spcBef>
                <a:spcPts val="0"/>
              </a:spcBef>
              <a:spcAft>
                <a:spcPts val="0"/>
              </a:spcAft>
              <a:buNone/>
            </a:pPr>
            <a:r>
              <a:rPr lang="en" sz="1600">
                <a:solidFill>
                  <a:srgbClr val="274E13"/>
                </a:solidFill>
                <a:highlight>
                  <a:srgbClr val="FFFFFF"/>
                </a:highlight>
                <a:latin typeface="Roboto"/>
                <a:ea typeface="Roboto"/>
                <a:cs typeface="Roboto"/>
                <a:sym typeface="Roboto"/>
              </a:rPr>
              <a:t>Costa Rica is home to two kinds of sloths.</a:t>
            </a:r>
            <a:endParaRPr sz="1600">
              <a:solidFill>
                <a:srgbClr val="274E13"/>
              </a:solidFill>
              <a:highlight>
                <a:srgbClr val="FFFFFF"/>
              </a:highlight>
              <a:latin typeface="Roboto"/>
              <a:ea typeface="Roboto"/>
              <a:cs typeface="Roboto"/>
              <a:sym typeface="Roboto"/>
            </a:endParaRPr>
          </a:p>
          <a:p>
            <a:pPr marL="0" lvl="0" indent="0" algn="ctr" rtl="0">
              <a:lnSpc>
                <a:spcPct val="105000"/>
              </a:lnSpc>
              <a:spcBef>
                <a:spcPts val="1200"/>
              </a:spcBef>
              <a:spcAft>
                <a:spcPts val="0"/>
              </a:spcAft>
              <a:buNone/>
            </a:pPr>
            <a:r>
              <a:rPr lang="en" sz="1600">
                <a:solidFill>
                  <a:srgbClr val="274E13"/>
                </a:solidFill>
                <a:highlight>
                  <a:srgbClr val="FFFFFF"/>
                </a:highlight>
                <a:latin typeface="Roboto"/>
                <a:ea typeface="Roboto"/>
                <a:cs typeface="Roboto"/>
                <a:sym typeface="Roboto"/>
              </a:rPr>
              <a:t>Sloths have an extremely low metabolic rate, which means they move at a languid, sluggish pace through the trees. On average, sloths travel </a:t>
            </a:r>
            <a:r>
              <a:rPr lang="en" sz="1600" b="1">
                <a:solidFill>
                  <a:srgbClr val="274E13"/>
                </a:solidFill>
                <a:highlight>
                  <a:srgbClr val="FFFFFF"/>
                </a:highlight>
                <a:latin typeface="Roboto"/>
                <a:ea typeface="Roboto"/>
                <a:cs typeface="Roboto"/>
                <a:sym typeface="Roboto"/>
              </a:rPr>
              <a:t>41 yards per day</a:t>
            </a:r>
            <a:r>
              <a:rPr lang="en" sz="1600">
                <a:solidFill>
                  <a:srgbClr val="274E13"/>
                </a:solidFill>
                <a:highlight>
                  <a:srgbClr val="FFFFFF"/>
                </a:highlight>
                <a:latin typeface="Roboto"/>
                <a:ea typeface="Roboto"/>
                <a:cs typeface="Roboto"/>
                <a:sym typeface="Roboto"/>
              </a:rPr>
              <a:t>.</a:t>
            </a:r>
            <a:endParaRPr sz="1600">
              <a:solidFill>
                <a:srgbClr val="274E13"/>
              </a:solidFill>
              <a:highlight>
                <a:srgbClr val="FFFFFF"/>
              </a:highlight>
              <a:latin typeface="Roboto"/>
              <a:ea typeface="Roboto"/>
              <a:cs typeface="Roboto"/>
              <a:sym typeface="Roboto"/>
            </a:endParaRPr>
          </a:p>
          <a:p>
            <a:pPr marL="0" lvl="0" indent="0" algn="ctr" rtl="0">
              <a:lnSpc>
                <a:spcPct val="105000"/>
              </a:lnSpc>
              <a:spcBef>
                <a:spcPts val="1200"/>
              </a:spcBef>
              <a:spcAft>
                <a:spcPts val="0"/>
              </a:spcAft>
              <a:buNone/>
            </a:pPr>
            <a:r>
              <a:rPr lang="en" sz="1600">
                <a:solidFill>
                  <a:srgbClr val="274E13"/>
                </a:solidFill>
                <a:highlight>
                  <a:srgbClr val="FFFFFF"/>
                </a:highlight>
                <a:latin typeface="Roboto"/>
                <a:ea typeface="Roboto"/>
                <a:cs typeface="Roboto"/>
                <a:sym typeface="Roboto"/>
              </a:rPr>
              <a:t>How far will they travel in one week?</a:t>
            </a:r>
            <a:endParaRPr sz="1600">
              <a:solidFill>
                <a:srgbClr val="274E13"/>
              </a:solidFill>
              <a:highlight>
                <a:srgbClr val="FFFFFF"/>
              </a:highlight>
              <a:latin typeface="Roboto"/>
              <a:ea typeface="Roboto"/>
              <a:cs typeface="Roboto"/>
              <a:sym typeface="Roboto"/>
            </a:endParaRPr>
          </a:p>
          <a:p>
            <a:pPr marL="0" lvl="0" indent="0" algn="ctr" rtl="0">
              <a:lnSpc>
                <a:spcPct val="105000"/>
              </a:lnSpc>
              <a:spcBef>
                <a:spcPts val="1200"/>
              </a:spcBef>
              <a:spcAft>
                <a:spcPts val="0"/>
              </a:spcAft>
              <a:buNone/>
            </a:pPr>
            <a:r>
              <a:rPr lang="en" sz="1600">
                <a:solidFill>
                  <a:srgbClr val="274E13"/>
                </a:solidFill>
                <a:highlight>
                  <a:srgbClr val="FFFFFF"/>
                </a:highlight>
                <a:latin typeface="Roboto"/>
                <a:ea typeface="Roboto"/>
                <a:cs typeface="Roboto"/>
                <a:sym typeface="Roboto"/>
              </a:rPr>
              <a:t>Two weeks?</a:t>
            </a:r>
            <a:endParaRPr sz="1600">
              <a:solidFill>
                <a:srgbClr val="274E13"/>
              </a:solidFill>
              <a:highlight>
                <a:srgbClr val="FFFFFF"/>
              </a:highlight>
              <a:latin typeface="Roboto"/>
              <a:ea typeface="Roboto"/>
              <a:cs typeface="Roboto"/>
              <a:sym typeface="Roboto"/>
            </a:endParaRPr>
          </a:p>
          <a:p>
            <a:pPr marL="0" lvl="0" indent="0" algn="ctr" rtl="0">
              <a:lnSpc>
                <a:spcPct val="105000"/>
              </a:lnSpc>
              <a:spcBef>
                <a:spcPts val="1200"/>
              </a:spcBef>
              <a:spcAft>
                <a:spcPts val="0"/>
              </a:spcAft>
              <a:buNone/>
            </a:pPr>
            <a:r>
              <a:rPr lang="en" sz="1600">
                <a:solidFill>
                  <a:srgbClr val="274E13"/>
                </a:solidFill>
                <a:highlight>
                  <a:srgbClr val="FFFFFF"/>
                </a:highlight>
                <a:latin typeface="Roboto"/>
                <a:ea typeface="Roboto"/>
                <a:cs typeface="Roboto"/>
                <a:sym typeface="Roboto"/>
              </a:rPr>
              <a:t>Do you see a pattern!</a:t>
            </a:r>
            <a:endParaRPr sz="1600">
              <a:solidFill>
                <a:srgbClr val="274E13"/>
              </a:solidFill>
              <a:highlight>
                <a:srgbClr val="FFFFFF"/>
              </a:highlight>
              <a:latin typeface="Roboto"/>
              <a:ea typeface="Roboto"/>
              <a:cs typeface="Roboto"/>
              <a:sym typeface="Roboto"/>
            </a:endParaRPr>
          </a:p>
          <a:p>
            <a:pPr marL="0" lvl="0" indent="0" algn="l" rtl="0">
              <a:lnSpc>
                <a:spcPct val="105000"/>
              </a:lnSpc>
              <a:spcBef>
                <a:spcPts val="1200"/>
              </a:spcBef>
              <a:spcAft>
                <a:spcPts val="1200"/>
              </a:spcAft>
              <a:buNone/>
            </a:pPr>
            <a:endParaRPr sz="1200">
              <a:solidFill>
                <a:srgbClr val="202124"/>
              </a:solidFill>
              <a:highlight>
                <a:srgbClr val="FFFFFF"/>
              </a:highlight>
              <a:latin typeface="Roboto"/>
              <a:ea typeface="Roboto"/>
              <a:cs typeface="Roboto"/>
              <a:sym typeface="Roboto"/>
            </a:endParaRPr>
          </a:p>
        </p:txBody>
      </p:sp>
      <p:pic>
        <p:nvPicPr>
          <p:cNvPr id="163" name="Google Shape;163;p23"/>
          <p:cNvPicPr preferRelativeResize="0"/>
          <p:nvPr/>
        </p:nvPicPr>
        <p:blipFill>
          <a:blip r:embed="rId3">
            <a:alphaModFix/>
          </a:blip>
          <a:stretch>
            <a:fillRect/>
          </a:stretch>
        </p:blipFill>
        <p:spPr>
          <a:xfrm>
            <a:off x="152400" y="890925"/>
            <a:ext cx="6137250" cy="4091500"/>
          </a:xfrm>
          <a:prstGeom prst="rect">
            <a:avLst/>
          </a:prstGeom>
          <a:noFill/>
          <a:ln>
            <a:noFill/>
          </a:ln>
        </p:spPr>
      </p:pic>
      <p:sp>
        <p:nvSpPr>
          <p:cNvPr id="164" name="Google Shape;164;p23"/>
          <p:cNvSpPr txBox="1"/>
          <p:nvPr/>
        </p:nvSpPr>
        <p:spPr>
          <a:xfrm>
            <a:off x="152400" y="4643725"/>
            <a:ext cx="840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dk1"/>
                </a:solidFill>
              </a:rPr>
              <a:t>4.OA.A2</a:t>
            </a:r>
            <a:endParaRPr sz="1000">
              <a:solidFill>
                <a:schemeClr val="dk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2">
                                            <p:txEl>
                                              <p:pRg st="0" end="0"/>
                                            </p:txEl>
                                          </p:spTgt>
                                        </p:tgtEl>
                                        <p:attrNameLst>
                                          <p:attrName>style.visibility</p:attrName>
                                        </p:attrNameLst>
                                      </p:cBhvr>
                                      <p:to>
                                        <p:strVal val="visible"/>
                                      </p:to>
                                    </p:set>
                                    <p:animEffect transition="in" filter="fade">
                                      <p:cBhvr>
                                        <p:cTn id="7" dur="1000"/>
                                        <p:tgtEl>
                                          <p:spTgt spid="16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2">
                                            <p:txEl>
                                              <p:pRg st="1" end="1"/>
                                            </p:txEl>
                                          </p:spTgt>
                                        </p:tgtEl>
                                        <p:attrNameLst>
                                          <p:attrName>style.visibility</p:attrName>
                                        </p:attrNameLst>
                                      </p:cBhvr>
                                      <p:to>
                                        <p:strVal val="visible"/>
                                      </p:to>
                                    </p:set>
                                    <p:animEffect transition="in" filter="fade">
                                      <p:cBhvr>
                                        <p:cTn id="12" dur="1000"/>
                                        <p:tgtEl>
                                          <p:spTgt spid="16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2">
                                            <p:txEl>
                                              <p:pRg st="2" end="2"/>
                                            </p:txEl>
                                          </p:spTgt>
                                        </p:tgtEl>
                                        <p:attrNameLst>
                                          <p:attrName>style.visibility</p:attrName>
                                        </p:attrNameLst>
                                      </p:cBhvr>
                                      <p:to>
                                        <p:strVal val="visible"/>
                                      </p:to>
                                    </p:set>
                                    <p:animEffect transition="in" filter="fade">
                                      <p:cBhvr>
                                        <p:cTn id="17" dur="1000"/>
                                        <p:tgtEl>
                                          <p:spTgt spid="16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2">
                                            <p:txEl>
                                              <p:pRg st="3" end="3"/>
                                            </p:txEl>
                                          </p:spTgt>
                                        </p:tgtEl>
                                        <p:attrNameLst>
                                          <p:attrName>style.visibility</p:attrName>
                                        </p:attrNameLst>
                                      </p:cBhvr>
                                      <p:to>
                                        <p:strVal val="visible"/>
                                      </p:to>
                                    </p:set>
                                    <p:animEffect transition="in" filter="fade">
                                      <p:cBhvr>
                                        <p:cTn id="22" dur="1000"/>
                                        <p:tgtEl>
                                          <p:spTgt spid="16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62">
                                            <p:txEl>
                                              <p:pRg st="4" end="4"/>
                                            </p:txEl>
                                          </p:spTgt>
                                        </p:tgtEl>
                                        <p:attrNameLst>
                                          <p:attrName>style.visibility</p:attrName>
                                        </p:attrNameLst>
                                      </p:cBhvr>
                                      <p:to>
                                        <p:strVal val="visible"/>
                                      </p:to>
                                    </p:set>
                                    <p:animEffect transition="in" filter="fade">
                                      <p:cBhvr>
                                        <p:cTn id="27" dur="1000"/>
                                        <p:tgtEl>
                                          <p:spTgt spid="16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62">
                                            <p:txEl>
                                              <p:pRg st="5" end="5"/>
                                            </p:txEl>
                                          </p:spTgt>
                                        </p:tgtEl>
                                        <p:attrNameLst>
                                          <p:attrName>style.visibility</p:attrName>
                                        </p:attrNameLst>
                                      </p:cBhvr>
                                      <p:to>
                                        <p:strVal val="visible"/>
                                      </p:to>
                                    </p:set>
                                    <p:animEffect transition="in" filter="fade">
                                      <p:cBhvr>
                                        <p:cTn id="32" dur="1000"/>
                                        <p:tgtEl>
                                          <p:spTgt spid="16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70" name="Google Shape;170;p24"/>
          <p:cNvSpPr txBox="1">
            <a:spLocks noGrp="1"/>
          </p:cNvSpPr>
          <p:nvPr>
            <p:ph type="body" idx="1"/>
          </p:nvPr>
        </p:nvSpPr>
        <p:spPr>
          <a:xfrm>
            <a:off x="0" y="4478250"/>
            <a:ext cx="914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1200"/>
              </a:spcAft>
              <a:buNone/>
            </a:pPr>
            <a:r>
              <a:rPr lang="en" sz="1300" b="1">
                <a:solidFill>
                  <a:srgbClr val="990000"/>
                </a:solidFill>
              </a:rPr>
              <a:t>The Constitution was signed at the Constitutional Convention in Philadelphia in 1787.                                           How long ago was that? How can we use mental math to figure it out? How many years? How many months?</a:t>
            </a:r>
            <a:endParaRPr sz="1300" b="1">
              <a:solidFill>
                <a:srgbClr val="990000"/>
              </a:solidFill>
            </a:endParaRPr>
          </a:p>
        </p:txBody>
      </p:sp>
      <p:pic>
        <p:nvPicPr>
          <p:cNvPr id="171" name="Google Shape;171;p24"/>
          <p:cNvPicPr preferRelativeResize="0"/>
          <p:nvPr/>
        </p:nvPicPr>
        <p:blipFill>
          <a:blip r:embed="rId3">
            <a:alphaModFix/>
          </a:blip>
          <a:stretch>
            <a:fillRect/>
          </a:stretch>
        </p:blipFill>
        <p:spPr>
          <a:xfrm>
            <a:off x="0" y="6"/>
            <a:ext cx="9144003" cy="4478240"/>
          </a:xfrm>
          <a:prstGeom prst="rect">
            <a:avLst/>
          </a:prstGeom>
          <a:noFill/>
          <a:ln>
            <a:noFill/>
          </a:ln>
        </p:spPr>
      </p:pic>
      <p:sp>
        <p:nvSpPr>
          <p:cNvPr id="172" name="Google Shape;172;p24"/>
          <p:cNvSpPr txBox="1"/>
          <p:nvPr/>
        </p:nvSpPr>
        <p:spPr>
          <a:xfrm>
            <a:off x="7867550" y="4139550"/>
            <a:ext cx="12765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lt1"/>
                </a:solidFill>
              </a:rPr>
              <a:t>4.NBT.A4, MD.A1</a:t>
            </a:r>
            <a:endParaRPr sz="1000">
              <a:solidFill>
                <a:schemeClr val="lt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pic>
        <p:nvPicPr>
          <p:cNvPr id="177" name="Google Shape;177;p25"/>
          <p:cNvPicPr preferRelativeResize="0"/>
          <p:nvPr/>
        </p:nvPicPr>
        <p:blipFill>
          <a:blip r:embed="rId3">
            <a:alphaModFix/>
          </a:blip>
          <a:stretch>
            <a:fillRect/>
          </a:stretch>
        </p:blipFill>
        <p:spPr>
          <a:xfrm>
            <a:off x="0" y="0"/>
            <a:ext cx="5143500" cy="5143500"/>
          </a:xfrm>
          <a:prstGeom prst="rect">
            <a:avLst/>
          </a:prstGeom>
          <a:noFill/>
          <a:ln>
            <a:noFill/>
          </a:ln>
        </p:spPr>
      </p:pic>
      <p:pic>
        <p:nvPicPr>
          <p:cNvPr id="178" name="Google Shape;178;p25"/>
          <p:cNvPicPr preferRelativeResize="0"/>
          <p:nvPr/>
        </p:nvPicPr>
        <p:blipFill>
          <a:blip r:embed="rId4">
            <a:alphaModFix/>
          </a:blip>
          <a:stretch>
            <a:fillRect/>
          </a:stretch>
        </p:blipFill>
        <p:spPr>
          <a:xfrm>
            <a:off x="5868226" y="1819900"/>
            <a:ext cx="2408175" cy="2923400"/>
          </a:xfrm>
          <a:prstGeom prst="rect">
            <a:avLst/>
          </a:prstGeom>
          <a:noFill/>
          <a:ln>
            <a:noFill/>
          </a:ln>
        </p:spPr>
      </p:pic>
      <p:pic>
        <p:nvPicPr>
          <p:cNvPr id="179" name="Google Shape;179;p25"/>
          <p:cNvPicPr preferRelativeResize="0"/>
          <p:nvPr/>
        </p:nvPicPr>
        <p:blipFill>
          <a:blip r:embed="rId5">
            <a:alphaModFix/>
          </a:blip>
          <a:stretch>
            <a:fillRect/>
          </a:stretch>
        </p:blipFill>
        <p:spPr>
          <a:xfrm>
            <a:off x="5295900" y="152400"/>
            <a:ext cx="3552825" cy="1619250"/>
          </a:xfrm>
          <a:prstGeom prst="rect">
            <a:avLst/>
          </a:prstGeom>
          <a:noFill/>
          <a:ln>
            <a:noFill/>
          </a:ln>
        </p:spPr>
      </p:pic>
      <p:sp>
        <p:nvSpPr>
          <p:cNvPr id="180" name="Google Shape;180;p25"/>
          <p:cNvSpPr txBox="1"/>
          <p:nvPr/>
        </p:nvSpPr>
        <p:spPr>
          <a:xfrm>
            <a:off x="4688050" y="4743300"/>
            <a:ext cx="557100" cy="400200"/>
          </a:xfrm>
          <a:prstGeom prst="rect">
            <a:avLst/>
          </a:prstGeom>
          <a:solidFill>
            <a:schemeClr val="lt1"/>
          </a:solid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181" name="Google Shape;181;p25"/>
          <p:cNvSpPr txBox="1"/>
          <p:nvPr/>
        </p:nvSpPr>
        <p:spPr>
          <a:xfrm>
            <a:off x="52825" y="4806775"/>
            <a:ext cx="840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3.NF.A1</a:t>
            </a:r>
            <a:endParaRPr sz="10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26"/>
          <p:cNvSpPr txBox="1">
            <a:spLocks noGrp="1"/>
          </p:cNvSpPr>
          <p:nvPr>
            <p:ph type="body" idx="1"/>
          </p:nvPr>
        </p:nvSpPr>
        <p:spPr>
          <a:xfrm>
            <a:off x="311700" y="1152475"/>
            <a:ext cx="1884900" cy="3416400"/>
          </a:xfrm>
          <a:prstGeom prst="rect">
            <a:avLst/>
          </a:prstGeom>
        </p:spPr>
        <p:txBody>
          <a:bodyPr spcFirstLastPara="1" wrap="square" lIns="91425" tIns="91425" rIns="91425" bIns="91425" anchor="t" anchorCtr="0">
            <a:normAutofit/>
          </a:bodyPr>
          <a:lstStyle/>
          <a:p>
            <a:pPr marL="0" lvl="0" indent="0" algn="ctr" rtl="0">
              <a:spcBef>
                <a:spcPts val="0"/>
              </a:spcBef>
              <a:spcAft>
                <a:spcPts val="1200"/>
              </a:spcAft>
              <a:buNone/>
            </a:pPr>
            <a:r>
              <a:rPr lang="en" sz="2900" b="1">
                <a:solidFill>
                  <a:srgbClr val="1155CC"/>
                </a:solidFill>
              </a:rPr>
              <a:t>Which one doesn’t belong?</a:t>
            </a:r>
            <a:endParaRPr sz="2900" b="1">
              <a:solidFill>
                <a:srgbClr val="1155CC"/>
              </a:solidFill>
            </a:endParaRPr>
          </a:p>
        </p:txBody>
      </p:sp>
      <p:pic>
        <p:nvPicPr>
          <p:cNvPr id="187" name="Google Shape;187;p26"/>
          <p:cNvPicPr preferRelativeResize="0"/>
          <p:nvPr/>
        </p:nvPicPr>
        <p:blipFill>
          <a:blip r:embed="rId3">
            <a:alphaModFix/>
          </a:blip>
          <a:stretch>
            <a:fillRect/>
          </a:stretch>
        </p:blipFill>
        <p:spPr>
          <a:xfrm>
            <a:off x="2595260" y="0"/>
            <a:ext cx="6548729" cy="5143499"/>
          </a:xfrm>
          <a:prstGeom prst="rect">
            <a:avLst/>
          </a:prstGeom>
          <a:noFill/>
          <a:ln>
            <a:noFill/>
          </a:ln>
        </p:spPr>
      </p:pic>
      <p:sp>
        <p:nvSpPr>
          <p:cNvPr id="188" name="Google Shape;188;p26"/>
          <p:cNvSpPr txBox="1"/>
          <p:nvPr/>
        </p:nvSpPr>
        <p:spPr>
          <a:xfrm>
            <a:off x="0" y="4804800"/>
            <a:ext cx="7890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4.OA.A4</a:t>
            </a:r>
            <a:endParaRPr sz="10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27"/>
          <p:cNvSpPr txBox="1">
            <a:spLocks noGrp="1"/>
          </p:cNvSpPr>
          <p:nvPr>
            <p:ph type="title"/>
          </p:nvPr>
        </p:nvSpPr>
        <p:spPr>
          <a:xfrm>
            <a:off x="311700" y="552875"/>
            <a:ext cx="3063300" cy="39477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2900" b="1">
                <a:solidFill>
                  <a:srgbClr val="134F5C"/>
                </a:solidFill>
              </a:rPr>
              <a:t>How many tubs of Clorox?</a:t>
            </a:r>
            <a:endParaRPr sz="2900" b="1">
              <a:solidFill>
                <a:srgbClr val="134F5C"/>
              </a:solidFill>
            </a:endParaRPr>
          </a:p>
          <a:p>
            <a:pPr marL="0" lvl="0" indent="0" algn="ctr" rtl="0">
              <a:spcBef>
                <a:spcPts val="0"/>
              </a:spcBef>
              <a:spcAft>
                <a:spcPts val="0"/>
              </a:spcAft>
              <a:buNone/>
            </a:pPr>
            <a:endParaRPr sz="2900" b="1">
              <a:solidFill>
                <a:srgbClr val="134F5C"/>
              </a:solidFill>
            </a:endParaRPr>
          </a:p>
          <a:p>
            <a:pPr marL="0" lvl="0" indent="0" algn="ctr" rtl="0">
              <a:spcBef>
                <a:spcPts val="0"/>
              </a:spcBef>
              <a:spcAft>
                <a:spcPts val="0"/>
              </a:spcAft>
              <a:buNone/>
            </a:pPr>
            <a:r>
              <a:rPr lang="en" sz="2900" b="1">
                <a:solidFill>
                  <a:srgbClr val="134F5C"/>
                </a:solidFill>
              </a:rPr>
              <a:t>What would a multiplication sentence look like to match this photo?</a:t>
            </a:r>
            <a:endParaRPr sz="2900" b="1">
              <a:solidFill>
                <a:srgbClr val="134F5C"/>
              </a:solidFill>
            </a:endParaRPr>
          </a:p>
        </p:txBody>
      </p:sp>
      <p:pic>
        <p:nvPicPr>
          <p:cNvPr id="194" name="Google Shape;194;p27"/>
          <p:cNvPicPr preferRelativeResize="0"/>
          <p:nvPr/>
        </p:nvPicPr>
        <p:blipFill>
          <a:blip r:embed="rId3">
            <a:alphaModFix/>
          </a:blip>
          <a:stretch>
            <a:fillRect/>
          </a:stretch>
        </p:blipFill>
        <p:spPr>
          <a:xfrm>
            <a:off x="3568500" y="552850"/>
            <a:ext cx="5263800" cy="3947850"/>
          </a:xfrm>
          <a:prstGeom prst="rect">
            <a:avLst/>
          </a:prstGeom>
          <a:noFill/>
          <a:ln>
            <a:noFill/>
          </a:ln>
        </p:spPr>
      </p:pic>
      <p:sp>
        <p:nvSpPr>
          <p:cNvPr id="195" name="Google Shape;195;p27"/>
          <p:cNvSpPr txBox="1"/>
          <p:nvPr/>
        </p:nvSpPr>
        <p:spPr>
          <a:xfrm>
            <a:off x="0" y="4804800"/>
            <a:ext cx="7890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4.MD.A3</a:t>
            </a:r>
            <a:endParaRPr sz="10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28"/>
          <p:cNvSpPr txBox="1">
            <a:spLocks noGrp="1"/>
          </p:cNvSpPr>
          <p:nvPr>
            <p:ph type="title"/>
          </p:nvPr>
        </p:nvSpPr>
        <p:spPr>
          <a:xfrm>
            <a:off x="92825" y="0"/>
            <a:ext cx="5547000" cy="649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300" b="1">
                <a:solidFill>
                  <a:srgbClr val="5B0F00"/>
                </a:solidFill>
              </a:rPr>
              <a:t>It’s the Fall equinox!</a:t>
            </a:r>
            <a:endParaRPr sz="2300" b="1">
              <a:solidFill>
                <a:srgbClr val="5B0F00"/>
              </a:solidFill>
            </a:endParaRPr>
          </a:p>
        </p:txBody>
      </p:sp>
      <p:sp>
        <p:nvSpPr>
          <p:cNvPr id="201" name="Google Shape;201;p28"/>
          <p:cNvSpPr txBox="1">
            <a:spLocks noGrp="1"/>
          </p:cNvSpPr>
          <p:nvPr>
            <p:ph type="body" idx="1"/>
          </p:nvPr>
        </p:nvSpPr>
        <p:spPr>
          <a:xfrm>
            <a:off x="6974050" y="539050"/>
            <a:ext cx="2053800" cy="3684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900">
                <a:solidFill>
                  <a:srgbClr val="85200C"/>
                </a:solidFill>
              </a:rPr>
              <a:t>What does EQUINOX mean?</a:t>
            </a:r>
            <a:endParaRPr sz="1900">
              <a:solidFill>
                <a:srgbClr val="85200C"/>
              </a:solidFill>
            </a:endParaRPr>
          </a:p>
          <a:p>
            <a:pPr marL="0" lvl="0" indent="0" algn="ctr" rtl="0">
              <a:spcBef>
                <a:spcPts val="1200"/>
              </a:spcBef>
              <a:spcAft>
                <a:spcPts val="0"/>
              </a:spcAft>
              <a:buNone/>
            </a:pPr>
            <a:r>
              <a:rPr lang="en" sz="1900">
                <a:solidFill>
                  <a:srgbClr val="85200C"/>
                </a:solidFill>
              </a:rPr>
              <a:t>The Spring Equinox is only 6 months away?</a:t>
            </a:r>
            <a:endParaRPr sz="1900">
              <a:solidFill>
                <a:srgbClr val="85200C"/>
              </a:solidFill>
            </a:endParaRPr>
          </a:p>
          <a:p>
            <a:pPr marL="0" lvl="0" indent="0" algn="ctr" rtl="0">
              <a:spcBef>
                <a:spcPts val="1200"/>
              </a:spcBef>
              <a:spcAft>
                <a:spcPts val="0"/>
              </a:spcAft>
              <a:buNone/>
            </a:pPr>
            <a:r>
              <a:rPr lang="en" sz="1900">
                <a:solidFill>
                  <a:srgbClr val="85200C"/>
                </a:solidFill>
              </a:rPr>
              <a:t>About how many days is that?</a:t>
            </a:r>
            <a:endParaRPr sz="1900">
              <a:solidFill>
                <a:srgbClr val="85200C"/>
              </a:solidFill>
            </a:endParaRPr>
          </a:p>
          <a:p>
            <a:pPr marL="0" lvl="0" indent="0" algn="ctr" rtl="0">
              <a:spcBef>
                <a:spcPts val="1200"/>
              </a:spcBef>
              <a:spcAft>
                <a:spcPts val="1200"/>
              </a:spcAft>
              <a:buNone/>
            </a:pPr>
            <a:r>
              <a:rPr lang="en" sz="1900">
                <a:solidFill>
                  <a:srgbClr val="85200C"/>
                </a:solidFill>
              </a:rPr>
              <a:t>Estimate how many hours that would be!</a:t>
            </a:r>
            <a:endParaRPr sz="1900">
              <a:solidFill>
                <a:srgbClr val="85200C"/>
              </a:solidFill>
            </a:endParaRPr>
          </a:p>
        </p:txBody>
      </p:sp>
      <p:pic>
        <p:nvPicPr>
          <p:cNvPr id="202" name="Google Shape;202;p28"/>
          <p:cNvPicPr preferRelativeResize="0"/>
          <p:nvPr/>
        </p:nvPicPr>
        <p:blipFill>
          <a:blip r:embed="rId3">
            <a:alphaModFix/>
          </a:blip>
          <a:stretch>
            <a:fillRect/>
          </a:stretch>
        </p:blipFill>
        <p:spPr>
          <a:xfrm>
            <a:off x="92825" y="539050"/>
            <a:ext cx="6778242" cy="4500000"/>
          </a:xfrm>
          <a:prstGeom prst="rect">
            <a:avLst/>
          </a:prstGeom>
          <a:noFill/>
          <a:ln>
            <a:noFill/>
          </a:ln>
        </p:spPr>
      </p:pic>
      <p:sp>
        <p:nvSpPr>
          <p:cNvPr id="203" name="Google Shape;203;p28"/>
          <p:cNvSpPr txBox="1"/>
          <p:nvPr/>
        </p:nvSpPr>
        <p:spPr>
          <a:xfrm>
            <a:off x="842455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4.MD.A1</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1">
                                            <p:txEl>
                                              <p:pRg st="0" end="0"/>
                                            </p:txEl>
                                          </p:spTgt>
                                        </p:tgtEl>
                                        <p:attrNameLst>
                                          <p:attrName>style.visibility</p:attrName>
                                        </p:attrNameLst>
                                      </p:cBhvr>
                                      <p:to>
                                        <p:strVal val="visible"/>
                                      </p:to>
                                    </p:set>
                                    <p:animEffect transition="in" filter="fade">
                                      <p:cBhvr>
                                        <p:cTn id="7" dur="1000"/>
                                        <p:tgtEl>
                                          <p:spTgt spid="20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1">
                                            <p:txEl>
                                              <p:pRg st="1" end="1"/>
                                            </p:txEl>
                                          </p:spTgt>
                                        </p:tgtEl>
                                        <p:attrNameLst>
                                          <p:attrName>style.visibility</p:attrName>
                                        </p:attrNameLst>
                                      </p:cBhvr>
                                      <p:to>
                                        <p:strVal val="visible"/>
                                      </p:to>
                                    </p:set>
                                    <p:animEffect transition="in" filter="fade">
                                      <p:cBhvr>
                                        <p:cTn id="12" dur="1000"/>
                                        <p:tgtEl>
                                          <p:spTgt spid="20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1">
                                            <p:txEl>
                                              <p:pRg st="2" end="2"/>
                                            </p:txEl>
                                          </p:spTgt>
                                        </p:tgtEl>
                                        <p:attrNameLst>
                                          <p:attrName>style.visibility</p:attrName>
                                        </p:attrNameLst>
                                      </p:cBhvr>
                                      <p:to>
                                        <p:strVal val="visible"/>
                                      </p:to>
                                    </p:set>
                                    <p:animEffect transition="in" filter="fade">
                                      <p:cBhvr>
                                        <p:cTn id="17" dur="1000"/>
                                        <p:tgtEl>
                                          <p:spTgt spid="20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1">
                                            <p:txEl>
                                              <p:pRg st="3" end="3"/>
                                            </p:txEl>
                                          </p:spTgt>
                                        </p:tgtEl>
                                        <p:attrNameLst>
                                          <p:attrName>style.visibility</p:attrName>
                                        </p:attrNameLst>
                                      </p:cBhvr>
                                      <p:to>
                                        <p:strVal val="visible"/>
                                      </p:to>
                                    </p:set>
                                    <p:animEffect transition="in" filter="fade">
                                      <p:cBhvr>
                                        <p:cTn id="22" dur="1000"/>
                                        <p:tgtEl>
                                          <p:spTgt spid="20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29"/>
          <p:cNvSpPr txBox="1">
            <a:spLocks noGrp="1"/>
          </p:cNvSpPr>
          <p:nvPr>
            <p:ph type="title"/>
          </p:nvPr>
        </p:nvSpPr>
        <p:spPr>
          <a:xfrm>
            <a:off x="5438025" y="820425"/>
            <a:ext cx="3394200" cy="2934900"/>
          </a:xfrm>
          <a:prstGeom prst="rect">
            <a:avLst/>
          </a:prstGeom>
        </p:spPr>
        <p:txBody>
          <a:bodyPr spcFirstLastPara="1" wrap="square" lIns="91425" tIns="91425" rIns="91425" bIns="91425" anchor="t" anchorCtr="0">
            <a:noAutofit/>
          </a:bodyPr>
          <a:lstStyle/>
          <a:p>
            <a:pPr marL="0" lvl="0" indent="0" algn="ctr" rtl="0">
              <a:lnSpc>
                <a:spcPct val="115000"/>
              </a:lnSpc>
              <a:spcBef>
                <a:spcPts val="0"/>
              </a:spcBef>
              <a:spcAft>
                <a:spcPts val="0"/>
              </a:spcAft>
              <a:buClr>
                <a:schemeClr val="dk1"/>
              </a:buClr>
              <a:buSzPts val="1100"/>
              <a:buFont typeface="Arial"/>
              <a:buNone/>
            </a:pPr>
            <a:r>
              <a:rPr lang="en" sz="2300" b="1">
                <a:solidFill>
                  <a:srgbClr val="660000"/>
                </a:solidFill>
              </a:rPr>
              <a:t>Where do you see symmetry in this picture?</a:t>
            </a:r>
            <a:endParaRPr sz="2300" b="1">
              <a:solidFill>
                <a:srgbClr val="660000"/>
              </a:solidFill>
            </a:endParaRPr>
          </a:p>
          <a:p>
            <a:pPr marL="0" lvl="0" indent="0" algn="ctr" rtl="0">
              <a:lnSpc>
                <a:spcPct val="115000"/>
              </a:lnSpc>
              <a:spcBef>
                <a:spcPts val="0"/>
              </a:spcBef>
              <a:spcAft>
                <a:spcPts val="0"/>
              </a:spcAft>
              <a:buClr>
                <a:schemeClr val="dk1"/>
              </a:buClr>
              <a:buSzPts val="1100"/>
              <a:buFont typeface="Arial"/>
              <a:buNone/>
            </a:pPr>
            <a:endParaRPr sz="2300" b="1">
              <a:solidFill>
                <a:srgbClr val="660000"/>
              </a:solidFill>
            </a:endParaRPr>
          </a:p>
          <a:p>
            <a:pPr marL="0" lvl="0" indent="0" algn="ctr" rtl="0">
              <a:lnSpc>
                <a:spcPct val="115000"/>
              </a:lnSpc>
              <a:spcBef>
                <a:spcPts val="0"/>
              </a:spcBef>
              <a:spcAft>
                <a:spcPts val="0"/>
              </a:spcAft>
              <a:buClr>
                <a:schemeClr val="dk1"/>
              </a:buClr>
              <a:buSzPts val="1100"/>
              <a:buFont typeface="Arial"/>
              <a:buNone/>
            </a:pPr>
            <a:r>
              <a:rPr lang="en" sz="2300" b="1">
                <a:solidFill>
                  <a:srgbClr val="660000"/>
                </a:solidFill>
              </a:rPr>
              <a:t>What other math topics (multiplication!) can you describe?</a:t>
            </a:r>
            <a:endParaRPr sz="3400" b="1">
              <a:solidFill>
                <a:srgbClr val="660000"/>
              </a:solidFill>
            </a:endParaRPr>
          </a:p>
        </p:txBody>
      </p:sp>
      <p:pic>
        <p:nvPicPr>
          <p:cNvPr id="209" name="Google Shape;209;p29"/>
          <p:cNvPicPr preferRelativeResize="0"/>
          <p:nvPr/>
        </p:nvPicPr>
        <p:blipFill>
          <a:blip r:embed="rId3">
            <a:alphaModFix/>
          </a:blip>
          <a:stretch>
            <a:fillRect/>
          </a:stretch>
        </p:blipFill>
        <p:spPr>
          <a:xfrm>
            <a:off x="0" y="0"/>
            <a:ext cx="5196676" cy="5143501"/>
          </a:xfrm>
          <a:prstGeom prst="rect">
            <a:avLst/>
          </a:prstGeom>
          <a:noFill/>
          <a:ln>
            <a:noFill/>
          </a:ln>
        </p:spPr>
      </p:pic>
      <p:sp>
        <p:nvSpPr>
          <p:cNvPr id="210" name="Google Shape;210;p29"/>
          <p:cNvSpPr txBox="1"/>
          <p:nvPr/>
        </p:nvSpPr>
        <p:spPr>
          <a:xfrm>
            <a:off x="8482575" y="4804800"/>
            <a:ext cx="6615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4.G.A3</a:t>
            </a:r>
            <a:endParaRPr sz="10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30"/>
          <p:cNvSpPr txBox="1">
            <a:spLocks noGrp="1"/>
          </p:cNvSpPr>
          <p:nvPr>
            <p:ph type="title"/>
          </p:nvPr>
        </p:nvSpPr>
        <p:spPr>
          <a:xfrm>
            <a:off x="0" y="0"/>
            <a:ext cx="15201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1700" b="1">
                <a:solidFill>
                  <a:srgbClr val="A61C00"/>
                </a:solidFill>
              </a:rPr>
              <a:t>Happy Rosh Hashanah </a:t>
            </a:r>
            <a:endParaRPr sz="1700" b="1">
              <a:solidFill>
                <a:srgbClr val="A61C00"/>
              </a:solidFill>
            </a:endParaRPr>
          </a:p>
        </p:txBody>
      </p:sp>
      <p:sp>
        <p:nvSpPr>
          <p:cNvPr id="216" name="Google Shape;216;p30"/>
          <p:cNvSpPr txBox="1">
            <a:spLocks noGrp="1"/>
          </p:cNvSpPr>
          <p:nvPr>
            <p:ph type="body" idx="1"/>
          </p:nvPr>
        </p:nvSpPr>
        <p:spPr>
          <a:xfrm>
            <a:off x="81225" y="789075"/>
            <a:ext cx="1438800" cy="4015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700">
                <a:solidFill>
                  <a:srgbClr val="A61C00"/>
                </a:solidFill>
              </a:rPr>
              <a:t>According the Hebrew Calendar this is the New Year </a:t>
            </a:r>
            <a:r>
              <a:rPr lang="en" sz="1900" b="1">
                <a:solidFill>
                  <a:srgbClr val="A61C00"/>
                </a:solidFill>
              </a:rPr>
              <a:t>5783</a:t>
            </a:r>
            <a:r>
              <a:rPr lang="en" sz="1700">
                <a:solidFill>
                  <a:srgbClr val="A61C00"/>
                </a:solidFill>
              </a:rPr>
              <a:t>.</a:t>
            </a:r>
            <a:endParaRPr sz="1700">
              <a:solidFill>
                <a:srgbClr val="A61C00"/>
              </a:solidFill>
            </a:endParaRPr>
          </a:p>
          <a:p>
            <a:pPr marL="0" lvl="0" indent="0" algn="ctr" rtl="0">
              <a:spcBef>
                <a:spcPts val="1200"/>
              </a:spcBef>
              <a:spcAft>
                <a:spcPts val="1200"/>
              </a:spcAft>
              <a:buNone/>
            </a:pPr>
            <a:r>
              <a:rPr lang="en" sz="1700">
                <a:solidFill>
                  <a:srgbClr val="A61C00"/>
                </a:solidFill>
              </a:rPr>
              <a:t>How many different expressions can we create that equal </a:t>
            </a:r>
            <a:r>
              <a:rPr lang="en" sz="1900" b="1">
                <a:solidFill>
                  <a:srgbClr val="A61C00"/>
                </a:solidFill>
              </a:rPr>
              <a:t>5,783</a:t>
            </a:r>
            <a:r>
              <a:rPr lang="en" sz="1700">
                <a:solidFill>
                  <a:srgbClr val="A61C00"/>
                </a:solidFill>
              </a:rPr>
              <a:t>?</a:t>
            </a:r>
            <a:endParaRPr sz="1700">
              <a:solidFill>
                <a:srgbClr val="A61C00"/>
              </a:solidFill>
            </a:endParaRPr>
          </a:p>
        </p:txBody>
      </p:sp>
      <p:sp>
        <p:nvSpPr>
          <p:cNvPr id="217" name="Google Shape;217;p30"/>
          <p:cNvSpPr txBox="1"/>
          <p:nvPr/>
        </p:nvSpPr>
        <p:spPr>
          <a:xfrm>
            <a:off x="8378125" y="4804800"/>
            <a:ext cx="7659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3.NBT.A1</a:t>
            </a:r>
            <a:endParaRPr sz="1000"/>
          </a:p>
        </p:txBody>
      </p:sp>
      <p:pic>
        <p:nvPicPr>
          <p:cNvPr id="218" name="Google Shape;218;p30"/>
          <p:cNvPicPr preferRelativeResize="0"/>
          <p:nvPr/>
        </p:nvPicPr>
        <p:blipFill>
          <a:blip r:embed="rId3">
            <a:alphaModFix/>
          </a:blip>
          <a:stretch>
            <a:fillRect/>
          </a:stretch>
        </p:blipFill>
        <p:spPr>
          <a:xfrm>
            <a:off x="1599900" y="58025"/>
            <a:ext cx="7544125" cy="5027450"/>
          </a:xfrm>
          <a:prstGeom prst="rect">
            <a:avLst/>
          </a:prstGeom>
          <a:noFill/>
          <a:ln>
            <a:noFill/>
          </a:ln>
        </p:spPr>
      </p:pic>
      <p:sp>
        <p:nvSpPr>
          <p:cNvPr id="219" name="Google Shape;219;p30"/>
          <p:cNvSpPr txBox="1"/>
          <p:nvPr/>
        </p:nvSpPr>
        <p:spPr>
          <a:xfrm>
            <a:off x="8378125" y="4804800"/>
            <a:ext cx="7659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lt1"/>
                </a:solidFill>
              </a:rPr>
              <a:t>4.OA.A3</a:t>
            </a:r>
            <a:endParaRPr sz="1000">
              <a:solidFill>
                <a:schemeClr val="lt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31"/>
          <p:cNvSpPr txBox="1">
            <a:spLocks noGrp="1"/>
          </p:cNvSpPr>
          <p:nvPr>
            <p:ph type="body" idx="1"/>
          </p:nvPr>
        </p:nvSpPr>
        <p:spPr>
          <a:xfrm>
            <a:off x="488725" y="927000"/>
            <a:ext cx="2274300" cy="32895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2300" b="1">
                <a:solidFill>
                  <a:srgbClr val="3D85C6"/>
                </a:solidFill>
              </a:rPr>
              <a:t>What do we notice?</a:t>
            </a:r>
            <a:endParaRPr sz="2300" b="1">
              <a:solidFill>
                <a:srgbClr val="3D85C6"/>
              </a:solidFill>
            </a:endParaRPr>
          </a:p>
          <a:p>
            <a:pPr marL="0" lvl="0" indent="0" algn="ctr" rtl="0">
              <a:spcBef>
                <a:spcPts val="1200"/>
              </a:spcBef>
              <a:spcAft>
                <a:spcPts val="0"/>
              </a:spcAft>
              <a:buNone/>
            </a:pPr>
            <a:r>
              <a:rPr lang="en" sz="2300" b="1">
                <a:solidFill>
                  <a:srgbClr val="3D85C6"/>
                </a:solidFill>
              </a:rPr>
              <a:t>What do we wonder?</a:t>
            </a:r>
            <a:endParaRPr sz="2300" b="1">
              <a:solidFill>
                <a:srgbClr val="3D85C6"/>
              </a:solidFill>
            </a:endParaRPr>
          </a:p>
          <a:p>
            <a:pPr marL="0" lvl="0" indent="0" algn="ctr" rtl="0">
              <a:spcBef>
                <a:spcPts val="1200"/>
              </a:spcBef>
              <a:spcAft>
                <a:spcPts val="1200"/>
              </a:spcAft>
              <a:buNone/>
            </a:pPr>
            <a:r>
              <a:rPr lang="en" sz="2300" b="1">
                <a:solidFill>
                  <a:srgbClr val="3D85C6"/>
                </a:solidFill>
              </a:rPr>
              <a:t>What is possible?</a:t>
            </a:r>
            <a:endParaRPr sz="2300" b="1">
              <a:solidFill>
                <a:srgbClr val="3D85C6"/>
              </a:solidFill>
            </a:endParaRPr>
          </a:p>
        </p:txBody>
      </p:sp>
      <p:pic>
        <p:nvPicPr>
          <p:cNvPr id="225" name="Google Shape;225;p31"/>
          <p:cNvPicPr preferRelativeResize="0"/>
          <p:nvPr/>
        </p:nvPicPr>
        <p:blipFill>
          <a:blip r:embed="rId3">
            <a:alphaModFix/>
          </a:blip>
          <a:stretch>
            <a:fillRect/>
          </a:stretch>
        </p:blipFill>
        <p:spPr>
          <a:xfrm>
            <a:off x="2902622" y="812309"/>
            <a:ext cx="6137228" cy="3518900"/>
          </a:xfrm>
          <a:prstGeom prst="rect">
            <a:avLst/>
          </a:prstGeom>
          <a:noFill/>
          <a:ln>
            <a:noFill/>
          </a:ln>
        </p:spPr>
      </p:pic>
      <p:sp>
        <p:nvSpPr>
          <p:cNvPr id="226" name="Google Shape;226;p31"/>
          <p:cNvSpPr txBox="1"/>
          <p:nvPr/>
        </p:nvSpPr>
        <p:spPr>
          <a:xfrm>
            <a:off x="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4.MD.B4</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4">
                                            <p:txEl>
                                              <p:pRg st="0" end="0"/>
                                            </p:txEl>
                                          </p:spTgt>
                                        </p:tgtEl>
                                        <p:attrNameLst>
                                          <p:attrName>style.visibility</p:attrName>
                                        </p:attrNameLst>
                                      </p:cBhvr>
                                      <p:to>
                                        <p:strVal val="visible"/>
                                      </p:to>
                                    </p:set>
                                    <p:animEffect transition="in" filter="fade">
                                      <p:cBhvr>
                                        <p:cTn id="7" dur="1000"/>
                                        <p:tgtEl>
                                          <p:spTgt spid="22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4">
                                            <p:txEl>
                                              <p:pRg st="1" end="1"/>
                                            </p:txEl>
                                          </p:spTgt>
                                        </p:tgtEl>
                                        <p:attrNameLst>
                                          <p:attrName>style.visibility</p:attrName>
                                        </p:attrNameLst>
                                      </p:cBhvr>
                                      <p:to>
                                        <p:strVal val="visible"/>
                                      </p:to>
                                    </p:set>
                                    <p:animEffect transition="in" filter="fade">
                                      <p:cBhvr>
                                        <p:cTn id="12" dur="1000"/>
                                        <p:tgtEl>
                                          <p:spTgt spid="22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24">
                                            <p:txEl>
                                              <p:pRg st="2" end="2"/>
                                            </p:txEl>
                                          </p:spTgt>
                                        </p:tgtEl>
                                        <p:attrNameLst>
                                          <p:attrName>style.visibility</p:attrName>
                                        </p:attrNameLst>
                                      </p:cBhvr>
                                      <p:to>
                                        <p:strVal val="visible"/>
                                      </p:to>
                                    </p:set>
                                    <p:animEffect transition="in" filter="fade">
                                      <p:cBhvr>
                                        <p:cTn id="17" dur="1000"/>
                                        <p:tgtEl>
                                          <p:spTgt spid="22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32"/>
          <p:cNvSpPr txBox="1">
            <a:spLocks noGrp="1"/>
          </p:cNvSpPr>
          <p:nvPr>
            <p:ph type="body" idx="1"/>
          </p:nvPr>
        </p:nvSpPr>
        <p:spPr>
          <a:xfrm>
            <a:off x="7032050" y="231850"/>
            <a:ext cx="1972800" cy="4337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900" b="1">
                <a:solidFill>
                  <a:srgbClr val="3C78D8"/>
                </a:solidFill>
              </a:rPr>
              <a:t>How many different shapes do you see here? </a:t>
            </a:r>
            <a:endParaRPr sz="1900" b="1">
              <a:solidFill>
                <a:srgbClr val="3C78D8"/>
              </a:solidFill>
            </a:endParaRPr>
          </a:p>
          <a:p>
            <a:pPr marL="0" lvl="0" indent="0" algn="ctr" rtl="0">
              <a:spcBef>
                <a:spcPts val="0"/>
              </a:spcBef>
              <a:spcAft>
                <a:spcPts val="0"/>
              </a:spcAft>
              <a:buClr>
                <a:schemeClr val="dk1"/>
              </a:buClr>
              <a:buSzPts val="1100"/>
              <a:buFont typeface="Arial"/>
              <a:buNone/>
            </a:pPr>
            <a:endParaRPr sz="1900" b="1">
              <a:solidFill>
                <a:srgbClr val="3C78D8"/>
              </a:solidFill>
            </a:endParaRPr>
          </a:p>
          <a:p>
            <a:pPr marL="0" lvl="0" indent="0" algn="ctr" rtl="0">
              <a:spcBef>
                <a:spcPts val="0"/>
              </a:spcBef>
              <a:spcAft>
                <a:spcPts val="0"/>
              </a:spcAft>
              <a:buNone/>
            </a:pPr>
            <a:r>
              <a:rPr lang="en" sz="1900" b="1">
                <a:solidFill>
                  <a:srgbClr val="3C78D8"/>
                </a:solidFill>
              </a:rPr>
              <a:t>What mathematical questions can you ask and answer? </a:t>
            </a:r>
            <a:endParaRPr sz="1900" b="1">
              <a:solidFill>
                <a:srgbClr val="3C78D8"/>
              </a:solidFill>
            </a:endParaRPr>
          </a:p>
          <a:p>
            <a:pPr marL="0" lvl="0" indent="0" algn="ctr" rtl="0">
              <a:spcBef>
                <a:spcPts val="0"/>
              </a:spcBef>
              <a:spcAft>
                <a:spcPts val="0"/>
              </a:spcAft>
              <a:buNone/>
            </a:pPr>
            <a:endParaRPr sz="1900" b="1">
              <a:solidFill>
                <a:srgbClr val="3C78D8"/>
              </a:solidFill>
            </a:endParaRPr>
          </a:p>
          <a:p>
            <a:pPr marL="0" lvl="0" indent="0" algn="ctr" rtl="0">
              <a:spcBef>
                <a:spcPts val="0"/>
              </a:spcBef>
              <a:spcAft>
                <a:spcPts val="0"/>
              </a:spcAft>
              <a:buClr>
                <a:schemeClr val="dk1"/>
              </a:buClr>
              <a:buSzPts val="1100"/>
              <a:buFont typeface="Arial"/>
              <a:buNone/>
            </a:pPr>
            <a:r>
              <a:rPr lang="en" sz="1900" b="1">
                <a:solidFill>
                  <a:srgbClr val="3C78D8"/>
                </a:solidFill>
              </a:rPr>
              <a:t>(Think multiplication!)</a:t>
            </a:r>
            <a:endParaRPr sz="1900" b="1">
              <a:solidFill>
                <a:srgbClr val="3C78D8"/>
              </a:solidFill>
            </a:endParaRPr>
          </a:p>
          <a:p>
            <a:pPr marL="0" lvl="0" indent="0" algn="l" rtl="0">
              <a:spcBef>
                <a:spcPts val="0"/>
              </a:spcBef>
              <a:spcAft>
                <a:spcPts val="1200"/>
              </a:spcAft>
              <a:buNone/>
            </a:pPr>
            <a:endParaRPr/>
          </a:p>
        </p:txBody>
      </p:sp>
      <p:pic>
        <p:nvPicPr>
          <p:cNvPr id="232" name="Google Shape;232;p32"/>
          <p:cNvPicPr preferRelativeResize="0"/>
          <p:nvPr/>
        </p:nvPicPr>
        <p:blipFill>
          <a:blip r:embed="rId3">
            <a:alphaModFix/>
          </a:blip>
          <a:stretch>
            <a:fillRect/>
          </a:stretch>
        </p:blipFill>
        <p:spPr>
          <a:xfrm>
            <a:off x="30850" y="23800"/>
            <a:ext cx="6858000" cy="5095875"/>
          </a:xfrm>
          <a:prstGeom prst="rect">
            <a:avLst/>
          </a:prstGeom>
          <a:noFill/>
          <a:ln>
            <a:noFill/>
          </a:ln>
        </p:spPr>
      </p:pic>
      <p:sp>
        <p:nvSpPr>
          <p:cNvPr id="233" name="Google Shape;233;p32"/>
          <p:cNvSpPr txBox="1"/>
          <p:nvPr/>
        </p:nvSpPr>
        <p:spPr>
          <a:xfrm>
            <a:off x="842455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4.G.A2</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1">
                                            <p:txEl>
                                              <p:pRg st="0" end="0"/>
                                            </p:txEl>
                                          </p:spTgt>
                                        </p:tgtEl>
                                        <p:attrNameLst>
                                          <p:attrName>style.visibility</p:attrName>
                                        </p:attrNameLst>
                                      </p:cBhvr>
                                      <p:to>
                                        <p:strVal val="visible"/>
                                      </p:to>
                                    </p:set>
                                    <p:animEffect transition="in" filter="fade">
                                      <p:cBhvr>
                                        <p:cTn id="7" dur="1000"/>
                                        <p:tgtEl>
                                          <p:spTgt spid="2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1">
                                            <p:txEl>
                                              <p:pRg st="1" end="1"/>
                                            </p:txEl>
                                          </p:spTgt>
                                        </p:tgtEl>
                                        <p:attrNameLst>
                                          <p:attrName>style.visibility</p:attrName>
                                        </p:attrNameLst>
                                      </p:cBhvr>
                                      <p:to>
                                        <p:strVal val="visible"/>
                                      </p:to>
                                    </p:set>
                                    <p:animEffect transition="in" filter="fade">
                                      <p:cBhvr>
                                        <p:cTn id="12" dur="1000"/>
                                        <p:tgtEl>
                                          <p:spTgt spid="23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31">
                                            <p:txEl>
                                              <p:pRg st="2" end="2"/>
                                            </p:txEl>
                                          </p:spTgt>
                                        </p:tgtEl>
                                        <p:attrNameLst>
                                          <p:attrName>style.visibility</p:attrName>
                                        </p:attrNameLst>
                                      </p:cBhvr>
                                      <p:to>
                                        <p:strVal val="visible"/>
                                      </p:to>
                                    </p:set>
                                    <p:animEffect transition="in" filter="fade">
                                      <p:cBhvr>
                                        <p:cTn id="17" dur="1000"/>
                                        <p:tgtEl>
                                          <p:spTgt spid="23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31">
                                            <p:txEl>
                                              <p:pRg st="3" end="3"/>
                                            </p:txEl>
                                          </p:spTgt>
                                        </p:tgtEl>
                                        <p:attrNameLst>
                                          <p:attrName>style.visibility</p:attrName>
                                        </p:attrNameLst>
                                      </p:cBhvr>
                                      <p:to>
                                        <p:strVal val="visible"/>
                                      </p:to>
                                    </p:set>
                                    <p:animEffect transition="in" filter="fade">
                                      <p:cBhvr>
                                        <p:cTn id="22" dur="1000"/>
                                        <p:tgtEl>
                                          <p:spTgt spid="23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31">
                                            <p:txEl>
                                              <p:pRg st="4" end="4"/>
                                            </p:txEl>
                                          </p:spTgt>
                                        </p:tgtEl>
                                        <p:attrNameLst>
                                          <p:attrName>style.visibility</p:attrName>
                                        </p:attrNameLst>
                                      </p:cBhvr>
                                      <p:to>
                                        <p:strVal val="visible"/>
                                      </p:to>
                                    </p:set>
                                    <p:animEffect transition="in" filter="fade">
                                      <p:cBhvr>
                                        <p:cTn id="27" dur="1000"/>
                                        <p:tgtEl>
                                          <p:spTgt spid="23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31">
                                            <p:txEl>
                                              <p:pRg st="5" end="5"/>
                                            </p:txEl>
                                          </p:spTgt>
                                        </p:tgtEl>
                                        <p:attrNameLst>
                                          <p:attrName>style.visibility</p:attrName>
                                        </p:attrNameLst>
                                      </p:cBhvr>
                                      <p:to>
                                        <p:strVal val="visible"/>
                                      </p:to>
                                    </p:set>
                                    <p:animEffect transition="in" filter="fade">
                                      <p:cBhvr>
                                        <p:cTn id="32" dur="1000"/>
                                        <p:tgtEl>
                                          <p:spTgt spid="23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33"/>
          <p:cNvSpPr txBox="1">
            <a:spLocks noGrp="1"/>
          </p:cNvSpPr>
          <p:nvPr>
            <p:ph type="title"/>
          </p:nvPr>
        </p:nvSpPr>
        <p:spPr>
          <a:xfrm>
            <a:off x="59650" y="230250"/>
            <a:ext cx="8772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920">
                <a:solidFill>
                  <a:srgbClr val="0C343D"/>
                </a:solidFill>
              </a:rPr>
              <a:t>Happy Independence Day Botswana!</a:t>
            </a:r>
            <a:endParaRPr sz="2920">
              <a:solidFill>
                <a:srgbClr val="0C343D"/>
              </a:solidFill>
            </a:endParaRPr>
          </a:p>
        </p:txBody>
      </p:sp>
      <p:sp>
        <p:nvSpPr>
          <p:cNvPr id="239" name="Google Shape;239;p33"/>
          <p:cNvSpPr txBox="1">
            <a:spLocks noGrp="1"/>
          </p:cNvSpPr>
          <p:nvPr>
            <p:ph type="body" idx="1"/>
          </p:nvPr>
        </p:nvSpPr>
        <p:spPr>
          <a:xfrm>
            <a:off x="7269625" y="848300"/>
            <a:ext cx="1750500" cy="4042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300">
                <a:solidFill>
                  <a:srgbClr val="274E13"/>
                </a:solidFill>
                <a:highlight>
                  <a:srgbClr val="FFFFFF"/>
                </a:highlight>
              </a:rPr>
              <a:t>The highest point in Botswana is </a:t>
            </a:r>
            <a:r>
              <a:rPr lang="en" sz="1300" b="1">
                <a:solidFill>
                  <a:srgbClr val="274E13"/>
                </a:solidFill>
                <a:highlight>
                  <a:srgbClr val="FFFFFF"/>
                </a:highlight>
              </a:rPr>
              <a:t>4,888 </a:t>
            </a:r>
            <a:r>
              <a:rPr lang="en" sz="1300">
                <a:solidFill>
                  <a:srgbClr val="274E13"/>
                </a:solidFill>
                <a:highlight>
                  <a:srgbClr val="FFFFFF"/>
                </a:highlight>
              </a:rPr>
              <a:t>feet (</a:t>
            </a:r>
            <a:r>
              <a:rPr lang="en" sz="1300" b="1">
                <a:solidFill>
                  <a:srgbClr val="274E13"/>
                </a:solidFill>
                <a:highlight>
                  <a:srgbClr val="FFFFFF"/>
                </a:highlight>
              </a:rPr>
              <a:t>1,490 </a:t>
            </a:r>
            <a:r>
              <a:rPr lang="en" sz="1300">
                <a:solidFill>
                  <a:srgbClr val="274E13"/>
                </a:solidFill>
                <a:highlight>
                  <a:srgbClr val="FFFFFF"/>
                </a:highlight>
              </a:rPr>
              <a:t>meters) in the hills north of </a:t>
            </a:r>
            <a:r>
              <a:rPr lang="en" sz="1300">
                <a:solidFill>
                  <a:srgbClr val="274E13"/>
                </a:solidFill>
                <a:highlight>
                  <a:srgbClr val="FFFFFF"/>
                </a:highlight>
                <a:uFill>
                  <a:noFill/>
                </a:uFill>
                <a:hlinkClick r:id="rId3">
                  <a:extLst>
                    <a:ext uri="{A12FA001-AC4F-418D-AE19-62706E023703}">
                      <ahyp:hlinkClr xmlns:ahyp="http://schemas.microsoft.com/office/drawing/2018/hyperlinkcolor" val="tx"/>
                    </a:ext>
                  </a:extLst>
                </a:hlinkClick>
              </a:rPr>
              <a:t>Lobatse</a:t>
            </a:r>
            <a:r>
              <a:rPr lang="en" sz="1300">
                <a:solidFill>
                  <a:srgbClr val="274E13"/>
                </a:solidFill>
                <a:highlight>
                  <a:srgbClr val="FFFFFF"/>
                </a:highlight>
              </a:rPr>
              <a:t> in southeastern Botswana; the lowest point is </a:t>
            </a:r>
            <a:r>
              <a:rPr lang="en" sz="1300" b="1">
                <a:solidFill>
                  <a:srgbClr val="274E13"/>
                </a:solidFill>
                <a:highlight>
                  <a:srgbClr val="FFFFFF"/>
                </a:highlight>
              </a:rPr>
              <a:t>2,170 </a:t>
            </a:r>
            <a:r>
              <a:rPr lang="en" sz="1300">
                <a:solidFill>
                  <a:srgbClr val="274E13"/>
                </a:solidFill>
                <a:highlight>
                  <a:srgbClr val="FFFFFF"/>
                </a:highlight>
              </a:rPr>
              <a:t>feet (</a:t>
            </a:r>
            <a:r>
              <a:rPr lang="en" sz="1300" b="1">
                <a:solidFill>
                  <a:srgbClr val="274E13"/>
                </a:solidFill>
                <a:highlight>
                  <a:srgbClr val="FFFFFF"/>
                </a:highlight>
              </a:rPr>
              <a:t>660 </a:t>
            </a:r>
            <a:r>
              <a:rPr lang="en" sz="1300">
                <a:solidFill>
                  <a:srgbClr val="274E13"/>
                </a:solidFill>
                <a:highlight>
                  <a:srgbClr val="FFFFFF"/>
                </a:highlight>
              </a:rPr>
              <a:t>meters) at the country’s easternmost point, in the Limpopo valley.</a:t>
            </a:r>
            <a:endParaRPr sz="1300">
              <a:solidFill>
                <a:srgbClr val="274E13"/>
              </a:solidFill>
              <a:highlight>
                <a:srgbClr val="FFFFFF"/>
              </a:highlight>
            </a:endParaRPr>
          </a:p>
          <a:p>
            <a:pPr marL="0" lvl="0" indent="0" algn="ctr" rtl="0">
              <a:spcBef>
                <a:spcPts val="1200"/>
              </a:spcBef>
              <a:spcAft>
                <a:spcPts val="1200"/>
              </a:spcAft>
              <a:buNone/>
            </a:pPr>
            <a:r>
              <a:rPr lang="en" sz="1300">
                <a:solidFill>
                  <a:srgbClr val="274E13"/>
                </a:solidFill>
                <a:highlight>
                  <a:srgbClr val="FFFFFF"/>
                </a:highlight>
              </a:rPr>
              <a:t>What is the difference between the highest and lowest points in Botswana?</a:t>
            </a:r>
            <a:endParaRPr sz="1300">
              <a:solidFill>
                <a:srgbClr val="274E13"/>
              </a:solidFill>
              <a:highlight>
                <a:srgbClr val="FFFFFF"/>
              </a:highlight>
            </a:endParaRPr>
          </a:p>
        </p:txBody>
      </p:sp>
      <p:pic>
        <p:nvPicPr>
          <p:cNvPr id="240" name="Google Shape;240;p33"/>
          <p:cNvPicPr preferRelativeResize="0"/>
          <p:nvPr/>
        </p:nvPicPr>
        <p:blipFill>
          <a:blip r:embed="rId4">
            <a:alphaModFix/>
          </a:blip>
          <a:stretch>
            <a:fillRect/>
          </a:stretch>
        </p:blipFill>
        <p:spPr>
          <a:xfrm>
            <a:off x="134825" y="916250"/>
            <a:ext cx="7066277" cy="3974775"/>
          </a:xfrm>
          <a:prstGeom prst="rect">
            <a:avLst/>
          </a:prstGeom>
          <a:noFill/>
          <a:ln>
            <a:noFill/>
          </a:ln>
        </p:spPr>
      </p:pic>
      <p:sp>
        <p:nvSpPr>
          <p:cNvPr id="241" name="Google Shape;241;p33"/>
          <p:cNvSpPr txBox="1"/>
          <p:nvPr/>
        </p:nvSpPr>
        <p:spPr>
          <a:xfrm>
            <a:off x="0" y="4842825"/>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4.NBT.A4</a:t>
            </a:r>
            <a:endParaRPr sz="1000"/>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857</Words>
  <Application>Microsoft Macintosh PowerPoint</Application>
  <PresentationFormat>On-screen Show (16:9)</PresentationFormat>
  <Paragraphs>128</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Roboto</vt:lpstr>
      <vt:lpstr>Arial</vt:lpstr>
      <vt:lpstr>Simple Light</vt:lpstr>
      <vt:lpstr>What can we say about these packs of pencils</vt:lpstr>
      <vt:lpstr>It’s National Guide Dog Month!</vt:lpstr>
      <vt:lpstr>Which one doesn’t belong?</vt:lpstr>
      <vt:lpstr>PowerPoint Presentation</vt:lpstr>
      <vt:lpstr>It’s Independence Day in Brazil!</vt:lpstr>
      <vt:lpstr>Pick 2!</vt:lpstr>
      <vt:lpstr>PowerPoint Presentation</vt:lpstr>
      <vt:lpstr>This is the 911 Memorial at Logan Airport</vt:lpstr>
      <vt:lpstr>Fresh Cookies Yum!</vt:lpstr>
      <vt:lpstr>PowerPoint Presentation</vt:lpstr>
      <vt:lpstr>It’s Independence Day in Costa Rica</vt:lpstr>
      <vt:lpstr>PowerPoint Presentation</vt:lpstr>
      <vt:lpstr>PowerPoint Presentation</vt:lpstr>
      <vt:lpstr>PowerPoint Presentation</vt:lpstr>
      <vt:lpstr>How many tubs of Clorox?  What would a multiplication sentence look like to match this photo?</vt:lpstr>
      <vt:lpstr>It’s the Fall equinox!</vt:lpstr>
      <vt:lpstr>Where do you see symmetry in this picture?  What other math topics (multiplication!) can you describe?</vt:lpstr>
      <vt:lpstr>Happy Rosh Hashanah </vt:lpstr>
      <vt:lpstr>PowerPoint Presentation</vt:lpstr>
      <vt:lpstr>PowerPoint Presentation</vt:lpstr>
      <vt:lpstr>Happy Independence Day Botswana!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can we say about these packs of pencils</dc:title>
  <cp:lastModifiedBy>Microsoft Office User</cp:lastModifiedBy>
  <cp:revision>1</cp:revision>
  <dcterms:modified xsi:type="dcterms:W3CDTF">2022-08-17T22:38:14Z</dcterms:modified>
</cp:coreProperties>
</file>