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484b04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484b049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August 31, 2022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4484b049e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4484b049e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Guide Dog Month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4484b049e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4484b049e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12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square array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horizontal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2 rows/columns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4484b049e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4484b049e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6, 2022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484b049e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4484b049e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Brazil Independence Day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484b049e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4484b049e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86bd8ecbb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86bd8ecbb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484b049e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484b049e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11th Memorial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86bd8ecb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86bd8ecb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86bd8ecb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286bd8ecb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86bd8ecb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286bd8ecb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484b049eb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4484b049eb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16,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Constitution Day Celebration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484b049eb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4484b049eb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September 19, 2022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not different addends/subtrahends (double)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two addends/subtrahends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not addition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not 70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4484b049e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4484b049eb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484b049eb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484b049eb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4484b049eb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4484b049eb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22,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Equinox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86bd8ecb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286bd8ecb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4484b049eb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4484b049eb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Rosh Hashanah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286bd8ecb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286bd8ecb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4484b049eb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4484b049eb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30,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Botswana Day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64425" y="236225"/>
            <a:ext cx="2158200" cy="8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Look at all of these folders?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39600" y="1181175"/>
            <a:ext cx="2029500" cy="3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Estimate how many are here.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of each color?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Write as many MATH SENTENCES as you can to match your thinking!</a:t>
            </a:r>
            <a:endParaRPr sz="1900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140800" y="78825"/>
            <a:ext cx="5694000" cy="8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B5394"/>
                </a:solidFill>
              </a:rPr>
              <a:t>It’s National Guide Dog Month!</a:t>
            </a:r>
            <a:endParaRPr sz="2900" b="1">
              <a:solidFill>
                <a:srgbClr val="0B5394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6277800" y="1021125"/>
            <a:ext cx="2808000" cy="23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D85C6"/>
                </a:solidFill>
              </a:rPr>
              <a:t>When Guide Dog puppies are </a:t>
            </a:r>
            <a:endParaRPr sz="1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24 weeks old </a:t>
            </a:r>
            <a:endParaRPr sz="1900" b="1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D85C6"/>
                </a:solidFill>
              </a:rPr>
              <a:t>they need</a:t>
            </a:r>
            <a:endParaRPr sz="1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19 weeks</a:t>
            </a:r>
            <a:r>
              <a:rPr lang="en" sz="1900">
                <a:solidFill>
                  <a:srgbClr val="3D85C6"/>
                </a:solidFill>
              </a:rPr>
              <a:t> of basic skills training and then</a:t>
            </a:r>
            <a:endParaRPr sz="1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D85C6"/>
                </a:solidFill>
              </a:rPr>
              <a:t>12 weeks</a:t>
            </a:r>
            <a:r>
              <a:rPr lang="en" sz="1900">
                <a:solidFill>
                  <a:srgbClr val="3D85C6"/>
                </a:solidFill>
              </a:rPr>
              <a:t> of guiding training.</a:t>
            </a:r>
            <a:endParaRPr sz="1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D85C6"/>
                </a:solidFill>
              </a:rPr>
              <a:t>How many weeks is that altogether?</a:t>
            </a:r>
            <a:endParaRPr sz="19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D85C6"/>
                </a:solidFill>
              </a:rPr>
              <a:t>How many different ways can we solve this?</a:t>
            </a:r>
            <a:endParaRPr sz="1900">
              <a:solidFill>
                <a:srgbClr val="3D85C6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00" y="1021125"/>
            <a:ext cx="6079674" cy="40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92825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ctrTitle"/>
          </p:nvPr>
        </p:nvSpPr>
        <p:spPr>
          <a:xfrm>
            <a:off x="75175" y="744575"/>
            <a:ext cx="1889700" cy="322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1C4587"/>
                </a:solidFill>
              </a:rPr>
              <a:t>Which one does not belong?</a:t>
            </a:r>
            <a:endParaRPr sz="3700">
              <a:solidFill>
                <a:srgbClr val="1C4587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6442" y="0"/>
            <a:ext cx="71075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3.MD.C5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ctrTitle"/>
          </p:nvPr>
        </p:nvSpPr>
        <p:spPr>
          <a:xfrm>
            <a:off x="75175" y="289925"/>
            <a:ext cx="1299300" cy="457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“Gateway to Boston”</a:t>
            </a:r>
            <a:r>
              <a:rPr lang="en" sz="1900">
                <a:solidFill>
                  <a:srgbClr val="073763"/>
                </a:solidFill>
              </a:rPr>
              <a:t> in Mattapan Square was created in 2005.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How long ago was that?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How do we know?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039" y="0"/>
            <a:ext cx="77229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35500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00" y="684900"/>
            <a:ext cx="4506026" cy="300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684900"/>
            <a:ext cx="4567373" cy="300402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92100" y="53700"/>
            <a:ext cx="89598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Happy Independence Day Brazil!</a:t>
            </a:r>
            <a:endParaRPr sz="2900" b="1">
              <a:solidFill>
                <a:srgbClr val="274E13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92250" y="3688925"/>
            <a:ext cx="89598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The smallest monkey in the Amazon Rainforest is the Pygmy Marmoset 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weighing between </a:t>
            </a:r>
            <a:r>
              <a:rPr lang="en" sz="1700" b="1">
                <a:solidFill>
                  <a:srgbClr val="274E13"/>
                </a:solidFill>
              </a:rPr>
              <a:t>6 - 9 pounds.</a:t>
            </a:r>
            <a:endParaRPr sz="1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The largest monkey in the Amazon rainforest is the Black Howler 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weighing between </a:t>
            </a:r>
            <a:r>
              <a:rPr lang="en" sz="1700" b="1">
                <a:solidFill>
                  <a:srgbClr val="274E13"/>
                </a:solidFill>
              </a:rPr>
              <a:t>24 and 26 pounds</a:t>
            </a:r>
            <a:r>
              <a:rPr lang="en" sz="1700">
                <a:solidFill>
                  <a:srgbClr val="274E13"/>
                </a:solidFill>
              </a:rPr>
              <a:t>.</a:t>
            </a:r>
            <a:endParaRPr sz="17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What can we say about their </a:t>
            </a:r>
            <a:r>
              <a:rPr lang="en" sz="1700" b="1">
                <a:solidFill>
                  <a:srgbClr val="274E13"/>
                </a:solidFill>
              </a:rPr>
              <a:t>difference</a:t>
            </a:r>
            <a:r>
              <a:rPr lang="en" sz="1700">
                <a:solidFill>
                  <a:srgbClr val="274E13"/>
                </a:solidFill>
              </a:rPr>
              <a:t> in weight?</a:t>
            </a:r>
            <a:endParaRPr sz="1700">
              <a:solidFill>
                <a:srgbClr val="274E13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3.MD.A2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311700" y="2126125"/>
            <a:ext cx="8520600" cy="24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259 + 10 = 249 + 20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465 + 30 = 20 + 445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CC0000"/>
                </a:solidFill>
              </a:rPr>
              <a:t>349 - 30 = 359 - 40</a:t>
            </a:r>
            <a:endParaRPr sz="2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9050" y="61638"/>
            <a:ext cx="40195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3.OA.D9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ctrTitle"/>
          </p:nvPr>
        </p:nvSpPr>
        <p:spPr>
          <a:xfrm>
            <a:off x="311700" y="289925"/>
            <a:ext cx="4746000" cy="14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E06666"/>
                </a:solidFill>
              </a:rPr>
              <a:t>Fresh baked muffins… YUM!</a:t>
            </a:r>
            <a:endParaRPr sz="3700" b="1">
              <a:solidFill>
                <a:srgbClr val="E06666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1"/>
          </p:nvPr>
        </p:nvSpPr>
        <p:spPr>
          <a:xfrm>
            <a:off x="311700" y="2177125"/>
            <a:ext cx="4692300" cy="19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E06666"/>
                </a:solidFill>
              </a:rPr>
              <a:t>How many different number sentences can we create to match this photo?</a:t>
            </a:r>
            <a:endParaRPr sz="3700">
              <a:solidFill>
                <a:srgbClr val="E06666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63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3.OA.A3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subTitle" idx="1"/>
          </p:nvPr>
        </p:nvSpPr>
        <p:spPr>
          <a:xfrm>
            <a:off x="7934400" y="96650"/>
            <a:ext cx="1209600" cy="3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There are </a:t>
            </a:r>
            <a:r>
              <a:rPr lang="en" sz="1700" b="1">
                <a:solidFill>
                  <a:srgbClr val="1C4587"/>
                </a:solidFill>
              </a:rPr>
              <a:t>2,997 </a:t>
            </a:r>
            <a:r>
              <a:rPr lang="en" sz="1700">
                <a:solidFill>
                  <a:srgbClr val="1C4587"/>
                </a:solidFill>
              </a:rPr>
              <a:t>flags planted here in a  Boston 911 Memorial.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What do we know about the number </a:t>
            </a:r>
            <a:r>
              <a:rPr lang="en" sz="1700" b="1">
                <a:solidFill>
                  <a:srgbClr val="1C4587"/>
                </a:solidFill>
              </a:rPr>
              <a:t>2,997.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What does it round to?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79344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5795650" y="347100"/>
            <a:ext cx="3134400" cy="42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CC4125"/>
                </a:solidFill>
              </a:rPr>
              <a:t>This is a mobile, it is perfectly BALANCED.</a:t>
            </a: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CC4125"/>
                </a:solidFill>
              </a:rPr>
              <a:t>If you know the circle weighs 4 ounces, how can you figure out the weight of the triangles?</a:t>
            </a:r>
            <a:endParaRPr sz="2400" b="1">
              <a:solidFill>
                <a:srgbClr val="CC4125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5873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835500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3.OA.D9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0" y="347125"/>
            <a:ext cx="1399500" cy="43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Estimate how many dumplings are here.</a:t>
            </a:r>
            <a:endParaRPr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rgbClr val="7F6000"/>
                </a:solidFill>
              </a:rPr>
              <a:t>How can you use MATH to help you get really close?</a:t>
            </a:r>
            <a:endParaRPr b="1">
              <a:solidFill>
                <a:srgbClr val="7F6000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508" y="0"/>
            <a:ext cx="77114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3.NBT.A1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725" y="1384575"/>
            <a:ext cx="2947600" cy="28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26" y="1384576"/>
            <a:ext cx="3561125" cy="30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3.G.A1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subTitle" idx="1"/>
          </p:nvPr>
        </p:nvSpPr>
        <p:spPr>
          <a:xfrm>
            <a:off x="0" y="40500"/>
            <a:ext cx="1481400" cy="50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73763"/>
                </a:solidFill>
              </a:rPr>
              <a:t>It’s Constitution Day!</a:t>
            </a:r>
            <a:endParaRPr sz="17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</a:rPr>
              <a:t>Estimate how many delegates attended the Constitutional Convention in Philadelphia in 1787.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</a:rPr>
              <a:t>There were </a:t>
            </a:r>
            <a:r>
              <a:rPr lang="en" sz="1600" b="1">
                <a:solidFill>
                  <a:srgbClr val="CC0000"/>
                </a:solidFill>
              </a:rPr>
              <a:t>55</a:t>
            </a:r>
            <a:r>
              <a:rPr lang="en" sz="1400">
                <a:solidFill>
                  <a:srgbClr val="CC0000"/>
                </a:solidFill>
              </a:rPr>
              <a:t> delegates, but only </a:t>
            </a:r>
            <a:r>
              <a:rPr lang="en" sz="1600" b="1">
                <a:solidFill>
                  <a:srgbClr val="CC0000"/>
                </a:solidFill>
              </a:rPr>
              <a:t>39</a:t>
            </a:r>
            <a:r>
              <a:rPr lang="en" sz="1400" b="1">
                <a:solidFill>
                  <a:srgbClr val="CC0000"/>
                </a:solidFill>
              </a:rPr>
              <a:t> </a:t>
            </a:r>
            <a:r>
              <a:rPr lang="en" sz="1400">
                <a:solidFill>
                  <a:srgbClr val="CC0000"/>
                </a:solidFill>
              </a:rPr>
              <a:t>signed the Constitution!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</a:rPr>
              <a:t>How many did not sign?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0000"/>
                </a:solidFill>
              </a:rPr>
              <a:t>How can you solve this using mental math?</a:t>
            </a:r>
            <a:endParaRPr sz="1400">
              <a:solidFill>
                <a:srgbClr val="CC0000"/>
              </a:solidFill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325" y="129525"/>
            <a:ext cx="7587501" cy="48844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8279825" y="4675275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3.NBT.A2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311700" y="4585125"/>
            <a:ext cx="8520600" cy="5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73763"/>
                </a:solidFill>
              </a:rPr>
              <a:t>Which one does not belong?</a:t>
            </a:r>
            <a:endParaRPr sz="1900" b="1">
              <a:solidFill>
                <a:srgbClr val="073763"/>
              </a:solidFill>
            </a:endParaRPr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520601" cy="458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3.NBT.A2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4327400" y="193275"/>
            <a:ext cx="4504800" cy="43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How many different kinds of pepper are on this display at Brother’s Market?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How many of each flavor?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How many altogether?</a:t>
            </a:r>
            <a:endParaRPr sz="23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5B0F00"/>
                </a:solidFill>
              </a:rPr>
              <a:t>What about the jars we cannot see?</a:t>
            </a:r>
            <a:endParaRPr sz="2300" b="1">
              <a:solidFill>
                <a:srgbClr val="5B0F00"/>
              </a:solidFill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413259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 txBox="1"/>
          <p:nvPr/>
        </p:nvSpPr>
        <p:spPr>
          <a:xfrm>
            <a:off x="835500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3.OA.A3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11700" y="174050"/>
            <a:ext cx="8520600" cy="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00">
                <a:solidFill>
                  <a:srgbClr val="CC0000"/>
                </a:solidFill>
              </a:rPr>
              <a:t>What do you notice? 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00">
                <a:solidFill>
                  <a:srgbClr val="CC0000"/>
                </a:solidFill>
              </a:rPr>
              <a:t>What do you wonder? 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00">
                <a:solidFill>
                  <a:srgbClr val="CC0000"/>
                </a:solidFill>
              </a:rPr>
              <a:t>What is going on in this data visualization?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42550"/>
            <a:ext cx="9144000" cy="34526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3.MD.B3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0" y="69625"/>
            <a:ext cx="13809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It’s the Fall equinox!</a:t>
            </a:r>
            <a:endParaRPr sz="2300">
              <a:solidFill>
                <a:srgbClr val="5B0F00"/>
              </a:solidFill>
            </a:endParaRPr>
          </a:p>
        </p:txBody>
      </p:sp>
      <p:sp>
        <p:nvSpPr>
          <p:cNvPr id="167" name="Google Shape;167;p28"/>
          <p:cNvSpPr txBox="1">
            <a:spLocks noGrp="1"/>
          </p:cNvSpPr>
          <p:nvPr>
            <p:ph type="body" idx="1"/>
          </p:nvPr>
        </p:nvSpPr>
        <p:spPr>
          <a:xfrm>
            <a:off x="69625" y="1369275"/>
            <a:ext cx="1311300" cy="35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85200C"/>
                </a:solidFill>
              </a:rPr>
              <a:t>What does EQUINOX mean?</a:t>
            </a:r>
            <a:endParaRPr sz="1600" b="1" dirty="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85200C"/>
                </a:solidFill>
              </a:rPr>
              <a:t>The Spring Equinox is only 6 months away?</a:t>
            </a:r>
            <a:endParaRPr sz="1600" b="1" dirty="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rgbClr val="85200C"/>
                </a:solidFill>
              </a:rPr>
              <a:t>About how many days is that?</a:t>
            </a:r>
            <a:endParaRPr sz="1600" b="1" dirty="0">
              <a:solidFill>
                <a:srgbClr val="85200C"/>
              </a:solidFill>
            </a:endParaRPr>
          </a:p>
        </p:txBody>
      </p:sp>
      <p:pic>
        <p:nvPicPr>
          <p:cNvPr id="168" name="Google Shape;16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/>
          <p:nvPr/>
        </p:nvSpPr>
        <p:spPr>
          <a:xfrm>
            <a:off x="8459450" y="4804800"/>
            <a:ext cx="78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highlight>
                  <a:schemeClr val="lt2"/>
                </a:highlight>
              </a:rPr>
              <a:t>3.MD.A1</a:t>
            </a:r>
            <a:endParaRPr sz="1000">
              <a:solidFill>
                <a:schemeClr val="dk1"/>
              </a:solidFill>
              <a:highlight>
                <a:schemeClr val="lt2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8E7CC3"/>
                </a:solidFill>
              </a:rPr>
              <a:t>What can you say about these rectangles?</a:t>
            </a:r>
            <a:endParaRPr sz="2900" b="1">
              <a:solidFill>
                <a:srgbClr val="8E7CC3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311700" y="2194850"/>
            <a:ext cx="2239200" cy="1241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3452400" y="2194850"/>
            <a:ext cx="2239200" cy="1241400"/>
          </a:xfrm>
          <a:prstGeom prst="rect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6593100" y="2218500"/>
            <a:ext cx="2239200" cy="12414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8" name="Google Shape;178;p29"/>
          <p:cNvCxnSpPr>
            <a:stCxn id="175" idx="0"/>
            <a:endCxn id="175" idx="2"/>
          </p:cNvCxnSpPr>
          <p:nvPr/>
        </p:nvCxnSpPr>
        <p:spPr>
          <a:xfrm>
            <a:off x="1431300" y="2194850"/>
            <a:ext cx="0" cy="1241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29"/>
          <p:cNvCxnSpPr/>
          <p:nvPr/>
        </p:nvCxnSpPr>
        <p:spPr>
          <a:xfrm>
            <a:off x="4234525" y="2205950"/>
            <a:ext cx="0" cy="1252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29"/>
          <p:cNvCxnSpPr/>
          <p:nvPr/>
        </p:nvCxnSpPr>
        <p:spPr>
          <a:xfrm flipH="1">
            <a:off x="4966125" y="2228100"/>
            <a:ext cx="11100" cy="1222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29"/>
          <p:cNvCxnSpPr>
            <a:stCxn id="177" idx="0"/>
            <a:endCxn id="177" idx="2"/>
          </p:cNvCxnSpPr>
          <p:nvPr/>
        </p:nvCxnSpPr>
        <p:spPr>
          <a:xfrm>
            <a:off x="7712700" y="2218500"/>
            <a:ext cx="0" cy="1241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9"/>
          <p:cNvCxnSpPr>
            <a:stCxn id="177" idx="1"/>
            <a:endCxn id="177" idx="3"/>
          </p:cNvCxnSpPr>
          <p:nvPr/>
        </p:nvCxnSpPr>
        <p:spPr>
          <a:xfrm>
            <a:off x="6593100" y="2839200"/>
            <a:ext cx="22392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3" name="Google Shape;183;p29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3.G.A2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126050" y="224550"/>
            <a:ext cx="654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Happy Rosh Hashanah 5783!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7415000" y="847100"/>
            <a:ext cx="1671000" cy="37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According the Hebrew Calendar this is the New Year 5783.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7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What can we say about the number 5,783?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50" y="897175"/>
            <a:ext cx="7213775" cy="40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0"/>
          <p:cNvSpPr txBox="1"/>
          <p:nvPr/>
        </p:nvSpPr>
        <p:spPr>
          <a:xfrm>
            <a:off x="8378125" y="4804800"/>
            <a:ext cx="765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3.NBT.A1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ctrTitle"/>
          </p:nvPr>
        </p:nvSpPr>
        <p:spPr>
          <a:xfrm>
            <a:off x="4200600" y="129550"/>
            <a:ext cx="4631700" cy="8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7F6000"/>
                </a:solidFill>
              </a:rPr>
              <a:t>Baklava … Yum!</a:t>
            </a:r>
            <a:endParaRPr sz="2900" b="1">
              <a:solidFill>
                <a:srgbClr val="7F6000"/>
              </a:solidFill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subTitle" idx="1"/>
          </p:nvPr>
        </p:nvSpPr>
        <p:spPr>
          <a:xfrm>
            <a:off x="4200600" y="1218425"/>
            <a:ext cx="4631700" cy="353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What can we say about the shapes we see?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many pieces are here?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How do we know?</a:t>
            </a: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F9000"/>
                </a:solidFill>
              </a:rPr>
              <a:t>Write a number sentence to match your thinking. </a:t>
            </a:r>
            <a:endParaRPr sz="2300" b="1">
              <a:solidFill>
                <a:srgbClr val="BF9000"/>
              </a:solidFill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8436150" y="4804800"/>
            <a:ext cx="708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3.OA.D8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subTitle" idx="1"/>
          </p:nvPr>
        </p:nvSpPr>
        <p:spPr>
          <a:xfrm>
            <a:off x="265500" y="30309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Sketch this shape?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What is it?</a:t>
            </a:r>
            <a:endParaRPr sz="2900" b="1"/>
          </a:p>
        </p:txBody>
      </p:sp>
      <p:sp>
        <p:nvSpPr>
          <p:cNvPr id="205" name="Google Shape;205;p3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40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Now draw a shape that is </a:t>
            </a:r>
            <a:r>
              <a:rPr lang="en" sz="2900" b="1">
                <a:solidFill>
                  <a:srgbClr val="274E13"/>
                </a:solidFill>
              </a:rPr>
              <a:t>DIFFERENT</a:t>
            </a:r>
            <a:r>
              <a:rPr lang="en" sz="2900">
                <a:solidFill>
                  <a:srgbClr val="274E13"/>
                </a:solidFill>
              </a:rPr>
              <a:t> from the shape in 1 way, but the </a:t>
            </a:r>
            <a:r>
              <a:rPr lang="en" sz="2900" b="1">
                <a:solidFill>
                  <a:srgbClr val="274E13"/>
                </a:solidFill>
              </a:rPr>
              <a:t>SAME </a:t>
            </a:r>
            <a:r>
              <a:rPr lang="en" sz="2900">
                <a:solidFill>
                  <a:srgbClr val="274E13"/>
                </a:solidFill>
              </a:rPr>
              <a:t>in another way.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How are they </a:t>
            </a:r>
            <a:r>
              <a:rPr lang="en" sz="2900" b="1">
                <a:solidFill>
                  <a:srgbClr val="274E13"/>
                </a:solidFill>
              </a:rPr>
              <a:t>DIFFERENT</a:t>
            </a:r>
            <a:r>
              <a:rPr lang="en" sz="2900">
                <a:solidFill>
                  <a:srgbClr val="274E13"/>
                </a:solidFill>
              </a:rPr>
              <a:t>?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</a:rPr>
              <a:t>How are they </a:t>
            </a:r>
            <a:r>
              <a:rPr lang="en" sz="2900" b="1">
                <a:solidFill>
                  <a:srgbClr val="274E13"/>
                </a:solidFill>
              </a:rPr>
              <a:t>ALIKE</a:t>
            </a:r>
            <a:r>
              <a:rPr lang="en" sz="2900">
                <a:solidFill>
                  <a:srgbClr val="274E13"/>
                </a:solidFill>
              </a:rPr>
              <a:t>?</a:t>
            </a:r>
            <a:endParaRPr sz="290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06" name="Google Shape;206;p32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3.G.A1</a:t>
            </a:r>
            <a:endParaRPr sz="1000"/>
          </a:p>
        </p:txBody>
      </p:sp>
      <p:sp>
        <p:nvSpPr>
          <p:cNvPr id="207" name="Google Shape;207;p32"/>
          <p:cNvSpPr/>
          <p:nvPr/>
        </p:nvSpPr>
        <p:spPr>
          <a:xfrm>
            <a:off x="968825" y="815450"/>
            <a:ext cx="2529600" cy="1653000"/>
          </a:xfrm>
          <a:prstGeom prst="parallelogram">
            <a:avLst>
              <a:gd name="adj" fmla="val 25000"/>
            </a:avLst>
          </a:prstGeom>
          <a:solidFill>
            <a:srgbClr val="FF99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title"/>
          </p:nvPr>
        </p:nvSpPr>
        <p:spPr>
          <a:xfrm>
            <a:off x="311700" y="257700"/>
            <a:ext cx="3564000" cy="7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1155CC"/>
                </a:solidFill>
              </a:rPr>
              <a:t>Happy  Independence Day Botswana!</a:t>
            </a:r>
            <a:endParaRPr sz="2920" b="1">
              <a:solidFill>
                <a:srgbClr val="1155CC"/>
              </a:solidFill>
            </a:endParaRPr>
          </a:p>
        </p:txBody>
      </p:sp>
      <p:sp>
        <p:nvSpPr>
          <p:cNvPr id="213" name="Google Shape;213;p33"/>
          <p:cNvSpPr txBox="1">
            <a:spLocks noGrp="1"/>
          </p:cNvSpPr>
          <p:nvPr>
            <p:ph type="body" idx="1"/>
          </p:nvPr>
        </p:nvSpPr>
        <p:spPr>
          <a:xfrm>
            <a:off x="311700" y="1943575"/>
            <a:ext cx="3564000" cy="26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Botswana gained independence from British rule in 1966.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long ago was that?</a:t>
            </a:r>
            <a:endParaRPr sz="2300" b="1">
              <a:solidFill>
                <a:srgbClr val="1155C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1155CC"/>
                </a:solidFill>
              </a:rPr>
              <a:t>How do you know?</a:t>
            </a:r>
            <a:endParaRPr sz="2300" b="1">
              <a:solidFill>
                <a:srgbClr val="1155CC"/>
              </a:solidFill>
            </a:endParaRPr>
          </a:p>
        </p:txBody>
      </p:sp>
      <p:pic>
        <p:nvPicPr>
          <p:cNvPr id="214" name="Google Shape;2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 txBox="1"/>
          <p:nvPr/>
        </p:nvSpPr>
        <p:spPr>
          <a:xfrm>
            <a:off x="0" y="4806775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</Words>
  <Application>Microsoft Macintosh PowerPoint</Application>
  <PresentationFormat>On-screen Show (16:9)</PresentationFormat>
  <Paragraphs>142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 Light</vt:lpstr>
      <vt:lpstr>PowerPoint Presentation</vt:lpstr>
      <vt:lpstr>It’s National Guide Dog Month!</vt:lpstr>
      <vt:lpstr>Which one does not belong?</vt:lpstr>
      <vt:lpstr>“Gateway to Boston” in Mattapan Square was created in 2005.  How long ago was that?  How do we know?</vt:lpstr>
      <vt:lpstr>PowerPoint Presentation</vt:lpstr>
      <vt:lpstr>PowerPoint Presentation</vt:lpstr>
      <vt:lpstr>Fresh baked muffins… YUM!</vt:lpstr>
      <vt:lpstr>PowerPoint Presentation</vt:lpstr>
      <vt:lpstr>PowerPoint Presentation</vt:lpstr>
      <vt:lpstr>PowerPoint Presentation</vt:lpstr>
      <vt:lpstr>What is the same? What is different?</vt:lpstr>
      <vt:lpstr>PowerPoint Presentation</vt:lpstr>
      <vt:lpstr>PowerPoint Presentation</vt:lpstr>
      <vt:lpstr>PowerPoint Presentation</vt:lpstr>
      <vt:lpstr>What do you notice?  What do you wonder?  What is going on in this data visualization?</vt:lpstr>
      <vt:lpstr>It’s the Fall equinox!</vt:lpstr>
      <vt:lpstr>What can you say about these rectangles?</vt:lpstr>
      <vt:lpstr>Happy Rosh Hashanah 5783!</vt:lpstr>
      <vt:lpstr>Baklava … Yum!</vt:lpstr>
      <vt:lpstr>PowerPoint Presentation</vt:lpstr>
      <vt:lpstr>Happy  Independence Day Botswana!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1</cp:revision>
  <dcterms:modified xsi:type="dcterms:W3CDTF">2022-08-17T22:35:00Z</dcterms:modified>
</cp:coreProperties>
</file>