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5143500" type="screen16x9"/>
  <p:notesSz cx="6858000" cy="9144000"/>
  <p:embeddedFontLst>
    <p:embeddedFont>
      <p:font typeface="Lato" panose="020F0502020204030203" pitchFamily="34" charset="0"/>
      <p:regular r:id="rId19"/>
      <p:bold r:id="rId20"/>
      <p:italic r:id="rId21"/>
      <p:boldItalic r:id="rId22"/>
    </p:embeddedFont>
    <p:embeddedFont>
      <p:font typeface="Lora" pitchFamily="2" charset="77"/>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1B914B2-5662-4246-BC18-6985B52C8A83}">
  <a:tblStyle styleId="{81B914B2-5662-4246-BC18-6985B52C8A8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21"/>
  </p:normalViewPr>
  <p:slideViewPr>
    <p:cSldViewPr snapToGrid="0">
      <p:cViewPr varScale="1">
        <p:scale>
          <a:sx n="145" d="100"/>
          <a:sy n="145" d="100"/>
        </p:scale>
        <p:origin x="680"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dcf1dc6ced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dcf1dc6ce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May 31, 2022</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12733249b36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12733249b36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June is Pride Month</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cb94288dd6_22_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cb94288dd6_22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cb94288dd6_22_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cb94288dd6_22_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cb94288dd6_22_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cb94288dd6_22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cb94288dd6_22_1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cb94288dd6_22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June 6, 2022</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db974b5e5e_0_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db974b5e5e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d519a77cb0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d519a77cb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d50571bd1e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d50571bd1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12733249b36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12733249b36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June 10, 2022</a:t>
            </a:r>
            <a:endParaRPr/>
          </a:p>
          <a:p>
            <a:pPr marL="0" lvl="0" indent="0" algn="l" rtl="0">
              <a:spcBef>
                <a:spcPts val="0"/>
              </a:spcBef>
              <a:spcAft>
                <a:spcPts val="0"/>
              </a:spcAft>
              <a:buNone/>
            </a:pPr>
            <a:r>
              <a:rPr lang="en"/>
              <a:t>King Kamehameha Day in Hawaii</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d50571bd1e_0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d50571bd1e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June 13, 2022</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dfd9a9e9a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dfd9a9e9a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June 14, 2021</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db1ae4bf39_0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db1ae4bf39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db1ae4bf39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db1ae4bf39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db974b5e5e_0_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db974b5e5e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db974b5e5e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db974b5e5e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100050" y="85050"/>
            <a:ext cx="8964600" cy="514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400" b="1">
                <a:solidFill>
                  <a:srgbClr val="990000"/>
                </a:solidFill>
              </a:rPr>
              <a:t>Volunteers placed 37,342 American Flags on the Boston Common to commemorate Memorial Day. </a:t>
            </a:r>
            <a:endParaRPr sz="1400" b="1">
              <a:solidFill>
                <a:srgbClr val="990000"/>
              </a:solidFill>
            </a:endParaRPr>
          </a:p>
          <a:p>
            <a:pPr marL="0" lvl="0" indent="0" algn="ctr" rtl="0">
              <a:spcBef>
                <a:spcPts val="0"/>
              </a:spcBef>
              <a:spcAft>
                <a:spcPts val="0"/>
              </a:spcAft>
              <a:buNone/>
            </a:pPr>
            <a:r>
              <a:rPr lang="en" sz="1400" b="1">
                <a:solidFill>
                  <a:srgbClr val="990000"/>
                </a:solidFill>
              </a:rPr>
              <a:t>Create an equation using at least TWO operations to equal  37,342.</a:t>
            </a:r>
            <a:endParaRPr sz="1400" b="1">
              <a:solidFill>
                <a:srgbClr val="990000"/>
              </a:solidFill>
            </a:endParaRPr>
          </a:p>
        </p:txBody>
      </p:sp>
      <p:pic>
        <p:nvPicPr>
          <p:cNvPr id="55" name="Google Shape;55;p13"/>
          <p:cNvPicPr preferRelativeResize="0"/>
          <p:nvPr/>
        </p:nvPicPr>
        <p:blipFill>
          <a:blip r:embed="rId3">
            <a:alphaModFix/>
          </a:blip>
          <a:stretch>
            <a:fillRect/>
          </a:stretch>
        </p:blipFill>
        <p:spPr>
          <a:xfrm>
            <a:off x="730513" y="762775"/>
            <a:ext cx="7535734" cy="4238850"/>
          </a:xfrm>
          <a:prstGeom prst="rect">
            <a:avLst/>
          </a:prstGeom>
          <a:noFill/>
          <a:ln>
            <a:noFill/>
          </a:ln>
        </p:spPr>
      </p:pic>
      <p:sp>
        <p:nvSpPr>
          <p:cNvPr id="56" name="Google Shape;56;p13"/>
          <p:cNvSpPr txBox="1"/>
          <p:nvPr/>
        </p:nvSpPr>
        <p:spPr>
          <a:xfrm>
            <a:off x="8394300" y="4804800"/>
            <a:ext cx="749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5.NBT.B7</a:t>
            </a:r>
            <a:endParaRPr sz="10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4070700" y="0"/>
            <a:ext cx="4761600" cy="1143300"/>
          </a:xfrm>
          <a:prstGeom prst="rect">
            <a:avLst/>
          </a:prstGeom>
        </p:spPr>
        <p:txBody>
          <a:bodyPr spcFirstLastPara="1" wrap="square" lIns="91425" tIns="91425" rIns="91425" bIns="91425" anchor="t" anchorCtr="0">
            <a:noAutofit/>
          </a:bodyPr>
          <a:lstStyle/>
          <a:p>
            <a:pPr marL="0" lvl="0" indent="0" algn="ctr" rtl="0">
              <a:lnSpc>
                <a:spcPct val="115000"/>
              </a:lnSpc>
              <a:spcBef>
                <a:spcPts val="1800"/>
              </a:spcBef>
              <a:spcAft>
                <a:spcPts val="0"/>
              </a:spcAft>
              <a:buClr>
                <a:schemeClr val="dk1"/>
              </a:buClr>
              <a:buSzPts val="1100"/>
              <a:buFont typeface="Arial"/>
              <a:buNone/>
            </a:pPr>
            <a:r>
              <a:rPr lang="en" sz="2300" b="1">
                <a:solidFill>
                  <a:srgbClr val="9900FF"/>
                </a:solidFill>
                <a:highlight>
                  <a:srgbClr val="FFFFFF"/>
                </a:highlight>
                <a:latin typeface="Lato"/>
                <a:ea typeface="Lato"/>
                <a:cs typeface="Lato"/>
                <a:sym typeface="Lato"/>
              </a:rPr>
              <a:t>Reykjavik Rainbow Street, Skólavörðustígur</a:t>
            </a:r>
            <a:endParaRPr sz="2300" b="1">
              <a:solidFill>
                <a:srgbClr val="9900FF"/>
              </a:solidFill>
              <a:highlight>
                <a:srgbClr val="FFFFFF"/>
              </a:highlight>
              <a:latin typeface="Lato"/>
              <a:ea typeface="Lato"/>
              <a:cs typeface="Lato"/>
              <a:sym typeface="Lato"/>
            </a:endParaRPr>
          </a:p>
          <a:p>
            <a:pPr marL="0" lvl="0" indent="0" algn="l" rtl="0">
              <a:spcBef>
                <a:spcPts val="400"/>
              </a:spcBef>
              <a:spcAft>
                <a:spcPts val="0"/>
              </a:spcAft>
              <a:buNone/>
            </a:pPr>
            <a:endParaRPr/>
          </a:p>
        </p:txBody>
      </p:sp>
      <p:sp>
        <p:nvSpPr>
          <p:cNvPr id="62" name="Google Shape;62;p14"/>
          <p:cNvSpPr txBox="1">
            <a:spLocks noGrp="1"/>
          </p:cNvSpPr>
          <p:nvPr>
            <p:ph type="body" idx="1"/>
          </p:nvPr>
        </p:nvSpPr>
        <p:spPr>
          <a:xfrm>
            <a:off x="4070700" y="1325325"/>
            <a:ext cx="4869900" cy="3148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700" i="1">
                <a:solidFill>
                  <a:srgbClr val="9900FF"/>
                </a:solidFill>
              </a:rPr>
              <a:t>The mayor of Reykjavik, residents and guests painted this road to celebrate Pride Month in 2019 (it was originally painted in 1999!)</a:t>
            </a:r>
            <a:endParaRPr sz="1700" i="1">
              <a:solidFill>
                <a:srgbClr val="9900FF"/>
              </a:solidFill>
            </a:endParaRPr>
          </a:p>
          <a:p>
            <a:pPr marL="0" lvl="0" indent="0" algn="ctr" rtl="0">
              <a:spcBef>
                <a:spcPts val="1600"/>
              </a:spcBef>
              <a:spcAft>
                <a:spcPts val="0"/>
              </a:spcAft>
              <a:buNone/>
            </a:pPr>
            <a:r>
              <a:rPr lang="en" sz="1700" b="1">
                <a:solidFill>
                  <a:srgbClr val="9900FF"/>
                </a:solidFill>
              </a:rPr>
              <a:t>The street is 105 meters long and                    6 meters wide.</a:t>
            </a:r>
            <a:endParaRPr sz="1700" b="1">
              <a:solidFill>
                <a:srgbClr val="9900FF"/>
              </a:solidFill>
            </a:endParaRPr>
          </a:p>
          <a:p>
            <a:pPr marL="0" lvl="0" indent="0" algn="ctr" rtl="0">
              <a:spcBef>
                <a:spcPts val="1600"/>
              </a:spcBef>
              <a:spcAft>
                <a:spcPts val="0"/>
              </a:spcAft>
              <a:buNone/>
            </a:pPr>
            <a:r>
              <a:rPr lang="en" sz="1700">
                <a:solidFill>
                  <a:srgbClr val="9900FF"/>
                </a:solidFill>
              </a:rPr>
              <a:t>One liter of paint covers an area of                  </a:t>
            </a:r>
            <a:r>
              <a:rPr lang="en" sz="1700" b="1">
                <a:solidFill>
                  <a:srgbClr val="9900FF"/>
                </a:solidFill>
              </a:rPr>
              <a:t>6.5 square meters.</a:t>
            </a:r>
            <a:endParaRPr sz="1700" b="1">
              <a:solidFill>
                <a:srgbClr val="9900FF"/>
              </a:solidFill>
            </a:endParaRPr>
          </a:p>
          <a:p>
            <a:pPr marL="0" lvl="0" indent="0" algn="ctr" rtl="0">
              <a:spcBef>
                <a:spcPts val="1600"/>
              </a:spcBef>
              <a:spcAft>
                <a:spcPts val="0"/>
              </a:spcAft>
              <a:buNone/>
            </a:pPr>
            <a:r>
              <a:rPr lang="en" sz="1700">
                <a:solidFill>
                  <a:srgbClr val="9900FF"/>
                </a:solidFill>
              </a:rPr>
              <a:t>How much paint did they use                            </a:t>
            </a:r>
            <a:r>
              <a:rPr lang="en" sz="1700" b="1">
                <a:solidFill>
                  <a:srgbClr val="9900FF"/>
                </a:solidFill>
              </a:rPr>
              <a:t>OF EACH COLOR?</a:t>
            </a:r>
            <a:endParaRPr sz="1700" b="1">
              <a:solidFill>
                <a:srgbClr val="9900FF"/>
              </a:solidFill>
            </a:endParaRPr>
          </a:p>
          <a:p>
            <a:pPr marL="0" lvl="0" indent="0" algn="l" rtl="0">
              <a:spcBef>
                <a:spcPts val="1600"/>
              </a:spcBef>
              <a:spcAft>
                <a:spcPts val="1600"/>
              </a:spcAft>
              <a:buNone/>
            </a:pPr>
            <a:endParaRPr/>
          </a:p>
        </p:txBody>
      </p:sp>
      <p:pic>
        <p:nvPicPr>
          <p:cNvPr id="63" name="Google Shape;63;p14"/>
          <p:cNvPicPr preferRelativeResize="0"/>
          <p:nvPr/>
        </p:nvPicPr>
        <p:blipFill>
          <a:blip r:embed="rId3">
            <a:alphaModFix/>
          </a:blip>
          <a:stretch>
            <a:fillRect/>
          </a:stretch>
        </p:blipFill>
        <p:spPr>
          <a:xfrm>
            <a:off x="-12" y="0"/>
            <a:ext cx="3857626" cy="5143501"/>
          </a:xfrm>
          <a:prstGeom prst="rect">
            <a:avLst/>
          </a:prstGeom>
          <a:noFill/>
          <a:ln>
            <a:noFill/>
          </a:ln>
        </p:spPr>
      </p:pic>
      <p:sp>
        <p:nvSpPr>
          <p:cNvPr id="64" name="Google Shape;64;p14"/>
          <p:cNvSpPr txBox="1"/>
          <p:nvPr/>
        </p:nvSpPr>
        <p:spPr>
          <a:xfrm>
            <a:off x="8394300" y="4804800"/>
            <a:ext cx="749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5.NBT.B7</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2">
                                            <p:txEl>
                                              <p:pRg st="0" end="0"/>
                                            </p:txEl>
                                          </p:spTgt>
                                        </p:tgtEl>
                                        <p:attrNameLst>
                                          <p:attrName>style.visibility</p:attrName>
                                        </p:attrNameLst>
                                      </p:cBhvr>
                                      <p:to>
                                        <p:strVal val="visible"/>
                                      </p:to>
                                    </p:set>
                                    <p:animEffect transition="in" filter="fade">
                                      <p:cBhvr>
                                        <p:cTn id="7" dur="1000"/>
                                        <p:tgtEl>
                                          <p:spTgt spid="6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2">
                                            <p:txEl>
                                              <p:pRg st="1" end="1"/>
                                            </p:txEl>
                                          </p:spTgt>
                                        </p:tgtEl>
                                        <p:attrNameLst>
                                          <p:attrName>style.visibility</p:attrName>
                                        </p:attrNameLst>
                                      </p:cBhvr>
                                      <p:to>
                                        <p:strVal val="visible"/>
                                      </p:to>
                                    </p:set>
                                    <p:animEffect transition="in" filter="fade">
                                      <p:cBhvr>
                                        <p:cTn id="12" dur="1000"/>
                                        <p:tgtEl>
                                          <p:spTgt spid="6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2">
                                            <p:txEl>
                                              <p:pRg st="2" end="2"/>
                                            </p:txEl>
                                          </p:spTgt>
                                        </p:tgtEl>
                                        <p:attrNameLst>
                                          <p:attrName>style.visibility</p:attrName>
                                        </p:attrNameLst>
                                      </p:cBhvr>
                                      <p:to>
                                        <p:strVal val="visible"/>
                                      </p:to>
                                    </p:set>
                                    <p:animEffect transition="in" filter="fade">
                                      <p:cBhvr>
                                        <p:cTn id="17" dur="1000"/>
                                        <p:tgtEl>
                                          <p:spTgt spid="6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2">
                                            <p:txEl>
                                              <p:pRg st="3" end="3"/>
                                            </p:txEl>
                                          </p:spTgt>
                                        </p:tgtEl>
                                        <p:attrNameLst>
                                          <p:attrName>style.visibility</p:attrName>
                                        </p:attrNameLst>
                                      </p:cBhvr>
                                      <p:to>
                                        <p:strVal val="visible"/>
                                      </p:to>
                                    </p:set>
                                    <p:animEffect transition="in" filter="fade">
                                      <p:cBhvr>
                                        <p:cTn id="22" dur="1000"/>
                                        <p:tgtEl>
                                          <p:spTgt spid="6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2">
                                            <p:txEl>
                                              <p:pRg st="4" end="4"/>
                                            </p:txEl>
                                          </p:spTgt>
                                        </p:tgtEl>
                                        <p:attrNameLst>
                                          <p:attrName>style.visibility</p:attrName>
                                        </p:attrNameLst>
                                      </p:cBhvr>
                                      <p:to>
                                        <p:strVal val="visible"/>
                                      </p:to>
                                    </p:set>
                                    <p:animEffect transition="in" filter="fade">
                                      <p:cBhvr>
                                        <p:cTn id="27" dur="1000"/>
                                        <p:tgtEl>
                                          <p:spTgt spid="6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txBox="1">
            <a:spLocks noGrp="1"/>
          </p:cNvSpPr>
          <p:nvPr>
            <p:ph type="body" idx="1"/>
          </p:nvPr>
        </p:nvSpPr>
        <p:spPr>
          <a:xfrm>
            <a:off x="311700" y="376900"/>
            <a:ext cx="2249100" cy="4620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1900" b="1">
                <a:solidFill>
                  <a:srgbClr val="3D85C6"/>
                </a:solidFill>
              </a:rPr>
              <a:t>Celia just filled her garden with soil!</a:t>
            </a:r>
            <a:endParaRPr sz="1900" b="1">
              <a:solidFill>
                <a:srgbClr val="3D85C6"/>
              </a:solidFill>
            </a:endParaRPr>
          </a:p>
          <a:p>
            <a:pPr marL="0" lvl="0" indent="0" algn="ctr" rtl="0">
              <a:spcBef>
                <a:spcPts val="0"/>
              </a:spcBef>
              <a:spcAft>
                <a:spcPts val="0"/>
              </a:spcAft>
              <a:buClr>
                <a:schemeClr val="dk1"/>
              </a:buClr>
              <a:buSzPts val="1100"/>
              <a:buFont typeface="Arial"/>
              <a:buNone/>
            </a:pPr>
            <a:endParaRPr sz="1900" b="1">
              <a:solidFill>
                <a:srgbClr val="3D85C6"/>
              </a:solidFill>
            </a:endParaRPr>
          </a:p>
          <a:p>
            <a:pPr marL="0" lvl="0" indent="0" algn="ctr" rtl="0">
              <a:spcBef>
                <a:spcPts val="0"/>
              </a:spcBef>
              <a:spcAft>
                <a:spcPts val="0"/>
              </a:spcAft>
              <a:buClr>
                <a:schemeClr val="dk1"/>
              </a:buClr>
              <a:buSzPts val="1100"/>
              <a:buFont typeface="Arial"/>
              <a:buNone/>
            </a:pPr>
            <a:r>
              <a:rPr lang="en" sz="1900" b="1">
                <a:solidFill>
                  <a:srgbClr val="3D85C6"/>
                </a:solidFill>
              </a:rPr>
              <a:t>How many cubic feet of soil did she use?</a:t>
            </a:r>
            <a:endParaRPr sz="1900" b="1">
              <a:solidFill>
                <a:srgbClr val="3D85C6"/>
              </a:solidFill>
            </a:endParaRPr>
          </a:p>
          <a:p>
            <a:pPr marL="0" lvl="0" indent="0" algn="ctr" rtl="0">
              <a:spcBef>
                <a:spcPts val="0"/>
              </a:spcBef>
              <a:spcAft>
                <a:spcPts val="0"/>
              </a:spcAft>
              <a:buClr>
                <a:schemeClr val="dk1"/>
              </a:buClr>
              <a:buSzPts val="1100"/>
              <a:buFont typeface="Arial"/>
              <a:buNone/>
            </a:pPr>
            <a:endParaRPr sz="1900" b="1">
              <a:solidFill>
                <a:srgbClr val="3D85C6"/>
              </a:solidFill>
            </a:endParaRPr>
          </a:p>
          <a:p>
            <a:pPr marL="0" lvl="0" indent="0" algn="ctr" rtl="0">
              <a:spcBef>
                <a:spcPts val="0"/>
              </a:spcBef>
              <a:spcAft>
                <a:spcPts val="0"/>
              </a:spcAft>
              <a:buNone/>
            </a:pPr>
            <a:r>
              <a:rPr lang="en" sz="1900" b="1">
                <a:solidFill>
                  <a:srgbClr val="3D85C6"/>
                </a:solidFill>
              </a:rPr>
              <a:t>The garden is </a:t>
            </a:r>
            <a:endParaRPr sz="1900" b="1">
              <a:solidFill>
                <a:srgbClr val="3D85C6"/>
              </a:solidFill>
            </a:endParaRPr>
          </a:p>
          <a:p>
            <a:pPr marL="0" lvl="0" indent="0" algn="ctr" rtl="0">
              <a:spcBef>
                <a:spcPts val="0"/>
              </a:spcBef>
              <a:spcAft>
                <a:spcPts val="0"/>
              </a:spcAft>
              <a:buClr>
                <a:schemeClr val="dk1"/>
              </a:buClr>
              <a:buSzPts val="1100"/>
              <a:buFont typeface="Arial"/>
              <a:buNone/>
            </a:pPr>
            <a:r>
              <a:rPr lang="en" sz="1900" b="1">
                <a:solidFill>
                  <a:srgbClr val="3D85C6"/>
                </a:solidFill>
              </a:rPr>
              <a:t>6 ft x 12 ft</a:t>
            </a:r>
            <a:endParaRPr sz="1900" b="1">
              <a:solidFill>
                <a:srgbClr val="3D85C6"/>
              </a:solidFill>
            </a:endParaRPr>
          </a:p>
          <a:p>
            <a:pPr marL="0" lvl="0" indent="0" algn="ctr" rtl="0">
              <a:spcBef>
                <a:spcPts val="0"/>
              </a:spcBef>
              <a:spcAft>
                <a:spcPts val="0"/>
              </a:spcAft>
              <a:buClr>
                <a:schemeClr val="dk1"/>
              </a:buClr>
              <a:buSzPts val="1100"/>
              <a:buFont typeface="Arial"/>
              <a:buNone/>
            </a:pPr>
            <a:endParaRPr sz="1900" b="1">
              <a:solidFill>
                <a:srgbClr val="3D85C6"/>
              </a:solidFill>
            </a:endParaRPr>
          </a:p>
          <a:p>
            <a:pPr marL="0" lvl="0" indent="0" algn="ctr" rtl="0">
              <a:spcBef>
                <a:spcPts val="0"/>
              </a:spcBef>
              <a:spcAft>
                <a:spcPts val="0"/>
              </a:spcAft>
              <a:buNone/>
            </a:pPr>
            <a:r>
              <a:rPr lang="en" sz="1900" b="1">
                <a:solidFill>
                  <a:srgbClr val="3D85C6"/>
                </a:solidFill>
              </a:rPr>
              <a:t>AND…  </a:t>
            </a:r>
            <a:endParaRPr sz="1900" b="1">
              <a:solidFill>
                <a:srgbClr val="3D85C6"/>
              </a:solidFill>
            </a:endParaRPr>
          </a:p>
          <a:p>
            <a:pPr marL="0" lvl="0" indent="0" algn="ctr" rtl="0">
              <a:spcBef>
                <a:spcPts val="0"/>
              </a:spcBef>
              <a:spcAft>
                <a:spcPts val="0"/>
              </a:spcAft>
              <a:buClr>
                <a:schemeClr val="dk1"/>
              </a:buClr>
              <a:buSzPts val="1100"/>
              <a:buFont typeface="Arial"/>
              <a:buNone/>
            </a:pPr>
            <a:r>
              <a:rPr lang="en" sz="1900" b="1">
                <a:solidFill>
                  <a:srgbClr val="3D85C6"/>
                </a:solidFill>
              </a:rPr>
              <a:t>6 inches high</a:t>
            </a:r>
            <a:endParaRPr sz="1900" b="1">
              <a:solidFill>
                <a:srgbClr val="3D85C6"/>
              </a:solidFill>
            </a:endParaRPr>
          </a:p>
          <a:p>
            <a:pPr marL="0" lvl="0" indent="0" algn="l" rtl="0">
              <a:spcBef>
                <a:spcPts val="0"/>
              </a:spcBef>
              <a:spcAft>
                <a:spcPts val="1600"/>
              </a:spcAft>
              <a:buNone/>
            </a:pPr>
            <a:endParaRPr/>
          </a:p>
        </p:txBody>
      </p:sp>
      <p:pic>
        <p:nvPicPr>
          <p:cNvPr id="70" name="Google Shape;70;p15"/>
          <p:cNvPicPr preferRelativeResize="0"/>
          <p:nvPr/>
        </p:nvPicPr>
        <p:blipFill>
          <a:blip r:embed="rId3">
            <a:alphaModFix/>
          </a:blip>
          <a:stretch>
            <a:fillRect/>
          </a:stretch>
        </p:blipFill>
        <p:spPr>
          <a:xfrm>
            <a:off x="2694725" y="376900"/>
            <a:ext cx="6301150" cy="4620850"/>
          </a:xfrm>
          <a:prstGeom prst="rect">
            <a:avLst/>
          </a:prstGeom>
          <a:noFill/>
          <a:ln>
            <a:noFill/>
          </a:ln>
        </p:spPr>
      </p:pic>
      <p:sp>
        <p:nvSpPr>
          <p:cNvPr id="71" name="Google Shape;71;p15"/>
          <p:cNvSpPr txBox="1"/>
          <p:nvPr/>
        </p:nvSpPr>
        <p:spPr>
          <a:xfrm>
            <a:off x="0" y="4857400"/>
            <a:ext cx="746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5.MD.C5</a:t>
            </a:r>
            <a:endParaRPr sz="10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Which one doesn’t belong?</a:t>
            </a:r>
            <a:endParaRPr/>
          </a:p>
        </p:txBody>
      </p:sp>
      <p:graphicFrame>
        <p:nvGraphicFramePr>
          <p:cNvPr id="77" name="Google Shape;77;p16"/>
          <p:cNvGraphicFramePr/>
          <p:nvPr/>
        </p:nvGraphicFramePr>
        <p:xfrm>
          <a:off x="952500" y="1364900"/>
          <a:ext cx="7239000" cy="2979050"/>
        </p:xfrm>
        <a:graphic>
          <a:graphicData uri="http://schemas.openxmlformats.org/drawingml/2006/table">
            <a:tbl>
              <a:tblPr>
                <a:noFill/>
                <a:tableStyleId>{81B914B2-5662-4246-BC18-6985B52C8A83}</a:tableStyleId>
              </a:tblPr>
              <a:tblGrid>
                <a:gridCol w="361950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1489525">
                <a:tc>
                  <a:txBody>
                    <a:bodyPr/>
                    <a:lstStyle/>
                    <a:p>
                      <a:pPr marL="0" lvl="0" indent="0" algn="ctr" rtl="0">
                        <a:spcBef>
                          <a:spcPts val="0"/>
                        </a:spcBef>
                        <a:spcAft>
                          <a:spcPts val="0"/>
                        </a:spcAft>
                        <a:buNone/>
                      </a:pPr>
                      <a:r>
                        <a:rPr lang="en" sz="2900" b="1">
                          <a:solidFill>
                            <a:srgbClr val="990000"/>
                          </a:solidFill>
                        </a:rPr>
                        <a:t>2.54 meters</a:t>
                      </a:r>
                      <a:endParaRPr sz="2900" b="1">
                        <a:solidFill>
                          <a:srgbClr val="990000"/>
                        </a:solidFill>
                      </a:endParaRPr>
                    </a:p>
                  </a:txBody>
                  <a:tcPr marL="91425" marR="91425" marT="91425" marB="91425" anchor="ctr">
                    <a:lnL w="38100" cap="flat" cmpd="sng">
                      <a:solidFill>
                        <a:srgbClr val="434343"/>
                      </a:solidFill>
                      <a:prstDash val="solid"/>
                      <a:round/>
                      <a:headEnd type="none" w="sm" len="sm"/>
                      <a:tailEnd type="none" w="sm" len="sm"/>
                    </a:lnL>
                    <a:lnR w="38100" cap="flat" cmpd="sng">
                      <a:solidFill>
                        <a:srgbClr val="434343"/>
                      </a:solidFill>
                      <a:prstDash val="solid"/>
                      <a:round/>
                      <a:headEnd type="none" w="sm" len="sm"/>
                      <a:tailEnd type="none" w="sm" len="sm"/>
                    </a:lnR>
                    <a:lnT w="38100" cap="flat" cmpd="sng">
                      <a:solidFill>
                        <a:srgbClr val="434343"/>
                      </a:solidFill>
                      <a:prstDash val="solid"/>
                      <a:round/>
                      <a:headEnd type="none" w="sm" len="sm"/>
                      <a:tailEnd type="none" w="sm" len="sm"/>
                    </a:lnT>
                    <a:lnB w="38100" cap="flat" cmpd="sng">
                      <a:solidFill>
                        <a:srgbClr val="434343"/>
                      </a:solidFill>
                      <a:prstDash val="solid"/>
                      <a:round/>
                      <a:headEnd type="none" w="sm" len="sm"/>
                      <a:tailEnd type="none" w="sm" len="sm"/>
                    </a:lnB>
                  </a:tcPr>
                </a:tc>
                <a:tc>
                  <a:txBody>
                    <a:bodyPr/>
                    <a:lstStyle/>
                    <a:p>
                      <a:pPr marL="0" lvl="0" indent="0" algn="ctr" rtl="0">
                        <a:spcBef>
                          <a:spcPts val="0"/>
                        </a:spcBef>
                        <a:spcAft>
                          <a:spcPts val="0"/>
                        </a:spcAft>
                        <a:buNone/>
                      </a:pPr>
                      <a:r>
                        <a:rPr lang="en" sz="2900" b="1">
                          <a:solidFill>
                            <a:srgbClr val="274E13"/>
                          </a:solidFill>
                        </a:rPr>
                        <a:t>254 centimeters</a:t>
                      </a:r>
                      <a:endParaRPr sz="2900" b="1">
                        <a:solidFill>
                          <a:srgbClr val="274E13"/>
                        </a:solidFill>
                      </a:endParaRPr>
                    </a:p>
                  </a:txBody>
                  <a:tcPr marL="91425" marR="91425" marT="91425" marB="91425" anchor="ctr">
                    <a:lnL w="38100" cap="flat" cmpd="sng">
                      <a:solidFill>
                        <a:srgbClr val="434343"/>
                      </a:solidFill>
                      <a:prstDash val="solid"/>
                      <a:round/>
                      <a:headEnd type="none" w="sm" len="sm"/>
                      <a:tailEnd type="none" w="sm" len="sm"/>
                    </a:lnL>
                    <a:lnR w="38100" cap="flat" cmpd="sng">
                      <a:solidFill>
                        <a:srgbClr val="434343"/>
                      </a:solidFill>
                      <a:prstDash val="solid"/>
                      <a:round/>
                      <a:headEnd type="none" w="sm" len="sm"/>
                      <a:tailEnd type="none" w="sm" len="sm"/>
                    </a:lnR>
                    <a:lnT w="38100" cap="flat" cmpd="sng">
                      <a:solidFill>
                        <a:srgbClr val="434343"/>
                      </a:solidFill>
                      <a:prstDash val="solid"/>
                      <a:round/>
                      <a:headEnd type="none" w="sm" len="sm"/>
                      <a:tailEnd type="none" w="sm" len="sm"/>
                    </a:lnT>
                    <a:lnB w="38100" cap="flat" cmpd="sng">
                      <a:solidFill>
                        <a:srgbClr val="434343"/>
                      </a:solidFill>
                      <a:prstDash val="solid"/>
                      <a:round/>
                      <a:headEnd type="none" w="sm" len="sm"/>
                      <a:tailEnd type="none" w="sm" len="sm"/>
                    </a:lnB>
                  </a:tcPr>
                </a:tc>
                <a:extLst>
                  <a:ext uri="{0D108BD9-81ED-4DB2-BD59-A6C34878D82A}">
                    <a16:rowId xmlns:a16="http://schemas.microsoft.com/office/drawing/2014/main" val="10000"/>
                  </a:ext>
                </a:extLst>
              </a:tr>
              <a:tr h="1489525">
                <a:tc>
                  <a:txBody>
                    <a:bodyPr/>
                    <a:lstStyle/>
                    <a:p>
                      <a:pPr marL="0" lvl="0" indent="0" algn="ctr" rtl="0">
                        <a:spcBef>
                          <a:spcPts val="0"/>
                        </a:spcBef>
                        <a:spcAft>
                          <a:spcPts val="0"/>
                        </a:spcAft>
                        <a:buNone/>
                      </a:pPr>
                      <a:r>
                        <a:rPr lang="en" sz="2900" b="1">
                          <a:solidFill>
                            <a:srgbClr val="351C75"/>
                          </a:solidFill>
                        </a:rPr>
                        <a:t>254 inches</a:t>
                      </a:r>
                      <a:endParaRPr sz="2900" b="1">
                        <a:solidFill>
                          <a:srgbClr val="351C75"/>
                        </a:solidFill>
                      </a:endParaRPr>
                    </a:p>
                  </a:txBody>
                  <a:tcPr marL="91425" marR="91425" marT="91425" marB="91425" anchor="ctr">
                    <a:lnL w="38100" cap="flat" cmpd="sng">
                      <a:solidFill>
                        <a:srgbClr val="434343"/>
                      </a:solidFill>
                      <a:prstDash val="solid"/>
                      <a:round/>
                      <a:headEnd type="none" w="sm" len="sm"/>
                      <a:tailEnd type="none" w="sm" len="sm"/>
                    </a:lnL>
                    <a:lnR w="38100" cap="flat" cmpd="sng">
                      <a:solidFill>
                        <a:srgbClr val="434343"/>
                      </a:solidFill>
                      <a:prstDash val="solid"/>
                      <a:round/>
                      <a:headEnd type="none" w="sm" len="sm"/>
                      <a:tailEnd type="none" w="sm" len="sm"/>
                    </a:lnR>
                    <a:lnT w="38100" cap="flat" cmpd="sng">
                      <a:solidFill>
                        <a:srgbClr val="434343"/>
                      </a:solidFill>
                      <a:prstDash val="solid"/>
                      <a:round/>
                      <a:headEnd type="none" w="sm" len="sm"/>
                      <a:tailEnd type="none" w="sm" len="sm"/>
                    </a:lnT>
                    <a:lnB w="38100" cap="flat" cmpd="sng">
                      <a:solidFill>
                        <a:srgbClr val="434343"/>
                      </a:solidFill>
                      <a:prstDash val="solid"/>
                      <a:round/>
                      <a:headEnd type="none" w="sm" len="sm"/>
                      <a:tailEnd type="none" w="sm" len="sm"/>
                    </a:lnB>
                  </a:tcPr>
                </a:tc>
                <a:tc>
                  <a:txBody>
                    <a:bodyPr/>
                    <a:lstStyle/>
                    <a:p>
                      <a:pPr marL="0" lvl="0" indent="0" algn="ctr" rtl="0">
                        <a:spcBef>
                          <a:spcPts val="0"/>
                        </a:spcBef>
                        <a:spcAft>
                          <a:spcPts val="0"/>
                        </a:spcAft>
                        <a:buNone/>
                      </a:pPr>
                      <a:r>
                        <a:rPr lang="en" sz="2900" b="1">
                          <a:solidFill>
                            <a:srgbClr val="0000FF"/>
                          </a:solidFill>
                        </a:rPr>
                        <a:t>2 m + 54 cm</a:t>
                      </a:r>
                      <a:endParaRPr sz="2900" b="1">
                        <a:solidFill>
                          <a:srgbClr val="0000FF"/>
                        </a:solidFill>
                      </a:endParaRPr>
                    </a:p>
                  </a:txBody>
                  <a:tcPr marL="91425" marR="91425" marT="91425" marB="91425" anchor="ctr">
                    <a:lnL w="38100" cap="flat" cmpd="sng">
                      <a:solidFill>
                        <a:srgbClr val="434343"/>
                      </a:solidFill>
                      <a:prstDash val="solid"/>
                      <a:round/>
                      <a:headEnd type="none" w="sm" len="sm"/>
                      <a:tailEnd type="none" w="sm" len="sm"/>
                    </a:lnL>
                    <a:lnR w="38100" cap="flat" cmpd="sng">
                      <a:solidFill>
                        <a:srgbClr val="434343"/>
                      </a:solidFill>
                      <a:prstDash val="solid"/>
                      <a:round/>
                      <a:headEnd type="none" w="sm" len="sm"/>
                      <a:tailEnd type="none" w="sm" len="sm"/>
                    </a:lnR>
                    <a:lnT w="38100" cap="flat" cmpd="sng">
                      <a:solidFill>
                        <a:srgbClr val="434343"/>
                      </a:solidFill>
                      <a:prstDash val="solid"/>
                      <a:round/>
                      <a:headEnd type="none" w="sm" len="sm"/>
                      <a:tailEnd type="none" w="sm" len="sm"/>
                    </a:lnT>
                    <a:lnB w="38100" cap="flat" cmpd="sng">
                      <a:solidFill>
                        <a:srgbClr val="434343"/>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78" name="Google Shape;78;p16"/>
          <p:cNvSpPr txBox="1"/>
          <p:nvPr/>
        </p:nvSpPr>
        <p:spPr>
          <a:xfrm>
            <a:off x="0" y="4804800"/>
            <a:ext cx="8100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5.MD.A1</a:t>
            </a:r>
            <a:endParaRPr sz="10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7"/>
          <p:cNvSpPr txBox="1">
            <a:spLocks noGrp="1"/>
          </p:cNvSpPr>
          <p:nvPr>
            <p:ph type="body" idx="1"/>
          </p:nvPr>
        </p:nvSpPr>
        <p:spPr>
          <a:xfrm>
            <a:off x="6839525" y="99775"/>
            <a:ext cx="2161500" cy="4910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500">
                <a:solidFill>
                  <a:srgbClr val="990000"/>
                </a:solidFill>
                <a:highlight>
                  <a:srgbClr val="FFFFFF"/>
                </a:highlight>
              </a:rPr>
              <a:t>In ONE day, volunteers picked up </a:t>
            </a:r>
            <a:r>
              <a:rPr lang="en" sz="1500" b="1">
                <a:solidFill>
                  <a:srgbClr val="990000"/>
                </a:solidFill>
                <a:highlight>
                  <a:srgbClr val="FFFFFF"/>
                </a:highlight>
              </a:rPr>
              <a:t>54,260 </a:t>
            </a:r>
            <a:r>
              <a:rPr lang="en" sz="1500">
                <a:solidFill>
                  <a:srgbClr val="990000"/>
                </a:solidFill>
                <a:highlight>
                  <a:srgbClr val="FFFFFF"/>
                </a:highlight>
              </a:rPr>
              <a:t>pieces of plastic on a beach in Manila Bay, Philippines. </a:t>
            </a:r>
            <a:endParaRPr sz="1500">
              <a:solidFill>
                <a:srgbClr val="990000"/>
              </a:solidFill>
              <a:highlight>
                <a:srgbClr val="FFFFFF"/>
              </a:highlight>
            </a:endParaRPr>
          </a:p>
          <a:p>
            <a:pPr marL="0" lvl="0" indent="0" algn="ctr" rtl="0">
              <a:spcBef>
                <a:spcPts val="0"/>
              </a:spcBef>
              <a:spcAft>
                <a:spcPts val="0"/>
              </a:spcAft>
              <a:buNone/>
            </a:pPr>
            <a:endParaRPr sz="1500">
              <a:solidFill>
                <a:schemeClr val="dk1"/>
              </a:solidFill>
              <a:highlight>
                <a:srgbClr val="FFFFFF"/>
              </a:highlight>
            </a:endParaRPr>
          </a:p>
          <a:p>
            <a:pPr marL="0" lvl="0" indent="0" algn="ctr" rtl="0">
              <a:spcBef>
                <a:spcPts val="0"/>
              </a:spcBef>
              <a:spcAft>
                <a:spcPts val="0"/>
              </a:spcAft>
              <a:buNone/>
            </a:pPr>
            <a:r>
              <a:rPr lang="en" sz="1500">
                <a:solidFill>
                  <a:schemeClr val="dk1"/>
                </a:solidFill>
              </a:rPr>
              <a:t>If they did this EVERY day for a month (an average month has 30 days), how many pieces of trash will they pick up?  </a:t>
            </a:r>
            <a:r>
              <a:rPr lang="en" sz="1700" b="1">
                <a:solidFill>
                  <a:schemeClr val="dk1"/>
                </a:solidFill>
              </a:rPr>
              <a:t>About </a:t>
            </a:r>
            <a:r>
              <a:rPr lang="en" sz="1500">
                <a:solidFill>
                  <a:schemeClr val="dk1"/>
                </a:solidFill>
              </a:rPr>
              <a:t>how much in a year (365 days).</a:t>
            </a:r>
            <a:endParaRPr sz="1500">
              <a:solidFill>
                <a:schemeClr val="dk1"/>
              </a:solidFill>
            </a:endParaRPr>
          </a:p>
          <a:p>
            <a:pPr marL="0" lvl="0" indent="0" algn="ctr" rtl="0">
              <a:spcBef>
                <a:spcPts val="0"/>
              </a:spcBef>
              <a:spcAft>
                <a:spcPts val="0"/>
              </a:spcAft>
              <a:buNone/>
            </a:pPr>
            <a:endParaRPr sz="1500">
              <a:solidFill>
                <a:schemeClr val="dk1"/>
              </a:solidFill>
            </a:endParaRPr>
          </a:p>
          <a:p>
            <a:pPr marL="0" lvl="0" indent="0" algn="ctr" rtl="0">
              <a:spcBef>
                <a:spcPts val="0"/>
              </a:spcBef>
              <a:spcAft>
                <a:spcPts val="0"/>
              </a:spcAft>
              <a:buClr>
                <a:schemeClr val="dk1"/>
              </a:buClr>
              <a:buSzPts val="1100"/>
              <a:buFont typeface="Arial"/>
              <a:buNone/>
            </a:pPr>
            <a:r>
              <a:rPr lang="en" sz="1500">
                <a:solidFill>
                  <a:srgbClr val="1155CC"/>
                </a:solidFill>
              </a:rPr>
              <a:t>Do you think it will help clean the beaches in Manila Bay?</a:t>
            </a:r>
            <a:endParaRPr sz="1500">
              <a:solidFill>
                <a:srgbClr val="1155CC"/>
              </a:solidFill>
              <a:highlight>
                <a:srgbClr val="FFFFFF"/>
              </a:highlight>
            </a:endParaRPr>
          </a:p>
        </p:txBody>
      </p:sp>
      <p:pic>
        <p:nvPicPr>
          <p:cNvPr id="84" name="Google Shape;84;p17"/>
          <p:cNvPicPr preferRelativeResize="0"/>
          <p:nvPr/>
        </p:nvPicPr>
        <p:blipFill>
          <a:blip r:embed="rId3">
            <a:alphaModFix/>
          </a:blip>
          <a:stretch>
            <a:fillRect/>
          </a:stretch>
        </p:blipFill>
        <p:spPr>
          <a:xfrm>
            <a:off x="0" y="0"/>
            <a:ext cx="6708913" cy="5143500"/>
          </a:xfrm>
          <a:prstGeom prst="rect">
            <a:avLst/>
          </a:prstGeom>
          <a:noFill/>
          <a:ln>
            <a:noFill/>
          </a:ln>
        </p:spPr>
      </p:pic>
      <p:sp>
        <p:nvSpPr>
          <p:cNvPr id="85" name="Google Shape;85;p17"/>
          <p:cNvSpPr txBox="1"/>
          <p:nvPr/>
        </p:nvSpPr>
        <p:spPr>
          <a:xfrm>
            <a:off x="0" y="4804800"/>
            <a:ext cx="8205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b="1">
                <a:solidFill>
                  <a:srgbClr val="FFFFFF"/>
                </a:solidFill>
              </a:rPr>
              <a:t>5.NBT.B5</a:t>
            </a:r>
            <a:endParaRPr sz="1000" b="1">
              <a:solidFill>
                <a:srgbClr val="FFFF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8"/>
          <p:cNvSpPr txBox="1">
            <a:spLocks noGrp="1"/>
          </p:cNvSpPr>
          <p:nvPr>
            <p:ph type="title"/>
          </p:nvPr>
        </p:nvSpPr>
        <p:spPr>
          <a:xfrm>
            <a:off x="199525" y="210625"/>
            <a:ext cx="8632800" cy="5433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0"/>
              </a:spcAft>
              <a:buClr>
                <a:schemeClr val="dk1"/>
              </a:buClr>
              <a:buSzPts val="1100"/>
              <a:buFont typeface="Arial"/>
              <a:buNone/>
            </a:pPr>
            <a:r>
              <a:rPr lang="en" sz="1900" b="1">
                <a:solidFill>
                  <a:srgbClr val="38761D"/>
                </a:solidFill>
              </a:rPr>
              <a:t>Mrs. M. and her daughter Celia are creating vegetable gardens.</a:t>
            </a:r>
            <a:endParaRPr/>
          </a:p>
        </p:txBody>
      </p:sp>
      <p:sp>
        <p:nvSpPr>
          <p:cNvPr id="91" name="Google Shape;91;p18"/>
          <p:cNvSpPr txBox="1">
            <a:spLocks noGrp="1"/>
          </p:cNvSpPr>
          <p:nvPr>
            <p:ph type="body" idx="1"/>
          </p:nvPr>
        </p:nvSpPr>
        <p:spPr>
          <a:xfrm>
            <a:off x="5997050" y="1075250"/>
            <a:ext cx="2835300" cy="3493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rgbClr val="7F6000"/>
                </a:solidFill>
              </a:rPr>
              <a:t>Mrs. M.’s garden is </a:t>
            </a:r>
            <a:endParaRPr sz="1700" b="1">
              <a:solidFill>
                <a:srgbClr val="7F6000"/>
              </a:solidFill>
            </a:endParaRPr>
          </a:p>
          <a:p>
            <a:pPr marL="0" lvl="0" indent="0" algn="ctr" rtl="0">
              <a:spcBef>
                <a:spcPts val="0"/>
              </a:spcBef>
              <a:spcAft>
                <a:spcPts val="0"/>
              </a:spcAft>
              <a:buClr>
                <a:schemeClr val="dk1"/>
              </a:buClr>
              <a:buSzPts val="1100"/>
              <a:buFont typeface="Arial"/>
              <a:buNone/>
            </a:pPr>
            <a:r>
              <a:rPr lang="en" sz="1700" b="1">
                <a:solidFill>
                  <a:srgbClr val="7F6000"/>
                </a:solidFill>
              </a:rPr>
              <a:t>20 ft. by 45 ft.</a:t>
            </a:r>
            <a:endParaRPr sz="1700" b="1">
              <a:solidFill>
                <a:srgbClr val="7F6000"/>
              </a:solidFill>
            </a:endParaRPr>
          </a:p>
          <a:p>
            <a:pPr marL="0" lvl="0" indent="0" algn="ctr" rtl="0">
              <a:spcBef>
                <a:spcPts val="0"/>
              </a:spcBef>
              <a:spcAft>
                <a:spcPts val="0"/>
              </a:spcAft>
              <a:buClr>
                <a:schemeClr val="dk1"/>
              </a:buClr>
              <a:buSzPts val="1100"/>
              <a:buFont typeface="Arial"/>
              <a:buNone/>
            </a:pPr>
            <a:endParaRPr sz="1700" b="1">
              <a:solidFill>
                <a:srgbClr val="7F6000"/>
              </a:solidFill>
            </a:endParaRPr>
          </a:p>
          <a:p>
            <a:pPr marL="0" lvl="0" indent="0" algn="ctr" rtl="0">
              <a:spcBef>
                <a:spcPts val="0"/>
              </a:spcBef>
              <a:spcAft>
                <a:spcPts val="0"/>
              </a:spcAft>
              <a:buNone/>
            </a:pPr>
            <a:r>
              <a:rPr lang="en" sz="1700" b="1">
                <a:solidFill>
                  <a:srgbClr val="7F6000"/>
                </a:solidFill>
              </a:rPr>
              <a:t>Celia’s garden is </a:t>
            </a:r>
            <a:endParaRPr sz="1700" b="1">
              <a:solidFill>
                <a:srgbClr val="7F6000"/>
              </a:solidFill>
            </a:endParaRPr>
          </a:p>
          <a:p>
            <a:pPr marL="0" lvl="0" indent="0" algn="ctr" rtl="0">
              <a:spcBef>
                <a:spcPts val="0"/>
              </a:spcBef>
              <a:spcAft>
                <a:spcPts val="0"/>
              </a:spcAft>
              <a:buClr>
                <a:schemeClr val="dk1"/>
              </a:buClr>
              <a:buSzPts val="1100"/>
              <a:buFont typeface="Arial"/>
              <a:buNone/>
            </a:pPr>
            <a:r>
              <a:rPr lang="en" sz="1700" b="1">
                <a:solidFill>
                  <a:srgbClr val="7F6000"/>
                </a:solidFill>
              </a:rPr>
              <a:t>25 ft. by 40 ft. </a:t>
            </a:r>
            <a:endParaRPr sz="1700" b="1">
              <a:solidFill>
                <a:srgbClr val="7F6000"/>
              </a:solidFill>
            </a:endParaRPr>
          </a:p>
          <a:p>
            <a:pPr marL="0" lvl="0" indent="0" algn="ctr" rtl="0">
              <a:spcBef>
                <a:spcPts val="0"/>
              </a:spcBef>
              <a:spcAft>
                <a:spcPts val="0"/>
              </a:spcAft>
              <a:buClr>
                <a:schemeClr val="dk1"/>
              </a:buClr>
              <a:buSzPts val="1100"/>
              <a:buFont typeface="Arial"/>
              <a:buNone/>
            </a:pPr>
            <a:endParaRPr sz="1700" b="1">
              <a:solidFill>
                <a:srgbClr val="7F6000"/>
              </a:solidFill>
            </a:endParaRPr>
          </a:p>
          <a:p>
            <a:pPr marL="0" lvl="0" indent="0" algn="ctr" rtl="0">
              <a:spcBef>
                <a:spcPts val="0"/>
              </a:spcBef>
              <a:spcAft>
                <a:spcPts val="0"/>
              </a:spcAft>
              <a:buClr>
                <a:schemeClr val="dk1"/>
              </a:buClr>
              <a:buSzPts val="1100"/>
              <a:buFont typeface="Arial"/>
              <a:buNone/>
            </a:pPr>
            <a:r>
              <a:rPr lang="en" sz="1700" b="1">
                <a:solidFill>
                  <a:srgbClr val="7F6000"/>
                </a:solidFill>
              </a:rPr>
              <a:t>Celia says “my garden has a bigger area so I can grow more lettuce.”</a:t>
            </a:r>
            <a:endParaRPr sz="1700" b="1">
              <a:solidFill>
                <a:srgbClr val="7F6000"/>
              </a:solidFill>
            </a:endParaRPr>
          </a:p>
          <a:p>
            <a:pPr marL="0" lvl="0" indent="0" algn="ctr" rtl="0">
              <a:spcBef>
                <a:spcPts val="0"/>
              </a:spcBef>
              <a:spcAft>
                <a:spcPts val="0"/>
              </a:spcAft>
              <a:buClr>
                <a:schemeClr val="dk1"/>
              </a:buClr>
              <a:buSzPts val="1100"/>
              <a:buFont typeface="Arial"/>
              <a:buNone/>
            </a:pPr>
            <a:endParaRPr sz="1700" b="1">
              <a:solidFill>
                <a:srgbClr val="7F6000"/>
              </a:solidFill>
            </a:endParaRPr>
          </a:p>
          <a:p>
            <a:pPr marL="0" lvl="0" indent="0" algn="ctr" rtl="0">
              <a:spcBef>
                <a:spcPts val="0"/>
              </a:spcBef>
              <a:spcAft>
                <a:spcPts val="0"/>
              </a:spcAft>
              <a:buClr>
                <a:schemeClr val="dk1"/>
              </a:buClr>
              <a:buSzPts val="1100"/>
              <a:buFont typeface="Arial"/>
              <a:buNone/>
            </a:pPr>
            <a:r>
              <a:rPr lang="en" sz="1700" b="1">
                <a:solidFill>
                  <a:srgbClr val="7F6000"/>
                </a:solidFill>
              </a:rPr>
              <a:t>Is she right?</a:t>
            </a:r>
            <a:endParaRPr sz="1700" b="1">
              <a:solidFill>
                <a:srgbClr val="7F6000"/>
              </a:solidFill>
            </a:endParaRPr>
          </a:p>
          <a:p>
            <a:pPr marL="0" lvl="0" indent="0" algn="l" rtl="0">
              <a:spcBef>
                <a:spcPts val="0"/>
              </a:spcBef>
              <a:spcAft>
                <a:spcPts val="1600"/>
              </a:spcAft>
              <a:buNone/>
            </a:pPr>
            <a:endParaRPr/>
          </a:p>
        </p:txBody>
      </p:sp>
      <p:pic>
        <p:nvPicPr>
          <p:cNvPr id="92" name="Google Shape;92;p18"/>
          <p:cNvPicPr preferRelativeResize="0"/>
          <p:nvPr/>
        </p:nvPicPr>
        <p:blipFill>
          <a:blip r:embed="rId3">
            <a:alphaModFix/>
          </a:blip>
          <a:stretch>
            <a:fillRect/>
          </a:stretch>
        </p:blipFill>
        <p:spPr>
          <a:xfrm>
            <a:off x="152400" y="753925"/>
            <a:ext cx="5711624" cy="4228700"/>
          </a:xfrm>
          <a:prstGeom prst="rect">
            <a:avLst/>
          </a:prstGeom>
          <a:noFill/>
          <a:ln>
            <a:noFill/>
          </a:ln>
        </p:spPr>
      </p:pic>
      <p:sp>
        <p:nvSpPr>
          <p:cNvPr id="93" name="Google Shape;93;p18"/>
          <p:cNvSpPr txBox="1"/>
          <p:nvPr/>
        </p:nvSpPr>
        <p:spPr>
          <a:xfrm>
            <a:off x="8341100" y="4804800"/>
            <a:ext cx="802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5.NBT.B5</a:t>
            </a:r>
            <a:endParaRPr sz="10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9"/>
          <p:cNvSpPr txBox="1">
            <a:spLocks noGrp="1"/>
          </p:cNvSpPr>
          <p:nvPr>
            <p:ph type="body" idx="1"/>
          </p:nvPr>
        </p:nvSpPr>
        <p:spPr>
          <a:xfrm>
            <a:off x="4221000" y="192700"/>
            <a:ext cx="4611300" cy="4376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000" b="1">
                <a:solidFill>
                  <a:srgbClr val="134F5C"/>
                </a:solidFill>
              </a:rPr>
              <a:t>The Panama Canal is about 65 kilometers long.</a:t>
            </a:r>
            <a:endParaRPr sz="2000" b="1">
              <a:solidFill>
                <a:srgbClr val="134F5C"/>
              </a:solidFill>
            </a:endParaRPr>
          </a:p>
          <a:p>
            <a:pPr marL="0" lvl="0" indent="0" algn="ctr" rtl="0">
              <a:spcBef>
                <a:spcPts val="0"/>
              </a:spcBef>
              <a:spcAft>
                <a:spcPts val="0"/>
              </a:spcAft>
              <a:buNone/>
            </a:pPr>
            <a:endParaRPr sz="2000" b="1">
              <a:solidFill>
                <a:srgbClr val="134F5C"/>
              </a:solidFill>
            </a:endParaRPr>
          </a:p>
          <a:p>
            <a:pPr marL="0" lvl="0" indent="0" algn="ctr" rtl="0">
              <a:spcBef>
                <a:spcPts val="0"/>
              </a:spcBef>
              <a:spcAft>
                <a:spcPts val="0"/>
              </a:spcAft>
              <a:buNone/>
            </a:pPr>
            <a:r>
              <a:rPr lang="en" sz="2000" b="1">
                <a:solidFill>
                  <a:srgbClr val="134F5C"/>
                </a:solidFill>
              </a:rPr>
              <a:t>In this picture we are going through the Pedro Miguel Locks, 9 km and almost 2 hours from where we started in Balboa!</a:t>
            </a:r>
            <a:endParaRPr sz="2000" b="1">
              <a:solidFill>
                <a:srgbClr val="134F5C"/>
              </a:solidFill>
            </a:endParaRPr>
          </a:p>
          <a:p>
            <a:pPr marL="0" lvl="0" indent="0" algn="ctr" rtl="0">
              <a:spcBef>
                <a:spcPts val="0"/>
              </a:spcBef>
              <a:spcAft>
                <a:spcPts val="0"/>
              </a:spcAft>
              <a:buNone/>
            </a:pPr>
            <a:endParaRPr sz="2000" b="1">
              <a:solidFill>
                <a:srgbClr val="134F5C"/>
              </a:solidFill>
            </a:endParaRPr>
          </a:p>
          <a:p>
            <a:pPr marL="0" lvl="0" indent="0" algn="ctr" rtl="0">
              <a:spcBef>
                <a:spcPts val="0"/>
              </a:spcBef>
              <a:spcAft>
                <a:spcPts val="0"/>
              </a:spcAft>
              <a:buNone/>
            </a:pPr>
            <a:r>
              <a:rPr lang="en" sz="2000" b="1">
                <a:solidFill>
                  <a:srgbClr val="134F5C"/>
                </a:solidFill>
              </a:rPr>
              <a:t>How much farther do we have to travel?</a:t>
            </a:r>
            <a:endParaRPr sz="2000" b="1">
              <a:solidFill>
                <a:srgbClr val="134F5C"/>
              </a:solidFill>
            </a:endParaRPr>
          </a:p>
          <a:p>
            <a:pPr marL="0" lvl="0" indent="0" algn="ctr" rtl="0">
              <a:spcBef>
                <a:spcPts val="0"/>
              </a:spcBef>
              <a:spcAft>
                <a:spcPts val="0"/>
              </a:spcAft>
              <a:buNone/>
            </a:pPr>
            <a:endParaRPr sz="2000" b="1">
              <a:solidFill>
                <a:srgbClr val="134F5C"/>
              </a:solidFill>
            </a:endParaRPr>
          </a:p>
          <a:p>
            <a:pPr marL="0" lvl="0" indent="0" algn="ctr" rtl="0">
              <a:spcBef>
                <a:spcPts val="0"/>
              </a:spcBef>
              <a:spcAft>
                <a:spcPts val="0"/>
              </a:spcAft>
              <a:buNone/>
            </a:pPr>
            <a:r>
              <a:rPr lang="en" sz="2000" b="1">
                <a:solidFill>
                  <a:srgbClr val="134F5C"/>
                </a:solidFill>
              </a:rPr>
              <a:t>Estimate how long it will take to travel through the Panama Canal? </a:t>
            </a:r>
            <a:endParaRPr sz="2100" b="1">
              <a:solidFill>
                <a:srgbClr val="134F5C"/>
              </a:solidFill>
            </a:endParaRPr>
          </a:p>
        </p:txBody>
      </p:sp>
      <p:pic>
        <p:nvPicPr>
          <p:cNvPr id="99" name="Google Shape;99;p19"/>
          <p:cNvPicPr preferRelativeResize="0"/>
          <p:nvPr/>
        </p:nvPicPr>
        <p:blipFill>
          <a:blip r:embed="rId3">
            <a:alphaModFix/>
          </a:blip>
          <a:stretch>
            <a:fillRect/>
          </a:stretch>
        </p:blipFill>
        <p:spPr>
          <a:xfrm>
            <a:off x="0" y="0"/>
            <a:ext cx="3974950" cy="5143499"/>
          </a:xfrm>
          <a:prstGeom prst="rect">
            <a:avLst/>
          </a:prstGeom>
          <a:noFill/>
          <a:ln>
            <a:noFill/>
          </a:ln>
        </p:spPr>
      </p:pic>
      <p:sp>
        <p:nvSpPr>
          <p:cNvPr id="100" name="Google Shape;100;p19"/>
          <p:cNvSpPr txBox="1"/>
          <p:nvPr/>
        </p:nvSpPr>
        <p:spPr>
          <a:xfrm>
            <a:off x="0" y="4820400"/>
            <a:ext cx="2846400" cy="323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900" i="1">
                <a:solidFill>
                  <a:schemeClr val="dk1"/>
                </a:solidFill>
              </a:rPr>
              <a:t>Pedro Miguel Locks, Miraflores, Panama</a:t>
            </a:r>
            <a:endParaRPr sz="1200"/>
          </a:p>
        </p:txBody>
      </p:sp>
      <p:sp>
        <p:nvSpPr>
          <p:cNvPr id="101" name="Google Shape;101;p19"/>
          <p:cNvSpPr txBox="1"/>
          <p:nvPr/>
        </p:nvSpPr>
        <p:spPr>
          <a:xfrm>
            <a:off x="8481900" y="4812600"/>
            <a:ext cx="6621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5.NBT.B</a:t>
            </a:r>
            <a:endParaRPr sz="10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0"/>
          <p:cNvSpPr txBox="1">
            <a:spLocks noGrp="1"/>
          </p:cNvSpPr>
          <p:nvPr>
            <p:ph type="title"/>
          </p:nvPr>
        </p:nvSpPr>
        <p:spPr>
          <a:xfrm>
            <a:off x="311700" y="248000"/>
            <a:ext cx="5274000" cy="992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900" b="1">
                <a:solidFill>
                  <a:srgbClr val="741B47"/>
                </a:solidFill>
              </a:rPr>
              <a:t>Here is a half-gallon of lemonade, yum!</a:t>
            </a:r>
            <a:endParaRPr sz="2900" b="1">
              <a:solidFill>
                <a:srgbClr val="741B47"/>
              </a:solidFill>
            </a:endParaRPr>
          </a:p>
        </p:txBody>
      </p:sp>
      <p:sp>
        <p:nvSpPr>
          <p:cNvPr id="107" name="Google Shape;107;p20"/>
          <p:cNvSpPr txBox="1">
            <a:spLocks noGrp="1"/>
          </p:cNvSpPr>
          <p:nvPr>
            <p:ph type="body" idx="1"/>
          </p:nvPr>
        </p:nvSpPr>
        <p:spPr>
          <a:xfrm>
            <a:off x="311700" y="1399600"/>
            <a:ext cx="5058300" cy="3245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b="1">
                <a:solidFill>
                  <a:srgbClr val="274E13"/>
                </a:solidFill>
              </a:rPr>
              <a:t>How many cups are in a half-gallon?</a:t>
            </a:r>
            <a:endParaRPr sz="1900" b="1">
              <a:solidFill>
                <a:srgbClr val="274E13"/>
              </a:solidFill>
            </a:endParaRPr>
          </a:p>
          <a:p>
            <a:pPr marL="0" lvl="0" indent="0" algn="ctr" rtl="0">
              <a:spcBef>
                <a:spcPts val="1600"/>
              </a:spcBef>
              <a:spcAft>
                <a:spcPts val="0"/>
              </a:spcAft>
              <a:buNone/>
            </a:pPr>
            <a:r>
              <a:rPr lang="en" sz="2300" b="1">
                <a:solidFill>
                  <a:srgbClr val="274E13"/>
                </a:solidFill>
              </a:rPr>
              <a:t>8</a:t>
            </a:r>
            <a:endParaRPr sz="2300" b="1">
              <a:solidFill>
                <a:srgbClr val="274E13"/>
              </a:solidFill>
            </a:endParaRPr>
          </a:p>
          <a:p>
            <a:pPr marL="0" lvl="0" indent="0" algn="ctr" rtl="0">
              <a:spcBef>
                <a:spcPts val="1600"/>
              </a:spcBef>
              <a:spcAft>
                <a:spcPts val="0"/>
              </a:spcAft>
              <a:buNone/>
            </a:pPr>
            <a:r>
              <a:rPr lang="en" sz="1900" b="1">
                <a:solidFill>
                  <a:srgbClr val="274E13"/>
                </a:solidFill>
              </a:rPr>
              <a:t>We are going to serve this lemonade in one-half cup Mason Jars.</a:t>
            </a:r>
            <a:endParaRPr sz="1900" b="1">
              <a:solidFill>
                <a:srgbClr val="274E13"/>
              </a:solidFill>
            </a:endParaRPr>
          </a:p>
          <a:p>
            <a:pPr marL="0" lvl="0" indent="0" algn="ctr" rtl="0">
              <a:spcBef>
                <a:spcPts val="1600"/>
              </a:spcBef>
              <a:spcAft>
                <a:spcPts val="0"/>
              </a:spcAft>
              <a:buNone/>
            </a:pPr>
            <a:r>
              <a:rPr lang="en" sz="1900" b="1">
                <a:solidFill>
                  <a:srgbClr val="274E13"/>
                </a:solidFill>
              </a:rPr>
              <a:t>How many serving will we get?</a:t>
            </a:r>
            <a:endParaRPr sz="1900" b="1">
              <a:solidFill>
                <a:srgbClr val="274E13"/>
              </a:solidFill>
            </a:endParaRPr>
          </a:p>
          <a:p>
            <a:pPr marL="0" lvl="0" indent="0" algn="ctr" rtl="0">
              <a:spcBef>
                <a:spcPts val="1600"/>
              </a:spcBef>
              <a:spcAft>
                <a:spcPts val="1600"/>
              </a:spcAft>
              <a:buNone/>
            </a:pPr>
            <a:r>
              <a:rPr lang="en" sz="1900" b="1">
                <a:solidFill>
                  <a:srgbClr val="274E13"/>
                </a:solidFill>
              </a:rPr>
              <a:t>What if the jars only hold one-third cup of lemonade (think about the ice!)?</a:t>
            </a:r>
            <a:endParaRPr sz="1900" b="1">
              <a:solidFill>
                <a:srgbClr val="274E13"/>
              </a:solidFill>
            </a:endParaRPr>
          </a:p>
        </p:txBody>
      </p:sp>
      <p:pic>
        <p:nvPicPr>
          <p:cNvPr id="108" name="Google Shape;108;p20"/>
          <p:cNvPicPr preferRelativeResize="0"/>
          <p:nvPr/>
        </p:nvPicPr>
        <p:blipFill>
          <a:blip r:embed="rId3">
            <a:alphaModFix/>
          </a:blip>
          <a:stretch>
            <a:fillRect/>
          </a:stretch>
        </p:blipFill>
        <p:spPr>
          <a:xfrm>
            <a:off x="5705147" y="0"/>
            <a:ext cx="3438853" cy="5143499"/>
          </a:xfrm>
          <a:prstGeom prst="rect">
            <a:avLst/>
          </a:prstGeom>
          <a:noFill/>
          <a:ln>
            <a:noFill/>
          </a:ln>
        </p:spPr>
      </p:pic>
      <p:sp>
        <p:nvSpPr>
          <p:cNvPr id="109" name="Google Shape;109;p20"/>
          <p:cNvSpPr txBox="1"/>
          <p:nvPr/>
        </p:nvSpPr>
        <p:spPr>
          <a:xfrm>
            <a:off x="0" y="4804800"/>
            <a:ext cx="749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5.NF.B7</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07">
                                            <p:txEl>
                                              <p:pRg st="0" end="0"/>
                                            </p:txEl>
                                          </p:spTgt>
                                        </p:tgtEl>
                                        <p:attrNameLst>
                                          <p:attrName>style.visibility</p:attrName>
                                        </p:attrNameLst>
                                      </p:cBhvr>
                                      <p:to>
                                        <p:strVal val="visible"/>
                                      </p:to>
                                    </p:set>
                                    <p:anim calcmode="lin" valueType="num">
                                      <p:cBhvr additive="base">
                                        <p:cTn id="7" dur="1000"/>
                                        <p:tgtEl>
                                          <p:spTgt spid="107">
                                            <p:txEl>
                                              <p:pRg st="0" end="0"/>
                                            </p:txEl>
                                          </p:spTgt>
                                        </p:tgtEl>
                                        <p:attrNameLst>
                                          <p:attrName>ppt_w</p:attrName>
                                        </p:attrNameLst>
                                      </p:cBhvr>
                                      <p:tavLst>
                                        <p:tav tm="0">
                                          <p:val>
                                            <p:strVal val="0"/>
                                          </p:val>
                                        </p:tav>
                                        <p:tav tm="100000">
                                          <p:val>
                                            <p:strVal val="#ppt_w"/>
                                          </p:val>
                                        </p:tav>
                                      </p:tavLst>
                                    </p:anim>
                                    <p:anim calcmode="lin" valueType="num">
                                      <p:cBhvr additive="base">
                                        <p:cTn id="8" dur="1000"/>
                                        <p:tgtEl>
                                          <p:spTgt spid="107">
                                            <p:txEl>
                                              <p:pRg st="0" end="0"/>
                                            </p:txEl>
                                          </p:spTgt>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107">
                                            <p:txEl>
                                              <p:pRg st="1" end="1"/>
                                            </p:txEl>
                                          </p:spTgt>
                                        </p:tgtEl>
                                        <p:attrNameLst>
                                          <p:attrName>style.visibility</p:attrName>
                                        </p:attrNameLst>
                                      </p:cBhvr>
                                      <p:to>
                                        <p:strVal val="visible"/>
                                      </p:to>
                                    </p:set>
                                    <p:anim calcmode="lin" valueType="num">
                                      <p:cBhvr additive="base">
                                        <p:cTn id="13" dur="1000"/>
                                        <p:tgtEl>
                                          <p:spTgt spid="107">
                                            <p:txEl>
                                              <p:pRg st="1" end="1"/>
                                            </p:txEl>
                                          </p:spTgt>
                                        </p:tgtEl>
                                        <p:attrNameLst>
                                          <p:attrName>ppt_w</p:attrName>
                                        </p:attrNameLst>
                                      </p:cBhvr>
                                      <p:tavLst>
                                        <p:tav tm="0">
                                          <p:val>
                                            <p:strVal val="0"/>
                                          </p:val>
                                        </p:tav>
                                        <p:tav tm="100000">
                                          <p:val>
                                            <p:strVal val="#ppt_w"/>
                                          </p:val>
                                        </p:tav>
                                      </p:tavLst>
                                    </p:anim>
                                    <p:anim calcmode="lin" valueType="num">
                                      <p:cBhvr additive="base">
                                        <p:cTn id="14" dur="1000"/>
                                        <p:tgtEl>
                                          <p:spTgt spid="107">
                                            <p:txEl>
                                              <p:pRg st="1" end="1"/>
                                            </p:txEl>
                                          </p:spTgt>
                                        </p:tgtEl>
                                        <p:attrNameLst>
                                          <p:attrName>ppt_h</p:attrName>
                                        </p:attrNameLst>
                                      </p:cBhvr>
                                      <p:tavLst>
                                        <p:tav tm="0">
                                          <p:val>
                                            <p:str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107">
                                            <p:txEl>
                                              <p:pRg st="2" end="2"/>
                                            </p:txEl>
                                          </p:spTgt>
                                        </p:tgtEl>
                                        <p:attrNameLst>
                                          <p:attrName>style.visibility</p:attrName>
                                        </p:attrNameLst>
                                      </p:cBhvr>
                                      <p:to>
                                        <p:strVal val="visible"/>
                                      </p:to>
                                    </p:set>
                                    <p:anim calcmode="lin" valueType="num">
                                      <p:cBhvr additive="base">
                                        <p:cTn id="19" dur="1000"/>
                                        <p:tgtEl>
                                          <p:spTgt spid="107">
                                            <p:txEl>
                                              <p:pRg st="2" end="2"/>
                                            </p:txEl>
                                          </p:spTgt>
                                        </p:tgtEl>
                                        <p:attrNameLst>
                                          <p:attrName>ppt_w</p:attrName>
                                        </p:attrNameLst>
                                      </p:cBhvr>
                                      <p:tavLst>
                                        <p:tav tm="0">
                                          <p:val>
                                            <p:strVal val="0"/>
                                          </p:val>
                                        </p:tav>
                                        <p:tav tm="100000">
                                          <p:val>
                                            <p:strVal val="#ppt_w"/>
                                          </p:val>
                                        </p:tav>
                                      </p:tavLst>
                                    </p:anim>
                                    <p:anim calcmode="lin" valueType="num">
                                      <p:cBhvr additive="base">
                                        <p:cTn id="20" dur="1000"/>
                                        <p:tgtEl>
                                          <p:spTgt spid="107">
                                            <p:txEl>
                                              <p:pRg st="2" end="2"/>
                                            </p:txEl>
                                          </p:spTgt>
                                        </p:tgtEl>
                                        <p:attrNameLst>
                                          <p:attrName>ppt_h</p:attrName>
                                        </p:attrNameLst>
                                      </p:cBhvr>
                                      <p:tavLst>
                                        <p:tav tm="0">
                                          <p:val>
                                            <p:str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107">
                                            <p:txEl>
                                              <p:pRg st="3" end="3"/>
                                            </p:txEl>
                                          </p:spTgt>
                                        </p:tgtEl>
                                        <p:attrNameLst>
                                          <p:attrName>style.visibility</p:attrName>
                                        </p:attrNameLst>
                                      </p:cBhvr>
                                      <p:to>
                                        <p:strVal val="visible"/>
                                      </p:to>
                                    </p:set>
                                    <p:anim calcmode="lin" valueType="num">
                                      <p:cBhvr additive="base">
                                        <p:cTn id="25" dur="1000"/>
                                        <p:tgtEl>
                                          <p:spTgt spid="107">
                                            <p:txEl>
                                              <p:pRg st="3" end="3"/>
                                            </p:txEl>
                                          </p:spTgt>
                                        </p:tgtEl>
                                        <p:attrNameLst>
                                          <p:attrName>ppt_w</p:attrName>
                                        </p:attrNameLst>
                                      </p:cBhvr>
                                      <p:tavLst>
                                        <p:tav tm="0">
                                          <p:val>
                                            <p:strVal val="0"/>
                                          </p:val>
                                        </p:tav>
                                        <p:tav tm="100000">
                                          <p:val>
                                            <p:strVal val="#ppt_w"/>
                                          </p:val>
                                        </p:tav>
                                      </p:tavLst>
                                    </p:anim>
                                    <p:anim calcmode="lin" valueType="num">
                                      <p:cBhvr additive="base">
                                        <p:cTn id="26" dur="1000"/>
                                        <p:tgtEl>
                                          <p:spTgt spid="107">
                                            <p:txEl>
                                              <p:pRg st="3" end="3"/>
                                            </p:txEl>
                                          </p:spTgt>
                                        </p:tgtEl>
                                        <p:attrNameLst>
                                          <p:attrName>ppt_h</p:attrName>
                                        </p:attrNameLst>
                                      </p:cBhvr>
                                      <p:tavLst>
                                        <p:tav tm="0">
                                          <p:val>
                                            <p:str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nodeType="clickEffect">
                                  <p:stCondLst>
                                    <p:cond delay="0"/>
                                  </p:stCondLst>
                                  <p:childTnLst>
                                    <p:set>
                                      <p:cBhvr>
                                        <p:cTn id="30" dur="1" fill="hold">
                                          <p:stCondLst>
                                            <p:cond delay="0"/>
                                          </p:stCondLst>
                                        </p:cTn>
                                        <p:tgtEl>
                                          <p:spTgt spid="107">
                                            <p:txEl>
                                              <p:pRg st="4" end="4"/>
                                            </p:txEl>
                                          </p:spTgt>
                                        </p:tgtEl>
                                        <p:attrNameLst>
                                          <p:attrName>style.visibility</p:attrName>
                                        </p:attrNameLst>
                                      </p:cBhvr>
                                      <p:to>
                                        <p:strVal val="visible"/>
                                      </p:to>
                                    </p:set>
                                    <p:anim calcmode="lin" valueType="num">
                                      <p:cBhvr additive="base">
                                        <p:cTn id="31" dur="1000"/>
                                        <p:tgtEl>
                                          <p:spTgt spid="107">
                                            <p:txEl>
                                              <p:pRg st="4" end="4"/>
                                            </p:txEl>
                                          </p:spTgt>
                                        </p:tgtEl>
                                        <p:attrNameLst>
                                          <p:attrName>ppt_w</p:attrName>
                                        </p:attrNameLst>
                                      </p:cBhvr>
                                      <p:tavLst>
                                        <p:tav tm="0">
                                          <p:val>
                                            <p:strVal val="0"/>
                                          </p:val>
                                        </p:tav>
                                        <p:tav tm="100000">
                                          <p:val>
                                            <p:strVal val="#ppt_w"/>
                                          </p:val>
                                        </p:tav>
                                      </p:tavLst>
                                    </p:anim>
                                    <p:anim calcmode="lin" valueType="num">
                                      <p:cBhvr additive="base">
                                        <p:cTn id="32" dur="1000"/>
                                        <p:tgtEl>
                                          <p:spTgt spid="107">
                                            <p:txEl>
                                              <p:pRg st="4" end="4"/>
                                            </p:txEl>
                                          </p:spTgt>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1"/>
          <p:cNvSpPr txBox="1">
            <a:spLocks noGrp="1"/>
          </p:cNvSpPr>
          <p:nvPr>
            <p:ph type="body" idx="1"/>
          </p:nvPr>
        </p:nvSpPr>
        <p:spPr>
          <a:xfrm>
            <a:off x="84150" y="84150"/>
            <a:ext cx="1840800" cy="4484700"/>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Clr>
                <a:schemeClr val="dk1"/>
              </a:buClr>
              <a:buSzPts val="1100"/>
              <a:buFont typeface="Arial"/>
              <a:buNone/>
            </a:pPr>
            <a:r>
              <a:rPr lang="en" sz="1700" b="1">
                <a:solidFill>
                  <a:srgbClr val="274E13"/>
                </a:solidFill>
              </a:rPr>
              <a:t>This sculpture is made entirely of canned green beans (and 4 cans of tomatoes!) </a:t>
            </a:r>
            <a:endParaRPr sz="900" b="1" i="1">
              <a:solidFill>
                <a:srgbClr val="274E13"/>
              </a:solidFill>
            </a:endParaRPr>
          </a:p>
          <a:p>
            <a:pPr marL="0" lvl="0" indent="0" algn="ctr" rtl="0">
              <a:lnSpc>
                <a:spcPct val="100000"/>
              </a:lnSpc>
              <a:spcBef>
                <a:spcPts val="0"/>
              </a:spcBef>
              <a:spcAft>
                <a:spcPts val="0"/>
              </a:spcAft>
              <a:buClr>
                <a:schemeClr val="dk1"/>
              </a:buClr>
              <a:buSzPts val="1100"/>
              <a:buFont typeface="Arial"/>
              <a:buNone/>
            </a:pPr>
            <a:endParaRPr sz="800" b="1">
              <a:solidFill>
                <a:srgbClr val="274E13"/>
              </a:solidFill>
            </a:endParaRPr>
          </a:p>
          <a:p>
            <a:pPr marL="0" lvl="0" indent="0" algn="ctr" rtl="0">
              <a:lnSpc>
                <a:spcPct val="100000"/>
              </a:lnSpc>
              <a:spcBef>
                <a:spcPts val="0"/>
              </a:spcBef>
              <a:spcAft>
                <a:spcPts val="0"/>
              </a:spcAft>
              <a:buClr>
                <a:schemeClr val="dk1"/>
              </a:buClr>
              <a:buSzPts val="1100"/>
              <a:buFont typeface="Arial"/>
              <a:buNone/>
            </a:pPr>
            <a:r>
              <a:rPr lang="en" sz="1700" b="1">
                <a:solidFill>
                  <a:srgbClr val="274E13"/>
                </a:solidFill>
              </a:rPr>
              <a:t>What mathematical patterns do you see here?</a:t>
            </a:r>
            <a:endParaRPr sz="1700" b="1">
              <a:solidFill>
                <a:srgbClr val="274E13"/>
              </a:solidFill>
            </a:endParaRPr>
          </a:p>
          <a:p>
            <a:pPr marL="0" lvl="0" indent="0" algn="ctr" rtl="0">
              <a:lnSpc>
                <a:spcPct val="100000"/>
              </a:lnSpc>
              <a:spcBef>
                <a:spcPts val="0"/>
              </a:spcBef>
              <a:spcAft>
                <a:spcPts val="0"/>
              </a:spcAft>
              <a:buNone/>
            </a:pPr>
            <a:endParaRPr sz="800" b="1">
              <a:solidFill>
                <a:srgbClr val="274E13"/>
              </a:solidFill>
            </a:endParaRPr>
          </a:p>
          <a:p>
            <a:pPr marL="0" lvl="0" indent="0" algn="ctr" rtl="0">
              <a:lnSpc>
                <a:spcPct val="100000"/>
              </a:lnSpc>
              <a:spcBef>
                <a:spcPts val="0"/>
              </a:spcBef>
              <a:spcAft>
                <a:spcPts val="0"/>
              </a:spcAft>
              <a:buClr>
                <a:schemeClr val="dk1"/>
              </a:buClr>
              <a:buSzPts val="1100"/>
              <a:buFont typeface="Arial"/>
              <a:buNone/>
            </a:pPr>
            <a:r>
              <a:rPr lang="en" sz="1700" b="1">
                <a:solidFill>
                  <a:srgbClr val="274E13"/>
                </a:solidFill>
              </a:rPr>
              <a:t>How can you figure out how many cans are in the sculpture?</a:t>
            </a:r>
            <a:endParaRPr sz="1700" b="1">
              <a:solidFill>
                <a:srgbClr val="274E13"/>
              </a:solidFill>
            </a:endParaRPr>
          </a:p>
          <a:p>
            <a:pPr marL="0" lvl="0" indent="0" algn="ctr" rtl="0">
              <a:lnSpc>
                <a:spcPct val="100000"/>
              </a:lnSpc>
              <a:spcBef>
                <a:spcPts val="0"/>
              </a:spcBef>
              <a:spcAft>
                <a:spcPts val="0"/>
              </a:spcAft>
              <a:buNone/>
            </a:pPr>
            <a:endParaRPr sz="800" b="1">
              <a:solidFill>
                <a:srgbClr val="274E13"/>
              </a:solidFill>
            </a:endParaRPr>
          </a:p>
          <a:p>
            <a:pPr marL="0" lvl="0" indent="0" algn="ctr" rtl="0">
              <a:lnSpc>
                <a:spcPct val="100000"/>
              </a:lnSpc>
              <a:spcBef>
                <a:spcPts val="0"/>
              </a:spcBef>
              <a:spcAft>
                <a:spcPts val="0"/>
              </a:spcAft>
              <a:buClr>
                <a:schemeClr val="dk1"/>
              </a:buClr>
              <a:buSzPts val="1100"/>
              <a:buFont typeface="Arial"/>
              <a:buNone/>
            </a:pPr>
            <a:r>
              <a:rPr lang="en" sz="1700" b="1">
                <a:solidFill>
                  <a:srgbClr val="274E13"/>
                </a:solidFill>
              </a:rPr>
              <a:t>OK, so figure it out!!!</a:t>
            </a:r>
            <a:endParaRPr sz="1700" b="1">
              <a:solidFill>
                <a:srgbClr val="274E13"/>
              </a:solidFill>
            </a:endParaRPr>
          </a:p>
          <a:p>
            <a:pPr marL="0" lvl="0" indent="0" algn="l" rtl="0">
              <a:spcBef>
                <a:spcPts val="0"/>
              </a:spcBef>
              <a:spcAft>
                <a:spcPts val="1600"/>
              </a:spcAft>
              <a:buNone/>
            </a:pPr>
            <a:endParaRPr/>
          </a:p>
        </p:txBody>
      </p:sp>
      <p:pic>
        <p:nvPicPr>
          <p:cNvPr id="115" name="Google Shape;115;p21"/>
          <p:cNvPicPr preferRelativeResize="0"/>
          <p:nvPr/>
        </p:nvPicPr>
        <p:blipFill>
          <a:blip r:embed="rId3">
            <a:alphaModFix/>
          </a:blip>
          <a:stretch>
            <a:fillRect/>
          </a:stretch>
        </p:blipFill>
        <p:spPr>
          <a:xfrm>
            <a:off x="1998500" y="84150"/>
            <a:ext cx="7029450" cy="4705350"/>
          </a:xfrm>
          <a:prstGeom prst="rect">
            <a:avLst/>
          </a:prstGeom>
          <a:noFill/>
          <a:ln>
            <a:noFill/>
          </a:ln>
        </p:spPr>
      </p:pic>
      <p:sp>
        <p:nvSpPr>
          <p:cNvPr id="116" name="Google Shape;116;p21"/>
          <p:cNvSpPr txBox="1"/>
          <p:nvPr/>
        </p:nvSpPr>
        <p:spPr>
          <a:xfrm>
            <a:off x="7187150" y="4789500"/>
            <a:ext cx="18408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endParaRPr/>
          </a:p>
        </p:txBody>
      </p:sp>
      <p:sp>
        <p:nvSpPr>
          <p:cNvPr id="117" name="Google Shape;117;p21"/>
          <p:cNvSpPr txBox="1"/>
          <p:nvPr/>
        </p:nvSpPr>
        <p:spPr>
          <a:xfrm>
            <a:off x="8394300" y="4820250"/>
            <a:ext cx="749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5.NBT.B5</a:t>
            </a:r>
            <a:endParaRPr sz="1000"/>
          </a:p>
        </p:txBody>
      </p:sp>
      <p:sp>
        <p:nvSpPr>
          <p:cNvPr id="118" name="Google Shape;118;p21"/>
          <p:cNvSpPr txBox="1"/>
          <p:nvPr/>
        </p:nvSpPr>
        <p:spPr>
          <a:xfrm>
            <a:off x="5965175" y="4466400"/>
            <a:ext cx="3000000" cy="3231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900" i="1">
                <a:solidFill>
                  <a:schemeClr val="dk1"/>
                </a:solidFill>
              </a:rPr>
              <a:t>YummyMath</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4">
                                            <p:txEl>
                                              <p:pRg st="0" end="0"/>
                                            </p:txEl>
                                          </p:spTgt>
                                        </p:tgtEl>
                                        <p:attrNameLst>
                                          <p:attrName>style.visibility</p:attrName>
                                        </p:attrNameLst>
                                      </p:cBhvr>
                                      <p:to>
                                        <p:strVal val="visible"/>
                                      </p:to>
                                    </p:set>
                                    <p:animEffect transition="in" filter="fade">
                                      <p:cBhvr>
                                        <p:cTn id="7" dur="1000"/>
                                        <p:tgtEl>
                                          <p:spTgt spid="1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4">
                                            <p:txEl>
                                              <p:pRg st="1" end="1"/>
                                            </p:txEl>
                                          </p:spTgt>
                                        </p:tgtEl>
                                        <p:attrNameLst>
                                          <p:attrName>style.visibility</p:attrName>
                                        </p:attrNameLst>
                                      </p:cBhvr>
                                      <p:to>
                                        <p:strVal val="visible"/>
                                      </p:to>
                                    </p:set>
                                    <p:animEffect transition="in" filter="fade">
                                      <p:cBhvr>
                                        <p:cTn id="12" dur="1000"/>
                                        <p:tgtEl>
                                          <p:spTgt spid="1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4">
                                            <p:txEl>
                                              <p:pRg st="2" end="2"/>
                                            </p:txEl>
                                          </p:spTgt>
                                        </p:tgtEl>
                                        <p:attrNameLst>
                                          <p:attrName>style.visibility</p:attrName>
                                        </p:attrNameLst>
                                      </p:cBhvr>
                                      <p:to>
                                        <p:strVal val="visible"/>
                                      </p:to>
                                    </p:set>
                                    <p:animEffect transition="in" filter="fade">
                                      <p:cBhvr>
                                        <p:cTn id="17" dur="1000"/>
                                        <p:tgtEl>
                                          <p:spTgt spid="1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4">
                                            <p:txEl>
                                              <p:pRg st="3" end="3"/>
                                            </p:txEl>
                                          </p:spTgt>
                                        </p:tgtEl>
                                        <p:attrNameLst>
                                          <p:attrName>style.visibility</p:attrName>
                                        </p:attrNameLst>
                                      </p:cBhvr>
                                      <p:to>
                                        <p:strVal val="visible"/>
                                      </p:to>
                                    </p:set>
                                    <p:animEffect transition="in" filter="fade">
                                      <p:cBhvr>
                                        <p:cTn id="22" dur="1000"/>
                                        <p:tgtEl>
                                          <p:spTgt spid="1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4">
                                            <p:txEl>
                                              <p:pRg st="4" end="4"/>
                                            </p:txEl>
                                          </p:spTgt>
                                        </p:tgtEl>
                                        <p:attrNameLst>
                                          <p:attrName>style.visibility</p:attrName>
                                        </p:attrNameLst>
                                      </p:cBhvr>
                                      <p:to>
                                        <p:strVal val="visible"/>
                                      </p:to>
                                    </p:set>
                                    <p:animEffect transition="in" filter="fade">
                                      <p:cBhvr>
                                        <p:cTn id="27" dur="1000"/>
                                        <p:tgtEl>
                                          <p:spTgt spid="1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4">
                                            <p:txEl>
                                              <p:pRg st="5" end="5"/>
                                            </p:txEl>
                                          </p:spTgt>
                                        </p:tgtEl>
                                        <p:attrNameLst>
                                          <p:attrName>style.visibility</p:attrName>
                                        </p:attrNameLst>
                                      </p:cBhvr>
                                      <p:to>
                                        <p:strVal val="visible"/>
                                      </p:to>
                                    </p:set>
                                    <p:animEffect transition="in" filter="fade">
                                      <p:cBhvr>
                                        <p:cTn id="32" dur="1000"/>
                                        <p:tgtEl>
                                          <p:spTgt spid="1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4">
                                            <p:txEl>
                                              <p:pRg st="6" end="6"/>
                                            </p:txEl>
                                          </p:spTgt>
                                        </p:tgtEl>
                                        <p:attrNameLst>
                                          <p:attrName>style.visibility</p:attrName>
                                        </p:attrNameLst>
                                      </p:cBhvr>
                                      <p:to>
                                        <p:strVal val="visible"/>
                                      </p:to>
                                    </p:set>
                                    <p:animEffect transition="in" filter="fade">
                                      <p:cBhvr>
                                        <p:cTn id="37" dur="1000"/>
                                        <p:tgtEl>
                                          <p:spTgt spid="1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14">
                                            <p:txEl>
                                              <p:pRg st="7" end="7"/>
                                            </p:txEl>
                                          </p:spTgt>
                                        </p:tgtEl>
                                        <p:attrNameLst>
                                          <p:attrName>style.visibility</p:attrName>
                                        </p:attrNameLst>
                                      </p:cBhvr>
                                      <p:to>
                                        <p:strVal val="visible"/>
                                      </p:to>
                                    </p:set>
                                    <p:animEffect transition="in" filter="fade">
                                      <p:cBhvr>
                                        <p:cTn id="42" dur="1000"/>
                                        <p:tgtEl>
                                          <p:spTgt spid="11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14">
                                            <p:txEl>
                                              <p:pRg st="0" end="0"/>
                                            </p:txEl>
                                          </p:spTgt>
                                        </p:tgtEl>
                                        <p:attrNameLst>
                                          <p:attrName>style.visibility</p:attrName>
                                        </p:attrNameLst>
                                      </p:cBhvr>
                                      <p:to>
                                        <p:strVal val="visible"/>
                                      </p:to>
                                    </p:set>
                                    <p:animEffect transition="in" filter="fade">
                                      <p:cBhvr>
                                        <p:cTn id="47" dur="1000"/>
                                        <p:tgtEl>
                                          <p:spTgt spid="114">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14">
                                            <p:txEl>
                                              <p:pRg st="1" end="1"/>
                                            </p:txEl>
                                          </p:spTgt>
                                        </p:tgtEl>
                                        <p:attrNameLst>
                                          <p:attrName>style.visibility</p:attrName>
                                        </p:attrNameLst>
                                      </p:cBhvr>
                                      <p:to>
                                        <p:strVal val="visible"/>
                                      </p:to>
                                    </p:set>
                                    <p:animEffect transition="in" filter="fade">
                                      <p:cBhvr>
                                        <p:cTn id="52" dur="1000"/>
                                        <p:tgtEl>
                                          <p:spTgt spid="114">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14">
                                            <p:txEl>
                                              <p:pRg st="2" end="2"/>
                                            </p:txEl>
                                          </p:spTgt>
                                        </p:tgtEl>
                                        <p:attrNameLst>
                                          <p:attrName>style.visibility</p:attrName>
                                        </p:attrNameLst>
                                      </p:cBhvr>
                                      <p:to>
                                        <p:strVal val="visible"/>
                                      </p:to>
                                    </p:set>
                                    <p:animEffect transition="in" filter="fade">
                                      <p:cBhvr>
                                        <p:cTn id="57" dur="1000"/>
                                        <p:tgtEl>
                                          <p:spTgt spid="114">
                                            <p:txEl>
                                              <p:p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14">
                                            <p:txEl>
                                              <p:pRg st="3" end="3"/>
                                            </p:txEl>
                                          </p:spTgt>
                                        </p:tgtEl>
                                        <p:attrNameLst>
                                          <p:attrName>style.visibility</p:attrName>
                                        </p:attrNameLst>
                                      </p:cBhvr>
                                      <p:to>
                                        <p:strVal val="visible"/>
                                      </p:to>
                                    </p:set>
                                    <p:animEffect transition="in" filter="fade">
                                      <p:cBhvr>
                                        <p:cTn id="62" dur="1000"/>
                                        <p:tgtEl>
                                          <p:spTgt spid="114">
                                            <p:txEl>
                                              <p:pRg st="3" end="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14">
                                            <p:txEl>
                                              <p:pRg st="4" end="4"/>
                                            </p:txEl>
                                          </p:spTgt>
                                        </p:tgtEl>
                                        <p:attrNameLst>
                                          <p:attrName>style.visibility</p:attrName>
                                        </p:attrNameLst>
                                      </p:cBhvr>
                                      <p:to>
                                        <p:strVal val="visible"/>
                                      </p:to>
                                    </p:set>
                                    <p:animEffect transition="in" filter="fade">
                                      <p:cBhvr>
                                        <p:cTn id="67" dur="1000"/>
                                        <p:tgtEl>
                                          <p:spTgt spid="114">
                                            <p:txEl>
                                              <p:pRg st="4" end="4"/>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114">
                                            <p:txEl>
                                              <p:pRg st="5" end="5"/>
                                            </p:txEl>
                                          </p:spTgt>
                                        </p:tgtEl>
                                        <p:attrNameLst>
                                          <p:attrName>style.visibility</p:attrName>
                                        </p:attrNameLst>
                                      </p:cBhvr>
                                      <p:to>
                                        <p:strVal val="visible"/>
                                      </p:to>
                                    </p:set>
                                    <p:animEffect transition="in" filter="fade">
                                      <p:cBhvr>
                                        <p:cTn id="72" dur="1000"/>
                                        <p:tgtEl>
                                          <p:spTgt spid="114">
                                            <p:txEl>
                                              <p:pRg st="5" end="5"/>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114">
                                            <p:txEl>
                                              <p:pRg st="6" end="6"/>
                                            </p:txEl>
                                          </p:spTgt>
                                        </p:tgtEl>
                                        <p:attrNameLst>
                                          <p:attrName>style.visibility</p:attrName>
                                        </p:attrNameLst>
                                      </p:cBhvr>
                                      <p:to>
                                        <p:strVal val="visible"/>
                                      </p:to>
                                    </p:set>
                                    <p:animEffect transition="in" filter="fade">
                                      <p:cBhvr>
                                        <p:cTn id="77" dur="1000"/>
                                        <p:tgtEl>
                                          <p:spTgt spid="114">
                                            <p:txEl>
                                              <p:pRg st="6" end="6"/>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114">
                                            <p:txEl>
                                              <p:pRg st="7" end="7"/>
                                            </p:txEl>
                                          </p:spTgt>
                                        </p:tgtEl>
                                        <p:attrNameLst>
                                          <p:attrName>style.visibility</p:attrName>
                                        </p:attrNameLst>
                                      </p:cBhvr>
                                      <p:to>
                                        <p:strVal val="visible"/>
                                      </p:to>
                                    </p:set>
                                    <p:animEffect transition="in" filter="fade">
                                      <p:cBhvr>
                                        <p:cTn id="82" dur="1000"/>
                                        <p:tgtEl>
                                          <p:spTgt spid="1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2"/>
          <p:cNvSpPr txBox="1">
            <a:spLocks noGrp="1"/>
          </p:cNvSpPr>
          <p:nvPr>
            <p:ph type="title"/>
          </p:nvPr>
        </p:nvSpPr>
        <p:spPr>
          <a:xfrm>
            <a:off x="105225" y="0"/>
            <a:ext cx="6873600" cy="354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300">
                <a:solidFill>
                  <a:srgbClr val="1155CC"/>
                </a:solidFill>
              </a:rPr>
              <a:t>It’s King Kamehameha Day in Hawaii!</a:t>
            </a:r>
            <a:endParaRPr sz="2300">
              <a:solidFill>
                <a:srgbClr val="1155CC"/>
              </a:solidFill>
            </a:endParaRPr>
          </a:p>
        </p:txBody>
      </p:sp>
      <p:sp>
        <p:nvSpPr>
          <p:cNvPr id="124" name="Google Shape;124;p22"/>
          <p:cNvSpPr txBox="1">
            <a:spLocks noGrp="1"/>
          </p:cNvSpPr>
          <p:nvPr>
            <p:ph type="body" idx="1"/>
          </p:nvPr>
        </p:nvSpPr>
        <p:spPr>
          <a:xfrm>
            <a:off x="7036825" y="431250"/>
            <a:ext cx="2040600" cy="4137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350">
                <a:solidFill>
                  <a:srgbClr val="3D85C6"/>
                </a:solidFill>
                <a:latin typeface="Lora"/>
                <a:ea typeface="Lora"/>
                <a:cs typeface="Lora"/>
                <a:sym typeface="Lora"/>
              </a:rPr>
              <a:t>Kamehameha was trained as a warrior and his legendary strength was proven when he overturned the Naha Stone, which reportedly </a:t>
            </a:r>
            <a:r>
              <a:rPr lang="en" sz="1350" b="1">
                <a:solidFill>
                  <a:srgbClr val="3D85C6"/>
                </a:solidFill>
                <a:latin typeface="Lora"/>
                <a:ea typeface="Lora"/>
                <a:cs typeface="Lora"/>
                <a:sym typeface="Lora"/>
              </a:rPr>
              <a:t>weighs between 2.5 and 3.5 tons.</a:t>
            </a:r>
            <a:r>
              <a:rPr lang="en" sz="1350">
                <a:solidFill>
                  <a:srgbClr val="3D85C6"/>
                </a:solidFill>
                <a:latin typeface="Lora"/>
                <a:ea typeface="Lora"/>
                <a:cs typeface="Lora"/>
                <a:sym typeface="Lora"/>
              </a:rPr>
              <a:t> Legend had it that whoever had the strength to move the Naha Stone would rule the Hawaiian Islands.</a:t>
            </a:r>
            <a:endParaRPr sz="1350">
              <a:solidFill>
                <a:srgbClr val="3D85C6"/>
              </a:solidFill>
              <a:latin typeface="Lora"/>
              <a:ea typeface="Lora"/>
              <a:cs typeface="Lora"/>
              <a:sym typeface="Lora"/>
            </a:endParaRPr>
          </a:p>
          <a:p>
            <a:pPr marL="0" lvl="0" indent="0" algn="ctr" rtl="0">
              <a:spcBef>
                <a:spcPts val="1600"/>
              </a:spcBef>
              <a:spcAft>
                <a:spcPts val="0"/>
              </a:spcAft>
              <a:buNone/>
            </a:pPr>
            <a:r>
              <a:rPr lang="en" sz="1350" b="1">
                <a:solidFill>
                  <a:srgbClr val="3D85C6"/>
                </a:solidFill>
                <a:latin typeface="Lora"/>
                <a:ea typeface="Lora"/>
                <a:cs typeface="Lora"/>
                <a:sym typeface="Lora"/>
              </a:rPr>
              <a:t>ABOUT How heavy is 2.5 - 3.5 tons? </a:t>
            </a:r>
            <a:endParaRPr sz="1350" b="1">
              <a:solidFill>
                <a:srgbClr val="3D85C6"/>
              </a:solidFill>
              <a:latin typeface="Lora"/>
              <a:ea typeface="Lora"/>
              <a:cs typeface="Lora"/>
              <a:sym typeface="Lora"/>
            </a:endParaRPr>
          </a:p>
          <a:p>
            <a:pPr marL="0" lvl="0" indent="0" algn="ctr" rtl="0">
              <a:spcBef>
                <a:spcPts val="1600"/>
              </a:spcBef>
              <a:spcAft>
                <a:spcPts val="1600"/>
              </a:spcAft>
              <a:buNone/>
            </a:pPr>
            <a:r>
              <a:rPr lang="en" sz="1350" b="1">
                <a:solidFill>
                  <a:srgbClr val="3D85C6"/>
                </a:solidFill>
                <a:latin typeface="Lora"/>
                <a:ea typeface="Lora"/>
                <a:cs typeface="Lora"/>
                <a:sym typeface="Lora"/>
              </a:rPr>
              <a:t>How many pounds is that?</a:t>
            </a:r>
            <a:endParaRPr sz="1350" b="1">
              <a:solidFill>
                <a:srgbClr val="3D85C6"/>
              </a:solidFill>
              <a:latin typeface="Lora"/>
              <a:ea typeface="Lora"/>
              <a:cs typeface="Lora"/>
              <a:sym typeface="Lora"/>
            </a:endParaRPr>
          </a:p>
        </p:txBody>
      </p:sp>
      <p:pic>
        <p:nvPicPr>
          <p:cNvPr id="125" name="Google Shape;125;p22"/>
          <p:cNvPicPr preferRelativeResize="0"/>
          <p:nvPr/>
        </p:nvPicPr>
        <p:blipFill>
          <a:blip r:embed="rId3">
            <a:alphaModFix/>
          </a:blip>
          <a:stretch>
            <a:fillRect/>
          </a:stretch>
        </p:blipFill>
        <p:spPr>
          <a:xfrm>
            <a:off x="105224" y="487100"/>
            <a:ext cx="6873547" cy="4579401"/>
          </a:xfrm>
          <a:prstGeom prst="rect">
            <a:avLst/>
          </a:prstGeom>
          <a:noFill/>
          <a:ln>
            <a:noFill/>
          </a:ln>
        </p:spPr>
      </p:pic>
      <p:sp>
        <p:nvSpPr>
          <p:cNvPr id="126" name="Google Shape;126;p22"/>
          <p:cNvSpPr txBox="1"/>
          <p:nvPr/>
        </p:nvSpPr>
        <p:spPr>
          <a:xfrm>
            <a:off x="105225" y="4727800"/>
            <a:ext cx="749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b="1">
                <a:solidFill>
                  <a:schemeClr val="lt1"/>
                </a:solidFill>
              </a:rPr>
              <a:t>5.MD.A1</a:t>
            </a:r>
            <a:endParaRPr sz="1000" b="1">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4">
                                            <p:txEl>
                                              <p:pRg st="0" end="0"/>
                                            </p:txEl>
                                          </p:spTgt>
                                        </p:tgtEl>
                                        <p:attrNameLst>
                                          <p:attrName>style.visibility</p:attrName>
                                        </p:attrNameLst>
                                      </p:cBhvr>
                                      <p:to>
                                        <p:strVal val="visible"/>
                                      </p:to>
                                    </p:set>
                                    <p:animEffect transition="in" filter="fade">
                                      <p:cBhvr>
                                        <p:cTn id="7" dur="1000"/>
                                        <p:tgtEl>
                                          <p:spTgt spid="12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4">
                                            <p:txEl>
                                              <p:pRg st="1" end="1"/>
                                            </p:txEl>
                                          </p:spTgt>
                                        </p:tgtEl>
                                        <p:attrNameLst>
                                          <p:attrName>style.visibility</p:attrName>
                                        </p:attrNameLst>
                                      </p:cBhvr>
                                      <p:to>
                                        <p:strVal val="visible"/>
                                      </p:to>
                                    </p:set>
                                    <p:animEffect transition="in" filter="fade">
                                      <p:cBhvr>
                                        <p:cTn id="12" dur="1000"/>
                                        <p:tgtEl>
                                          <p:spTgt spid="12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4">
                                            <p:txEl>
                                              <p:pRg st="2" end="2"/>
                                            </p:txEl>
                                          </p:spTgt>
                                        </p:tgtEl>
                                        <p:attrNameLst>
                                          <p:attrName>style.visibility</p:attrName>
                                        </p:attrNameLst>
                                      </p:cBhvr>
                                      <p:to>
                                        <p:strVal val="visible"/>
                                      </p:to>
                                    </p:set>
                                    <p:animEffect transition="in" filter="fade">
                                      <p:cBhvr>
                                        <p:cTn id="17" dur="1000"/>
                                        <p:tgtEl>
                                          <p:spTgt spid="12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3"/>
          <p:cNvSpPr txBox="1">
            <a:spLocks noGrp="1"/>
          </p:cNvSpPr>
          <p:nvPr>
            <p:ph type="title"/>
          </p:nvPr>
        </p:nvSpPr>
        <p:spPr>
          <a:xfrm>
            <a:off x="4112700" y="103238"/>
            <a:ext cx="4582800" cy="18795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900" b="1">
                <a:solidFill>
                  <a:srgbClr val="434343"/>
                </a:solidFill>
              </a:rPr>
              <a:t>How long is the roll of toilet paper?</a:t>
            </a:r>
            <a:endParaRPr sz="1900" b="1">
              <a:solidFill>
                <a:srgbClr val="434343"/>
              </a:solidFill>
            </a:endParaRPr>
          </a:p>
          <a:p>
            <a:pPr marL="0" lvl="0" indent="0" algn="l" rtl="0">
              <a:lnSpc>
                <a:spcPct val="115000"/>
              </a:lnSpc>
              <a:spcBef>
                <a:spcPts val="0"/>
              </a:spcBef>
              <a:spcAft>
                <a:spcPts val="0"/>
              </a:spcAft>
              <a:buNone/>
            </a:pPr>
            <a:endParaRPr sz="1900">
              <a:solidFill>
                <a:srgbClr val="434343"/>
              </a:solidFill>
            </a:endParaRPr>
          </a:p>
          <a:p>
            <a:pPr marL="0" lvl="0" indent="0" algn="l" rtl="0">
              <a:lnSpc>
                <a:spcPct val="115000"/>
              </a:lnSpc>
              <a:spcBef>
                <a:spcPts val="0"/>
              </a:spcBef>
              <a:spcAft>
                <a:spcPts val="0"/>
              </a:spcAft>
              <a:buNone/>
            </a:pPr>
            <a:r>
              <a:rPr lang="en" sz="1900">
                <a:solidFill>
                  <a:srgbClr val="434343"/>
                </a:solidFill>
              </a:rPr>
              <a:t>What is an estimate that is too long?</a:t>
            </a:r>
            <a:endParaRPr sz="1900">
              <a:solidFill>
                <a:srgbClr val="434343"/>
              </a:solidFill>
            </a:endParaRPr>
          </a:p>
          <a:p>
            <a:pPr marL="0" lvl="0" indent="0" algn="l" rtl="0">
              <a:lnSpc>
                <a:spcPct val="115000"/>
              </a:lnSpc>
              <a:spcBef>
                <a:spcPts val="0"/>
              </a:spcBef>
              <a:spcAft>
                <a:spcPts val="0"/>
              </a:spcAft>
              <a:buNone/>
            </a:pPr>
            <a:r>
              <a:rPr lang="en" sz="1900">
                <a:solidFill>
                  <a:srgbClr val="434343"/>
                </a:solidFill>
              </a:rPr>
              <a:t>What is too short?</a:t>
            </a:r>
            <a:endParaRPr sz="1900">
              <a:solidFill>
                <a:srgbClr val="434343"/>
              </a:solidFill>
            </a:endParaRPr>
          </a:p>
          <a:p>
            <a:pPr marL="0" lvl="0" indent="0" algn="l" rtl="0">
              <a:lnSpc>
                <a:spcPct val="115000"/>
              </a:lnSpc>
              <a:spcBef>
                <a:spcPts val="0"/>
              </a:spcBef>
              <a:spcAft>
                <a:spcPts val="0"/>
              </a:spcAft>
              <a:buNone/>
            </a:pPr>
            <a:r>
              <a:rPr lang="en" sz="1900">
                <a:solidFill>
                  <a:srgbClr val="434343"/>
                </a:solidFill>
              </a:rPr>
              <a:t>What is your “just right”estimate?</a:t>
            </a:r>
            <a:endParaRPr sz="1900">
              <a:solidFill>
                <a:srgbClr val="434343"/>
              </a:solidFill>
            </a:endParaRPr>
          </a:p>
          <a:p>
            <a:pPr marL="0" lvl="0" indent="0" algn="l" rtl="0">
              <a:spcBef>
                <a:spcPts val="0"/>
              </a:spcBef>
              <a:spcAft>
                <a:spcPts val="0"/>
              </a:spcAft>
              <a:buNone/>
            </a:pPr>
            <a:endParaRPr/>
          </a:p>
        </p:txBody>
      </p:sp>
      <p:pic>
        <p:nvPicPr>
          <p:cNvPr id="132" name="Google Shape;132;p23"/>
          <p:cNvPicPr preferRelativeResize="0"/>
          <p:nvPr/>
        </p:nvPicPr>
        <p:blipFill>
          <a:blip r:embed="rId3">
            <a:alphaModFix/>
          </a:blip>
          <a:stretch>
            <a:fillRect/>
          </a:stretch>
        </p:blipFill>
        <p:spPr>
          <a:xfrm>
            <a:off x="0" y="-1575"/>
            <a:ext cx="3902325" cy="5143501"/>
          </a:xfrm>
          <a:prstGeom prst="rect">
            <a:avLst/>
          </a:prstGeom>
          <a:noFill/>
          <a:ln>
            <a:noFill/>
          </a:ln>
        </p:spPr>
      </p:pic>
      <p:sp>
        <p:nvSpPr>
          <p:cNvPr id="133" name="Google Shape;133;p23"/>
          <p:cNvSpPr txBox="1"/>
          <p:nvPr/>
        </p:nvSpPr>
        <p:spPr>
          <a:xfrm>
            <a:off x="4112700" y="1982750"/>
            <a:ext cx="4818900" cy="28521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600" i="1"/>
              <a:t>There are 396 sheets per roll. </a:t>
            </a:r>
            <a:endParaRPr sz="1600" i="1"/>
          </a:p>
          <a:p>
            <a:pPr marL="0" lvl="0" indent="0" algn="l" rtl="0">
              <a:lnSpc>
                <a:spcPct val="115000"/>
              </a:lnSpc>
              <a:spcBef>
                <a:spcPts val="0"/>
              </a:spcBef>
              <a:spcAft>
                <a:spcPts val="0"/>
              </a:spcAft>
              <a:buNone/>
            </a:pPr>
            <a:r>
              <a:rPr lang="en" sz="1600" i="1"/>
              <a:t>Each sheet is 10.5 centimeters.</a:t>
            </a:r>
            <a:endParaRPr sz="1600" i="1">
              <a:solidFill>
                <a:srgbClr val="674EA7"/>
              </a:solidFill>
            </a:endParaRPr>
          </a:p>
          <a:p>
            <a:pPr marL="0" lvl="0" indent="0" algn="l" rtl="0">
              <a:lnSpc>
                <a:spcPct val="115000"/>
              </a:lnSpc>
              <a:spcBef>
                <a:spcPts val="0"/>
              </a:spcBef>
              <a:spcAft>
                <a:spcPts val="0"/>
              </a:spcAft>
              <a:buNone/>
            </a:pPr>
            <a:r>
              <a:rPr lang="en" sz="1600" i="1">
                <a:solidFill>
                  <a:srgbClr val="674EA7"/>
                </a:solidFill>
              </a:rPr>
              <a:t>396 sheets x 10.5 centimeters = 4,158 centimeters </a:t>
            </a:r>
            <a:endParaRPr sz="1600" i="1">
              <a:solidFill>
                <a:srgbClr val="674EA7"/>
              </a:solidFill>
            </a:endParaRPr>
          </a:p>
          <a:p>
            <a:pPr marL="0" lvl="0" indent="0" algn="l" rtl="0">
              <a:lnSpc>
                <a:spcPct val="115000"/>
              </a:lnSpc>
              <a:spcBef>
                <a:spcPts val="0"/>
              </a:spcBef>
              <a:spcAft>
                <a:spcPts val="0"/>
              </a:spcAft>
              <a:buNone/>
            </a:pPr>
            <a:r>
              <a:rPr lang="en" sz="1600" i="1">
                <a:solidFill>
                  <a:srgbClr val="674EA7"/>
                </a:solidFill>
              </a:rPr>
              <a:t>4,158 centimeters = 41.58 meters (about 41 and a half meters)</a:t>
            </a:r>
            <a:endParaRPr sz="1600" i="1">
              <a:solidFill>
                <a:srgbClr val="674EA7"/>
              </a:solidFill>
            </a:endParaRPr>
          </a:p>
          <a:p>
            <a:pPr marL="0" lvl="0" indent="0" algn="l" rtl="0">
              <a:lnSpc>
                <a:spcPct val="115000"/>
              </a:lnSpc>
              <a:spcBef>
                <a:spcPts val="0"/>
              </a:spcBef>
              <a:spcAft>
                <a:spcPts val="0"/>
              </a:spcAft>
              <a:buNone/>
            </a:pPr>
            <a:r>
              <a:rPr lang="en" sz="1600" i="1">
                <a:solidFill>
                  <a:srgbClr val="38761D"/>
                </a:solidFill>
              </a:rPr>
              <a:t>How long is that?  How tall is that?</a:t>
            </a:r>
            <a:endParaRPr sz="1600" i="1">
              <a:solidFill>
                <a:srgbClr val="38761D"/>
              </a:solidFill>
            </a:endParaRPr>
          </a:p>
          <a:p>
            <a:pPr marL="457200" lvl="0" indent="-330200" algn="l" rtl="0">
              <a:lnSpc>
                <a:spcPct val="115000"/>
              </a:lnSpc>
              <a:spcBef>
                <a:spcPts val="0"/>
              </a:spcBef>
              <a:spcAft>
                <a:spcPts val="0"/>
              </a:spcAft>
              <a:buClr>
                <a:srgbClr val="38761D"/>
              </a:buClr>
              <a:buSzPts val="1600"/>
              <a:buChar char="●"/>
            </a:pPr>
            <a:r>
              <a:rPr lang="en" sz="1600" i="1">
                <a:solidFill>
                  <a:srgbClr val="38761D"/>
                </a:solidFill>
              </a:rPr>
              <a:t>It is 39 meters from 1st to 3rd base on a baseball field</a:t>
            </a:r>
            <a:endParaRPr sz="1600" i="1">
              <a:solidFill>
                <a:srgbClr val="38761D"/>
              </a:solidFill>
            </a:endParaRPr>
          </a:p>
          <a:p>
            <a:pPr marL="457200" lvl="0" indent="-330200" algn="l" rtl="0">
              <a:lnSpc>
                <a:spcPct val="115000"/>
              </a:lnSpc>
              <a:spcBef>
                <a:spcPts val="0"/>
              </a:spcBef>
              <a:spcAft>
                <a:spcPts val="0"/>
              </a:spcAft>
              <a:buClr>
                <a:srgbClr val="38761D"/>
              </a:buClr>
              <a:buSzPts val="1600"/>
              <a:buChar char="●"/>
            </a:pPr>
            <a:r>
              <a:rPr lang="en" sz="1600" i="1">
                <a:solidFill>
                  <a:srgbClr val="38761D"/>
                </a:solidFill>
              </a:rPr>
              <a:t>The Statue of Liberty is 45 meters </a:t>
            </a:r>
            <a:endParaRPr sz="1600" i="1">
              <a:solidFill>
                <a:srgbClr val="38761D"/>
              </a:solidFill>
            </a:endParaRPr>
          </a:p>
          <a:p>
            <a:pPr marL="457200" lvl="0" indent="-330200" algn="l" rtl="0">
              <a:lnSpc>
                <a:spcPct val="115000"/>
              </a:lnSpc>
              <a:spcBef>
                <a:spcPts val="0"/>
              </a:spcBef>
              <a:spcAft>
                <a:spcPts val="0"/>
              </a:spcAft>
              <a:buClr>
                <a:srgbClr val="38761D"/>
              </a:buClr>
              <a:buSzPts val="1600"/>
              <a:buChar char="●"/>
            </a:pPr>
            <a:r>
              <a:rPr lang="en" sz="1600" i="1">
                <a:solidFill>
                  <a:srgbClr val="38761D"/>
                </a:solidFill>
              </a:rPr>
              <a:t>A 12-story building is around 40 meters</a:t>
            </a:r>
            <a:endParaRPr sz="1600" i="1">
              <a:solidFill>
                <a:srgbClr val="38761D"/>
              </a:solidFill>
            </a:endParaRPr>
          </a:p>
        </p:txBody>
      </p:sp>
      <p:sp>
        <p:nvSpPr>
          <p:cNvPr id="134" name="Google Shape;134;p23"/>
          <p:cNvSpPr txBox="1"/>
          <p:nvPr/>
        </p:nvSpPr>
        <p:spPr>
          <a:xfrm>
            <a:off x="8394300" y="4820250"/>
            <a:ext cx="749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5.NBT.B7</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3"/>
                                        </p:tgtEl>
                                        <p:attrNameLst>
                                          <p:attrName>style.visibility</p:attrName>
                                        </p:attrNameLst>
                                      </p:cBhvr>
                                      <p:to>
                                        <p:strVal val="visible"/>
                                      </p:to>
                                    </p:set>
                                    <p:animEffect transition="in" filter="fade">
                                      <p:cBhvr>
                                        <p:cTn id="7" dur="10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4"/>
          <p:cNvSpPr txBox="1">
            <a:spLocks noGrp="1"/>
          </p:cNvSpPr>
          <p:nvPr>
            <p:ph type="body" idx="1"/>
          </p:nvPr>
        </p:nvSpPr>
        <p:spPr>
          <a:xfrm>
            <a:off x="7212625" y="185850"/>
            <a:ext cx="1931400" cy="4256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rgbClr val="1C4587"/>
                </a:solidFill>
              </a:rPr>
              <a:t>Happy Flag Day!</a:t>
            </a:r>
            <a:endParaRPr sz="1700" b="1">
              <a:solidFill>
                <a:srgbClr val="1C4587"/>
              </a:solidFill>
            </a:endParaRPr>
          </a:p>
          <a:p>
            <a:pPr marL="0" lvl="0" indent="0" algn="ctr" rtl="0">
              <a:spcBef>
                <a:spcPts val="1600"/>
              </a:spcBef>
              <a:spcAft>
                <a:spcPts val="0"/>
              </a:spcAft>
              <a:buNone/>
            </a:pPr>
            <a:r>
              <a:rPr lang="en" sz="1700">
                <a:solidFill>
                  <a:srgbClr val="1C4587"/>
                </a:solidFill>
              </a:rPr>
              <a:t>What GEOMETRY do you see in our flag?</a:t>
            </a:r>
            <a:endParaRPr sz="1700">
              <a:solidFill>
                <a:srgbClr val="1C4587"/>
              </a:solidFill>
            </a:endParaRPr>
          </a:p>
          <a:p>
            <a:pPr marL="0" lvl="0" indent="0" algn="ctr" rtl="0">
              <a:spcBef>
                <a:spcPts val="1600"/>
              </a:spcBef>
              <a:spcAft>
                <a:spcPts val="0"/>
              </a:spcAft>
              <a:buNone/>
            </a:pPr>
            <a:r>
              <a:rPr lang="en" sz="1700">
                <a:solidFill>
                  <a:srgbClr val="1C4587"/>
                </a:solidFill>
              </a:rPr>
              <a:t>Estimate the size of the INTERIOR angles in the stars? </a:t>
            </a:r>
            <a:endParaRPr sz="1700">
              <a:solidFill>
                <a:srgbClr val="1C4587"/>
              </a:solidFill>
            </a:endParaRPr>
          </a:p>
          <a:p>
            <a:pPr marL="0" lvl="0" indent="0" algn="ctr" rtl="0">
              <a:spcBef>
                <a:spcPts val="1600"/>
              </a:spcBef>
              <a:spcAft>
                <a:spcPts val="1600"/>
              </a:spcAft>
              <a:buNone/>
            </a:pPr>
            <a:r>
              <a:rPr lang="en" sz="1700">
                <a:solidFill>
                  <a:srgbClr val="1C4587"/>
                </a:solidFill>
              </a:rPr>
              <a:t>What about the REFLEX angle “around” the point of the star?</a:t>
            </a:r>
            <a:endParaRPr sz="1700">
              <a:solidFill>
                <a:srgbClr val="1C4587"/>
              </a:solidFill>
            </a:endParaRPr>
          </a:p>
        </p:txBody>
      </p:sp>
      <p:pic>
        <p:nvPicPr>
          <p:cNvPr id="140" name="Google Shape;140;p24"/>
          <p:cNvPicPr preferRelativeResize="0"/>
          <p:nvPr/>
        </p:nvPicPr>
        <p:blipFill>
          <a:blip r:embed="rId3">
            <a:alphaModFix/>
          </a:blip>
          <a:stretch>
            <a:fillRect/>
          </a:stretch>
        </p:blipFill>
        <p:spPr>
          <a:xfrm>
            <a:off x="-1" y="312038"/>
            <a:ext cx="7212624" cy="4256726"/>
          </a:xfrm>
          <a:prstGeom prst="rect">
            <a:avLst/>
          </a:prstGeom>
          <a:noFill/>
          <a:ln>
            <a:noFill/>
          </a:ln>
        </p:spPr>
      </p:pic>
      <p:sp>
        <p:nvSpPr>
          <p:cNvPr id="141" name="Google Shape;141;p24"/>
          <p:cNvSpPr txBox="1"/>
          <p:nvPr/>
        </p:nvSpPr>
        <p:spPr>
          <a:xfrm>
            <a:off x="0" y="4804800"/>
            <a:ext cx="749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5.MD.C</a:t>
            </a:r>
            <a:endParaRPr sz="10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5"/>
          <p:cNvSpPr txBox="1">
            <a:spLocks noGrp="1"/>
          </p:cNvSpPr>
          <p:nvPr>
            <p:ph type="title"/>
          </p:nvPr>
        </p:nvSpPr>
        <p:spPr>
          <a:xfrm>
            <a:off x="6023400" y="1054225"/>
            <a:ext cx="2724600" cy="2755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700">
                <a:solidFill>
                  <a:srgbClr val="0000FF"/>
                </a:solidFill>
              </a:rPr>
              <a:t>Which one does not belong?</a:t>
            </a:r>
            <a:endParaRPr sz="3700">
              <a:solidFill>
                <a:srgbClr val="0000FF"/>
              </a:solidFill>
            </a:endParaRPr>
          </a:p>
        </p:txBody>
      </p:sp>
      <p:pic>
        <p:nvPicPr>
          <p:cNvPr id="147" name="Google Shape;147;p25"/>
          <p:cNvPicPr preferRelativeResize="0"/>
          <p:nvPr/>
        </p:nvPicPr>
        <p:blipFill>
          <a:blip r:embed="rId3">
            <a:alphaModFix/>
          </a:blip>
          <a:stretch>
            <a:fillRect/>
          </a:stretch>
        </p:blipFill>
        <p:spPr>
          <a:xfrm>
            <a:off x="30838" y="28575"/>
            <a:ext cx="5610225" cy="5086350"/>
          </a:xfrm>
          <a:prstGeom prst="rect">
            <a:avLst/>
          </a:prstGeom>
          <a:noFill/>
          <a:ln>
            <a:noFill/>
          </a:ln>
        </p:spPr>
      </p:pic>
      <p:sp>
        <p:nvSpPr>
          <p:cNvPr id="148" name="Google Shape;148;p25"/>
          <p:cNvSpPr txBox="1"/>
          <p:nvPr/>
        </p:nvSpPr>
        <p:spPr>
          <a:xfrm>
            <a:off x="8394300" y="4820250"/>
            <a:ext cx="749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5.NF.A2</a:t>
            </a:r>
            <a:endParaRPr sz="10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6"/>
          <p:cNvSpPr txBox="1">
            <a:spLocks noGrp="1"/>
          </p:cNvSpPr>
          <p:nvPr>
            <p:ph type="title"/>
          </p:nvPr>
        </p:nvSpPr>
        <p:spPr>
          <a:xfrm>
            <a:off x="4071625" y="182825"/>
            <a:ext cx="47607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900" b="1"/>
              <a:t>Help us bake cookies!</a:t>
            </a:r>
            <a:endParaRPr sz="2900" b="1"/>
          </a:p>
        </p:txBody>
      </p:sp>
      <p:sp>
        <p:nvSpPr>
          <p:cNvPr id="154" name="Google Shape;154;p26"/>
          <p:cNvSpPr txBox="1">
            <a:spLocks noGrp="1"/>
          </p:cNvSpPr>
          <p:nvPr>
            <p:ph type="body" idx="1"/>
          </p:nvPr>
        </p:nvSpPr>
        <p:spPr>
          <a:xfrm>
            <a:off x="4133425" y="1152475"/>
            <a:ext cx="46989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55" name="Google Shape;155;p26"/>
          <p:cNvPicPr preferRelativeResize="0"/>
          <p:nvPr/>
        </p:nvPicPr>
        <p:blipFill>
          <a:blip r:embed="rId3">
            <a:alphaModFix/>
          </a:blip>
          <a:stretch>
            <a:fillRect/>
          </a:stretch>
        </p:blipFill>
        <p:spPr>
          <a:xfrm>
            <a:off x="67575" y="62100"/>
            <a:ext cx="3757399" cy="5012225"/>
          </a:xfrm>
          <a:prstGeom prst="rect">
            <a:avLst/>
          </a:prstGeom>
          <a:noFill/>
          <a:ln>
            <a:noFill/>
          </a:ln>
        </p:spPr>
      </p:pic>
      <p:pic>
        <p:nvPicPr>
          <p:cNvPr id="156" name="Google Shape;156;p26"/>
          <p:cNvPicPr preferRelativeResize="0"/>
          <p:nvPr/>
        </p:nvPicPr>
        <p:blipFill>
          <a:blip r:embed="rId4">
            <a:alphaModFix/>
          </a:blip>
          <a:stretch>
            <a:fillRect/>
          </a:stretch>
        </p:blipFill>
        <p:spPr>
          <a:xfrm>
            <a:off x="3977599" y="1123624"/>
            <a:ext cx="5010575" cy="3474112"/>
          </a:xfrm>
          <a:prstGeom prst="rect">
            <a:avLst/>
          </a:prstGeom>
          <a:noFill/>
          <a:ln>
            <a:noFill/>
          </a:ln>
        </p:spPr>
      </p:pic>
      <p:sp>
        <p:nvSpPr>
          <p:cNvPr id="157" name="Google Shape;157;p26"/>
          <p:cNvSpPr txBox="1"/>
          <p:nvPr/>
        </p:nvSpPr>
        <p:spPr>
          <a:xfrm>
            <a:off x="8394300" y="4820250"/>
            <a:ext cx="749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5.NF.B6</a:t>
            </a:r>
            <a:endParaRPr sz="10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7"/>
          <p:cNvSpPr txBox="1">
            <a:spLocks noGrp="1"/>
          </p:cNvSpPr>
          <p:nvPr>
            <p:ph type="body" idx="1"/>
          </p:nvPr>
        </p:nvSpPr>
        <p:spPr>
          <a:xfrm>
            <a:off x="3752000" y="131175"/>
            <a:ext cx="5080200" cy="4437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550" i="1">
                <a:solidFill>
                  <a:srgbClr val="333333"/>
                </a:solidFill>
                <a:highlight>
                  <a:srgbClr val="FFFFFF"/>
                </a:highlight>
              </a:rPr>
              <a:t>June 19th is celebrated and commemorated in the United States as the anniversary of when enslaved persons in parts of Texas first learned of their liberation in 1865.  Juneteenth, as this annual event is named, is observed in Boston and all over our nation in a festive and poignant way with food, art, music, dance and remembrance of the history of slavery and freedom. </a:t>
            </a:r>
            <a:endParaRPr sz="1550" i="1">
              <a:solidFill>
                <a:srgbClr val="333333"/>
              </a:solidFill>
              <a:highlight>
                <a:srgbClr val="FFFFFF"/>
              </a:highlight>
            </a:endParaRPr>
          </a:p>
          <a:p>
            <a:pPr marL="0" lvl="0" indent="0" algn="ctr" rtl="0">
              <a:spcBef>
                <a:spcPts val="1600"/>
              </a:spcBef>
              <a:spcAft>
                <a:spcPts val="0"/>
              </a:spcAft>
              <a:buNone/>
            </a:pPr>
            <a:endParaRPr sz="1350" i="1">
              <a:solidFill>
                <a:srgbClr val="333333"/>
              </a:solidFill>
              <a:highlight>
                <a:srgbClr val="FFFFFF"/>
              </a:highlight>
            </a:endParaRPr>
          </a:p>
          <a:p>
            <a:pPr marL="0" lvl="0" indent="0" algn="ctr" rtl="0">
              <a:spcBef>
                <a:spcPts val="1600"/>
              </a:spcBef>
              <a:spcAft>
                <a:spcPts val="0"/>
              </a:spcAft>
              <a:buNone/>
            </a:pPr>
            <a:r>
              <a:rPr lang="en" sz="1900" b="1">
                <a:solidFill>
                  <a:srgbClr val="333333"/>
                </a:solidFill>
                <a:highlight>
                  <a:srgbClr val="FFFFFF"/>
                </a:highlight>
              </a:rPr>
              <a:t>The EMANCIPATION monument in Harriet Tubman Park stands nearly 10 feet tall.</a:t>
            </a:r>
            <a:endParaRPr sz="1900" b="1">
              <a:solidFill>
                <a:srgbClr val="333333"/>
              </a:solidFill>
              <a:highlight>
                <a:srgbClr val="FFFFFF"/>
              </a:highlight>
            </a:endParaRPr>
          </a:p>
          <a:p>
            <a:pPr marL="0" lvl="0" indent="0" algn="ctr" rtl="0">
              <a:spcBef>
                <a:spcPts val="1600"/>
              </a:spcBef>
              <a:spcAft>
                <a:spcPts val="1600"/>
              </a:spcAft>
              <a:buNone/>
            </a:pPr>
            <a:r>
              <a:rPr lang="en" sz="1900" b="1">
                <a:solidFill>
                  <a:srgbClr val="333333"/>
                </a:solidFill>
                <a:highlight>
                  <a:srgbClr val="FFFFFF"/>
                </a:highlight>
              </a:rPr>
              <a:t>    How many times taller is it than you?      	(Think fractions!)</a:t>
            </a:r>
            <a:endParaRPr sz="1900" b="1">
              <a:solidFill>
                <a:srgbClr val="333333"/>
              </a:solidFill>
              <a:highlight>
                <a:srgbClr val="FFFFFF"/>
              </a:highlight>
            </a:endParaRPr>
          </a:p>
        </p:txBody>
      </p:sp>
      <p:pic>
        <p:nvPicPr>
          <p:cNvPr id="163" name="Google Shape;163;p27"/>
          <p:cNvPicPr preferRelativeResize="0"/>
          <p:nvPr/>
        </p:nvPicPr>
        <p:blipFill>
          <a:blip r:embed="rId3">
            <a:alphaModFix/>
          </a:blip>
          <a:stretch>
            <a:fillRect/>
          </a:stretch>
        </p:blipFill>
        <p:spPr>
          <a:xfrm>
            <a:off x="2" y="0"/>
            <a:ext cx="3503746" cy="5143499"/>
          </a:xfrm>
          <a:prstGeom prst="rect">
            <a:avLst/>
          </a:prstGeom>
          <a:noFill/>
          <a:ln>
            <a:noFill/>
          </a:ln>
        </p:spPr>
      </p:pic>
      <p:sp>
        <p:nvSpPr>
          <p:cNvPr id="164" name="Google Shape;164;p27"/>
          <p:cNvSpPr txBox="1"/>
          <p:nvPr/>
        </p:nvSpPr>
        <p:spPr>
          <a:xfrm>
            <a:off x="0" y="4881925"/>
            <a:ext cx="33600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i="1">
                <a:solidFill>
                  <a:schemeClr val="dk1"/>
                </a:solidFill>
              </a:rPr>
              <a:t>Emancipation</a:t>
            </a:r>
            <a:r>
              <a:rPr lang="en" sz="900">
                <a:solidFill>
                  <a:schemeClr val="dk1"/>
                </a:solidFill>
              </a:rPr>
              <a:t> by Meta Vaux Warrick Fuller</a:t>
            </a:r>
            <a:endParaRPr sz="1100"/>
          </a:p>
        </p:txBody>
      </p:sp>
      <p:sp>
        <p:nvSpPr>
          <p:cNvPr id="165" name="Google Shape;165;p27"/>
          <p:cNvSpPr txBox="1"/>
          <p:nvPr/>
        </p:nvSpPr>
        <p:spPr>
          <a:xfrm>
            <a:off x="8394300" y="4820250"/>
            <a:ext cx="749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5.NF.B6</a:t>
            </a:r>
            <a:endParaRPr sz="10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8"/>
          <p:cNvSpPr txBox="1">
            <a:spLocks noGrp="1"/>
          </p:cNvSpPr>
          <p:nvPr>
            <p:ph type="title"/>
          </p:nvPr>
        </p:nvSpPr>
        <p:spPr>
          <a:xfrm>
            <a:off x="311700" y="284950"/>
            <a:ext cx="8520600" cy="732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900">
                <a:solidFill>
                  <a:srgbClr val="351C75"/>
                </a:solidFill>
              </a:rPr>
              <a:t>Which one doesn’t belong?</a:t>
            </a:r>
            <a:endParaRPr sz="2900">
              <a:solidFill>
                <a:srgbClr val="351C75"/>
              </a:solidFill>
            </a:endParaRPr>
          </a:p>
        </p:txBody>
      </p:sp>
      <p:graphicFrame>
        <p:nvGraphicFramePr>
          <p:cNvPr id="171" name="Google Shape;171;p28"/>
          <p:cNvGraphicFramePr/>
          <p:nvPr/>
        </p:nvGraphicFramePr>
        <p:xfrm>
          <a:off x="419350" y="967025"/>
          <a:ext cx="8520600" cy="3736900"/>
        </p:xfrm>
        <a:graphic>
          <a:graphicData uri="http://schemas.openxmlformats.org/drawingml/2006/table">
            <a:tbl>
              <a:tblPr>
                <a:noFill/>
                <a:tableStyleId>{81B914B2-5662-4246-BC18-6985B52C8A83}</a:tableStyleId>
              </a:tblPr>
              <a:tblGrid>
                <a:gridCol w="4260300">
                  <a:extLst>
                    <a:ext uri="{9D8B030D-6E8A-4147-A177-3AD203B41FA5}">
                      <a16:colId xmlns:a16="http://schemas.microsoft.com/office/drawing/2014/main" val="20000"/>
                    </a:ext>
                  </a:extLst>
                </a:gridCol>
                <a:gridCol w="4260300">
                  <a:extLst>
                    <a:ext uri="{9D8B030D-6E8A-4147-A177-3AD203B41FA5}">
                      <a16:colId xmlns:a16="http://schemas.microsoft.com/office/drawing/2014/main" val="20001"/>
                    </a:ext>
                  </a:extLst>
                </a:gridCol>
              </a:tblGrid>
              <a:tr h="1868450">
                <a:tc>
                  <a:txBody>
                    <a:bodyPr/>
                    <a:lstStyle/>
                    <a:p>
                      <a:pPr marL="0" lvl="0" indent="0" algn="ctr" rtl="0">
                        <a:spcBef>
                          <a:spcPts val="0"/>
                        </a:spcBef>
                        <a:spcAft>
                          <a:spcPts val="0"/>
                        </a:spcAft>
                        <a:buNone/>
                      </a:pPr>
                      <a:r>
                        <a:rPr lang="en" sz="4100" b="1">
                          <a:solidFill>
                            <a:srgbClr val="38761D"/>
                          </a:solidFill>
                        </a:rPr>
                        <a:t>200 x 0.05</a:t>
                      </a:r>
                      <a:endParaRPr sz="4100" b="1">
                        <a:solidFill>
                          <a:srgbClr val="38761D"/>
                        </a:solidFill>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1868450">
                <a:tc>
                  <a:txBody>
                    <a:bodyPr/>
                    <a:lstStyle/>
                    <a:p>
                      <a:pPr marL="0" lvl="0" indent="0" algn="l" rtl="0">
                        <a:spcBef>
                          <a:spcPts val="0"/>
                        </a:spcBef>
                        <a:spcAft>
                          <a:spcPts val="0"/>
                        </a:spcAft>
                        <a:buNone/>
                      </a:pPr>
                      <a:endParaRPr/>
                    </a:p>
                  </a:txBody>
                  <a:tcPr marL="91425" marR="91425" marT="91425" marB="91425">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sz="4100" b="1">
                          <a:solidFill>
                            <a:srgbClr val="0000FF"/>
                          </a:solidFill>
                        </a:rPr>
                        <a:t>100  ➗  0.10</a:t>
                      </a:r>
                      <a:endParaRPr sz="4100" b="1">
                        <a:solidFill>
                          <a:srgbClr val="0000FF"/>
                        </a:solidFill>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pic>
        <p:nvPicPr>
          <p:cNvPr id="172" name="Google Shape;172;p28"/>
          <p:cNvPicPr preferRelativeResize="0"/>
          <p:nvPr/>
        </p:nvPicPr>
        <p:blipFill>
          <a:blip r:embed="rId3">
            <a:alphaModFix/>
          </a:blip>
          <a:stretch>
            <a:fillRect/>
          </a:stretch>
        </p:blipFill>
        <p:spPr>
          <a:xfrm>
            <a:off x="5689474" y="1017849"/>
            <a:ext cx="1865625" cy="1773350"/>
          </a:xfrm>
          <a:prstGeom prst="rect">
            <a:avLst/>
          </a:prstGeom>
          <a:noFill/>
          <a:ln>
            <a:noFill/>
          </a:ln>
        </p:spPr>
      </p:pic>
      <p:pic>
        <p:nvPicPr>
          <p:cNvPr id="173" name="Google Shape;173;p28"/>
          <p:cNvPicPr preferRelativeResize="0"/>
          <p:nvPr/>
        </p:nvPicPr>
        <p:blipFill>
          <a:blip r:embed="rId4">
            <a:alphaModFix/>
          </a:blip>
          <a:stretch>
            <a:fillRect/>
          </a:stretch>
        </p:blipFill>
        <p:spPr>
          <a:xfrm>
            <a:off x="460500" y="3040007"/>
            <a:ext cx="1799800" cy="577218"/>
          </a:xfrm>
          <a:prstGeom prst="rect">
            <a:avLst/>
          </a:prstGeom>
          <a:noFill/>
          <a:ln>
            <a:noFill/>
          </a:ln>
        </p:spPr>
      </p:pic>
      <p:pic>
        <p:nvPicPr>
          <p:cNvPr id="174" name="Google Shape;174;p28"/>
          <p:cNvPicPr preferRelativeResize="0"/>
          <p:nvPr/>
        </p:nvPicPr>
        <p:blipFill>
          <a:blip r:embed="rId4">
            <a:alphaModFix/>
          </a:blip>
          <a:stretch>
            <a:fillRect/>
          </a:stretch>
        </p:blipFill>
        <p:spPr>
          <a:xfrm>
            <a:off x="1435525" y="3169357"/>
            <a:ext cx="1799800" cy="577218"/>
          </a:xfrm>
          <a:prstGeom prst="rect">
            <a:avLst/>
          </a:prstGeom>
          <a:noFill/>
          <a:ln>
            <a:noFill/>
          </a:ln>
        </p:spPr>
      </p:pic>
      <p:pic>
        <p:nvPicPr>
          <p:cNvPr id="175" name="Google Shape;175;p28"/>
          <p:cNvPicPr preferRelativeResize="0"/>
          <p:nvPr/>
        </p:nvPicPr>
        <p:blipFill>
          <a:blip r:embed="rId5">
            <a:alphaModFix/>
          </a:blip>
          <a:stretch>
            <a:fillRect/>
          </a:stretch>
        </p:blipFill>
        <p:spPr>
          <a:xfrm>
            <a:off x="2688350" y="2897452"/>
            <a:ext cx="1937500" cy="862325"/>
          </a:xfrm>
          <a:prstGeom prst="rect">
            <a:avLst/>
          </a:prstGeom>
          <a:noFill/>
          <a:ln>
            <a:noFill/>
          </a:ln>
        </p:spPr>
      </p:pic>
      <p:pic>
        <p:nvPicPr>
          <p:cNvPr id="176" name="Google Shape;176;p28"/>
          <p:cNvPicPr preferRelativeResize="0"/>
          <p:nvPr/>
        </p:nvPicPr>
        <p:blipFill>
          <a:blip r:embed="rId4">
            <a:alphaModFix/>
          </a:blip>
          <a:stretch>
            <a:fillRect/>
          </a:stretch>
        </p:blipFill>
        <p:spPr>
          <a:xfrm>
            <a:off x="565375" y="3796857"/>
            <a:ext cx="1799800" cy="577218"/>
          </a:xfrm>
          <a:prstGeom prst="rect">
            <a:avLst/>
          </a:prstGeom>
          <a:noFill/>
          <a:ln>
            <a:noFill/>
          </a:ln>
        </p:spPr>
      </p:pic>
      <p:pic>
        <p:nvPicPr>
          <p:cNvPr id="177" name="Google Shape;177;p28"/>
          <p:cNvPicPr preferRelativeResize="0"/>
          <p:nvPr/>
        </p:nvPicPr>
        <p:blipFill>
          <a:blip r:embed="rId6">
            <a:alphaModFix/>
          </a:blip>
          <a:stretch>
            <a:fillRect/>
          </a:stretch>
        </p:blipFill>
        <p:spPr>
          <a:xfrm>
            <a:off x="1896950" y="3796850"/>
            <a:ext cx="1775525" cy="801043"/>
          </a:xfrm>
          <a:prstGeom prst="rect">
            <a:avLst/>
          </a:prstGeom>
          <a:noFill/>
          <a:ln>
            <a:noFill/>
          </a:ln>
        </p:spPr>
      </p:pic>
      <p:pic>
        <p:nvPicPr>
          <p:cNvPr id="178" name="Google Shape;178;p28"/>
          <p:cNvPicPr preferRelativeResize="0"/>
          <p:nvPr/>
        </p:nvPicPr>
        <p:blipFill>
          <a:blip r:embed="rId6">
            <a:alphaModFix/>
          </a:blip>
          <a:stretch>
            <a:fillRect/>
          </a:stretch>
        </p:blipFill>
        <p:spPr>
          <a:xfrm>
            <a:off x="2526875" y="3403887"/>
            <a:ext cx="1775525" cy="801043"/>
          </a:xfrm>
          <a:prstGeom prst="rect">
            <a:avLst/>
          </a:prstGeom>
          <a:noFill/>
          <a:ln>
            <a:noFill/>
          </a:ln>
        </p:spPr>
      </p:pic>
      <p:sp>
        <p:nvSpPr>
          <p:cNvPr id="179" name="Google Shape;179;p28"/>
          <p:cNvSpPr txBox="1"/>
          <p:nvPr/>
        </p:nvSpPr>
        <p:spPr>
          <a:xfrm>
            <a:off x="8394300" y="4820250"/>
            <a:ext cx="749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5.NBT.B7</a:t>
            </a:r>
            <a:endParaRPr sz="100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879</Words>
  <Application>Microsoft Macintosh PowerPoint</Application>
  <PresentationFormat>On-screen Show (16:9)</PresentationFormat>
  <Paragraphs>112</Paragraphs>
  <Slides>16</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Lato</vt:lpstr>
      <vt:lpstr>Lora</vt:lpstr>
      <vt:lpstr>Arial</vt:lpstr>
      <vt:lpstr>Simple Light</vt:lpstr>
      <vt:lpstr>Volunteers placed 37,342 American Flags on the Boston Common to commemorate Memorial Day.  Create an equation using at least TWO operations to equal  37,342.</vt:lpstr>
      <vt:lpstr>Reykjavik Rainbow Street, Skólavörðustígur </vt:lpstr>
      <vt:lpstr>PowerPoint Presentation</vt:lpstr>
      <vt:lpstr>Which one doesn’t belong?</vt:lpstr>
      <vt:lpstr>PowerPoint Presentation</vt:lpstr>
      <vt:lpstr>Mrs. M. and her daughter Celia are creating vegetable gardens.</vt:lpstr>
      <vt:lpstr>PowerPoint Presentation</vt:lpstr>
      <vt:lpstr>Here is a half-gallon of lemonade, yum!</vt:lpstr>
      <vt:lpstr>PowerPoint Presentation</vt:lpstr>
      <vt:lpstr>It’s King Kamehameha Day in Hawaii!</vt:lpstr>
      <vt:lpstr>How long is the roll of toilet paper?  What is an estimate that is too long? What is too short? What is your “just right”estimate? </vt:lpstr>
      <vt:lpstr>PowerPoint Presentation</vt:lpstr>
      <vt:lpstr>Which one does not belong?</vt:lpstr>
      <vt:lpstr>Help us bake cookies!</vt:lpstr>
      <vt:lpstr>PowerPoint Presentation</vt:lpstr>
      <vt:lpstr>Which one doesn’t belong?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Volunteers placed 37,342 American Flags on the Boston Common to commemorate Memorial Day.  Create an equation using at least TWO operations to equal  37,342.</dc:title>
  <cp:lastModifiedBy>Microsoft Office User</cp:lastModifiedBy>
  <cp:revision>1</cp:revision>
  <dcterms:modified xsi:type="dcterms:W3CDTF">2022-05-11T12:55:55Z</dcterms:modified>
</cp:coreProperties>
</file>