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Raleway" pitchFamily="2" charset="77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7A104F8-C224-4AE1-8234-95DFB3F7D39B}">
  <a:tblStyle styleId="{27A104F8-C224-4AE1-8234-95DFB3F7D3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94bdec6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94bdec6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31,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Memorial Day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294bdec6b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294bdec6b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is Pride Month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d8a3d6552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d8a3d6552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eb99555f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eb99555f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8a3d6552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d8a3d6552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6d17b109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6d17b109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6,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6d17b109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6d17b109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b6d17b109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b6d17b109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deb99555fd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deb99555fd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94bdec6b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294bdec6b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10,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King Kamehameha Day in Hawaii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db33a035a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db33a035a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13,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b6d17b10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b6d17b10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14,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 Day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db33a035a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db33a035a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daf27c27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daf27c27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deb99555fd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deb99555fd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dd20b7e6c2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dd20b7e6c2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21, 2022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indmasa.com/artist/okuda-san-migue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96925" y="129475"/>
            <a:ext cx="666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Memorial Day 2022!</a:t>
            </a:r>
            <a:endParaRPr sz="2900" b="1">
              <a:solidFill>
                <a:srgbClr val="99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984225" y="702175"/>
            <a:ext cx="2008800" cy="3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Originally known as Decoration Day, </a:t>
            </a: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Memorial Day </a:t>
            </a: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originated in the years following the Civil War and became an official federal holiday in 1971.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How long ago was 1971?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Can we use mental math to figure it out?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25" y="774700"/>
            <a:ext cx="6667500" cy="4171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0" y="4846875"/>
            <a:ext cx="778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89375" y="213600"/>
            <a:ext cx="673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000FF"/>
                </a:solidFill>
              </a:rPr>
              <a:t>Wow! Look at that Pride Flag in Budapest!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7057850" y="875675"/>
            <a:ext cx="1967100" cy="41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The dimensions of this flag are   12 meters by 35 meters.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is the perimeter?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is the area?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50" y="875675"/>
            <a:ext cx="6850224" cy="41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3975950"/>
            <a:ext cx="8520600" cy="5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0B5394"/>
                </a:solidFill>
              </a:rPr>
              <a:t>What do you notice? What do you wonder?</a:t>
            </a:r>
            <a:endParaRPr sz="17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0B5394"/>
                </a:solidFill>
              </a:rPr>
              <a:t>What is a good name for this line plot?</a:t>
            </a:r>
            <a:endParaRPr b="1">
              <a:solidFill>
                <a:srgbClr val="0B5394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57900" cy="3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>
            <a:off x="6035150" y="3482850"/>
            <a:ext cx="2974800" cy="1375200"/>
          </a:xfrm>
          <a:prstGeom prst="wedgeEllipseCallout">
            <a:avLst>
              <a:gd name="adj1" fmla="val -47527"/>
              <a:gd name="adj2" fmla="val -49291"/>
            </a:avLst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this graph could talk,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would it say?</a:t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0" y="4804800"/>
            <a:ext cx="75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3.MD.B4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79" name="Google Shape;79;p16"/>
          <p:cNvGraphicFramePr/>
          <p:nvPr/>
        </p:nvGraphicFramePr>
        <p:xfrm>
          <a:off x="311700" y="1152450"/>
          <a:ext cx="8520600" cy="3596000"/>
        </p:xfrm>
        <a:graphic>
          <a:graphicData uri="http://schemas.openxmlformats.org/drawingml/2006/table">
            <a:tbl>
              <a:tblPr>
                <a:noFill/>
                <a:tableStyleId>{27A104F8-C224-4AE1-8234-95DFB3F7D39B}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9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375" y="1329952"/>
            <a:ext cx="3241700" cy="15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1425" y="3095101"/>
            <a:ext cx="2065450" cy="14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/>
          <p:nvPr/>
        </p:nvSpPr>
        <p:spPr>
          <a:xfrm>
            <a:off x="49129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51283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57745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55591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/>
          <p:nvPr/>
        </p:nvSpPr>
        <p:spPr>
          <a:xfrm>
            <a:off x="53437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66361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64207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62053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6"/>
          <p:cNvSpPr/>
          <p:nvPr/>
        </p:nvSpPr>
        <p:spPr>
          <a:xfrm>
            <a:off x="59899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6"/>
          <p:cNvSpPr/>
          <p:nvPr/>
        </p:nvSpPr>
        <p:spPr>
          <a:xfrm>
            <a:off x="51283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6"/>
          <p:cNvSpPr/>
          <p:nvPr/>
        </p:nvSpPr>
        <p:spPr>
          <a:xfrm>
            <a:off x="49129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6"/>
          <p:cNvSpPr/>
          <p:nvPr/>
        </p:nvSpPr>
        <p:spPr>
          <a:xfrm>
            <a:off x="68515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57745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55591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6"/>
          <p:cNvSpPr/>
          <p:nvPr/>
        </p:nvSpPr>
        <p:spPr>
          <a:xfrm>
            <a:off x="53437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64207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62053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6"/>
          <p:cNvSpPr/>
          <p:nvPr/>
        </p:nvSpPr>
        <p:spPr>
          <a:xfrm>
            <a:off x="59899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68515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66361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6"/>
          <p:cNvSpPr/>
          <p:nvPr/>
        </p:nvSpPr>
        <p:spPr>
          <a:xfrm>
            <a:off x="7066950" y="15458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6"/>
          <p:cNvSpPr/>
          <p:nvPr/>
        </p:nvSpPr>
        <p:spPr>
          <a:xfrm>
            <a:off x="7066950" y="17534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7282350" y="15458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6"/>
          <p:cNvSpPr/>
          <p:nvPr/>
        </p:nvSpPr>
        <p:spPr>
          <a:xfrm>
            <a:off x="7282350" y="17534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0671" y="3092175"/>
            <a:ext cx="1547679" cy="15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3.G.A2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73625" y="84150"/>
            <a:ext cx="1830000" cy="44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20124D"/>
                </a:solidFill>
              </a:rPr>
              <a:t>How many Hershey kisses? </a:t>
            </a: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0124D"/>
                </a:solidFill>
              </a:rPr>
              <a:t>Can you find a way to solve this without </a:t>
            </a: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20124D"/>
                </a:solidFill>
              </a:rPr>
              <a:t>“counting all?” </a:t>
            </a: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20124D"/>
                </a:solidFill>
              </a:rPr>
              <a:t>Write an addition sentence to match your thinking.</a:t>
            </a: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20124D"/>
                </a:solidFill>
              </a:rPr>
              <a:t>How would you arrange them in an array?</a:t>
            </a:r>
            <a:endParaRPr>
              <a:solidFill>
                <a:srgbClr val="20124D"/>
              </a:solidFill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0905" y="0"/>
            <a:ext cx="716309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 txBox="1"/>
          <p:nvPr/>
        </p:nvSpPr>
        <p:spPr>
          <a:xfrm>
            <a:off x="8362125" y="4800050"/>
            <a:ext cx="78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3.OA.D9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6681250" y="185000"/>
            <a:ext cx="2151000" cy="43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Franklin Park in Boston is beautiful!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 It was established in 1890.  How old is the park?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274E13"/>
                </a:solidFill>
              </a:rPr>
              <a:t>How did you solve it?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334125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body" idx="1"/>
          </p:nvPr>
        </p:nvSpPr>
        <p:spPr>
          <a:xfrm>
            <a:off x="4328625" y="454100"/>
            <a:ext cx="45036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783F04"/>
                </a:solidFill>
              </a:rPr>
              <a:t>This 12 foot tall pear sits in the middle of Everett Square in Dorchester.</a:t>
            </a:r>
            <a:endParaRPr sz="29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783F04"/>
                </a:solidFill>
              </a:rPr>
              <a:t>How many times taller is the pear than you?</a:t>
            </a:r>
            <a:endParaRPr sz="3000">
              <a:solidFill>
                <a:srgbClr val="783F04"/>
              </a:solidFill>
            </a:endParaRPr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00"/>
            <a:ext cx="39651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 txBox="1"/>
          <p:nvPr/>
        </p:nvSpPr>
        <p:spPr>
          <a:xfrm>
            <a:off x="8414725" y="4800050"/>
            <a:ext cx="72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3.OA.B6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700" y="77375"/>
            <a:ext cx="7990600" cy="489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3100" y="256713"/>
            <a:ext cx="5257800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3.NF.A3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body" idx="1"/>
          </p:nvPr>
        </p:nvSpPr>
        <p:spPr>
          <a:xfrm>
            <a:off x="230750" y="330575"/>
            <a:ext cx="2398800" cy="42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Wow... and Yum! 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interesting shapes do we see in this photo from the Shuk in Jerusalem?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Can we ESTIMATE how many of each sweet we see here?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How can we use MATH to help get really close?</a:t>
            </a:r>
            <a:endParaRPr sz="1900">
              <a:solidFill>
                <a:srgbClr val="274E13"/>
              </a:solidFill>
            </a:endParaRPr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4025" y="330575"/>
            <a:ext cx="6119925" cy="458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/>
        </p:nvSpPr>
        <p:spPr>
          <a:xfrm>
            <a:off x="0" y="4804800"/>
            <a:ext cx="74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>
            <a:spLocks noGrp="1"/>
          </p:cNvSpPr>
          <p:nvPr>
            <p:ph type="title"/>
          </p:nvPr>
        </p:nvSpPr>
        <p:spPr>
          <a:xfrm>
            <a:off x="3807650" y="140000"/>
            <a:ext cx="514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8761D"/>
                </a:solidFill>
              </a:rPr>
              <a:t>It’s King Kamehameha Day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8761D"/>
                </a:solidFill>
              </a:rPr>
              <a:t>In Hawaii!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body" idx="1"/>
          </p:nvPr>
        </p:nvSpPr>
        <p:spPr>
          <a:xfrm>
            <a:off x="3865400" y="1283250"/>
            <a:ext cx="5082600" cy="3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This statue in Kapaau honors Hawaii’s grandest king.  A great warrior, diplomat, and leader King Kamehameha united the Hawaiian Islands into one royal kingdom.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Historians believe King Kamehameha was born in 1758.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How long ago was that?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Write an equation to match your thinking, and solve it!</a:t>
            </a:r>
            <a:endParaRPr sz="1900">
              <a:solidFill>
                <a:srgbClr val="0B5394"/>
              </a:solidFill>
            </a:endParaRPr>
          </a:p>
        </p:txBody>
      </p:sp>
      <p:pic>
        <p:nvPicPr>
          <p:cNvPr id="149" name="Google Shape;14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1"/>
            <a:ext cx="35973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2"/>
          <p:cNvSpPr txBox="1"/>
          <p:nvPr/>
        </p:nvSpPr>
        <p:spPr>
          <a:xfrm>
            <a:off x="8330575" y="4800050"/>
            <a:ext cx="81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>
            <a:spLocks noGrp="1"/>
          </p:cNvSpPr>
          <p:nvPr>
            <p:ph type="body" idx="1"/>
          </p:nvPr>
        </p:nvSpPr>
        <p:spPr>
          <a:xfrm>
            <a:off x="6680350" y="403350"/>
            <a:ext cx="2309100" cy="43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00FF"/>
                </a:solidFill>
              </a:rPr>
              <a:t>This abstract painting by Marie Demery has a lot of interesting shapes hidden inside.</a:t>
            </a:r>
            <a:endParaRPr sz="1900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00FF"/>
                </a:solidFill>
              </a:rPr>
              <a:t>Describe some of the shapes using their attributes.</a:t>
            </a:r>
            <a:endParaRPr sz="1900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00FF"/>
                </a:solidFill>
              </a:rPr>
              <a:t>How would you classify them?</a:t>
            </a:r>
            <a:endParaRPr sz="1900" b="1">
              <a:solidFill>
                <a:srgbClr val="FF00FF"/>
              </a:solidFill>
            </a:endParaRPr>
          </a:p>
        </p:txBody>
      </p:sp>
      <p:pic>
        <p:nvPicPr>
          <p:cNvPr id="156" name="Google Shape;15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639779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body" idx="1"/>
          </p:nvPr>
        </p:nvSpPr>
        <p:spPr>
          <a:xfrm>
            <a:off x="7473150" y="312050"/>
            <a:ext cx="1530000" cy="42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990000"/>
                </a:solidFill>
              </a:rPr>
              <a:t>Happy Flag Day!</a:t>
            </a:r>
            <a:endParaRPr sz="17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00"/>
                </a:solidFill>
              </a:rPr>
              <a:t>Where do you see an array here?</a:t>
            </a: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990000"/>
                </a:solidFill>
              </a:rPr>
              <a:t>Can you write a number sentence using addition AND multiplication to match your thinking?</a:t>
            </a:r>
            <a:endParaRPr sz="1700">
              <a:solidFill>
                <a:srgbClr val="990000"/>
              </a:solidFill>
            </a:endParaRPr>
          </a:p>
        </p:txBody>
      </p:sp>
      <p:pic>
        <p:nvPicPr>
          <p:cNvPr id="163" name="Google Shape;1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49" y="312150"/>
            <a:ext cx="7212624" cy="425672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 txBox="1"/>
          <p:nvPr/>
        </p:nvSpPr>
        <p:spPr>
          <a:xfrm>
            <a:off x="0" y="4804800"/>
            <a:ext cx="767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title"/>
          </p:nvPr>
        </p:nvSpPr>
        <p:spPr>
          <a:xfrm>
            <a:off x="311700" y="-68725"/>
            <a:ext cx="8520600" cy="3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4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rgbClr val="33244A"/>
                </a:solidFill>
                <a:highlight>
                  <a:srgbClr val="FFFFFF"/>
                </a:highlight>
              </a:rPr>
              <a:t>The Terracotta Army, Xi'an  </a:t>
            </a:r>
            <a:r>
              <a:rPr lang="en" sz="1700">
                <a:solidFill>
                  <a:srgbClr val="33244A"/>
                </a:solidFill>
                <a:highlight>
                  <a:srgbClr val="FFFFFF"/>
                </a:highlight>
              </a:rPr>
              <a:t>秦陵兵马俑</a:t>
            </a:r>
            <a:endParaRPr sz="3000">
              <a:solidFill>
                <a:srgbClr val="33244A"/>
              </a:solidFill>
            </a:endParaRPr>
          </a:p>
        </p:txBody>
      </p:sp>
      <p:sp>
        <p:nvSpPr>
          <p:cNvPr id="170" name="Google Shape;170;p25"/>
          <p:cNvSpPr txBox="1">
            <a:spLocks noGrp="1"/>
          </p:cNvSpPr>
          <p:nvPr>
            <p:ph type="body" idx="1"/>
          </p:nvPr>
        </p:nvSpPr>
        <p:spPr>
          <a:xfrm>
            <a:off x="6804275" y="254125"/>
            <a:ext cx="2106600" cy="32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45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The Qin Tomb Terracotta Warriors and Horses in Xian China features a whole army of </a:t>
            </a:r>
            <a:r>
              <a:rPr lang="en" sz="1700" b="1" i="1">
                <a:solidFill>
                  <a:schemeClr val="dk1"/>
                </a:solidFill>
                <a:highlight>
                  <a:srgbClr val="FFFFFF"/>
                </a:highlight>
              </a:rPr>
              <a:t>about</a:t>
            </a: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 8,000 life sized figures.</a:t>
            </a:r>
            <a:endParaRPr sz="17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25000"/>
              </a:lnSpc>
              <a:spcBef>
                <a:spcPts val="45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What MIGHT the actual number be?</a:t>
            </a:r>
            <a:endParaRPr sz="17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4500"/>
              </a:spcBef>
              <a:spcAft>
                <a:spcPts val="1500"/>
              </a:spcAft>
              <a:buNone/>
            </a:pP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71" name="Google Shape;17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961525"/>
            <a:ext cx="6379475" cy="394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What interesting shapes can we find in this downtown Boston mural by </a:t>
            </a:r>
            <a:r>
              <a:rPr lang="en" sz="1900" b="1">
                <a:solidFill>
                  <a:srgbClr val="351C75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Okuda San Miguel</a:t>
            </a:r>
            <a:r>
              <a:rPr lang="en" sz="1900" b="1">
                <a:solidFill>
                  <a:srgbClr val="351C75"/>
                </a:solidFill>
                <a:highlight>
                  <a:srgbClr val="FFFFFF"/>
                </a:highlight>
              </a:rPr>
              <a:t>? Can we find any fraction representations?</a:t>
            </a:r>
            <a:endParaRPr sz="1900"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4C1130"/>
              </a:solidFill>
            </a:endParaRPr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388" y="704850"/>
            <a:ext cx="8277225" cy="443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6"/>
          <p:cNvSpPr txBox="1"/>
          <p:nvPr/>
        </p:nvSpPr>
        <p:spPr>
          <a:xfrm>
            <a:off x="8050925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>
            <a:spLocks noGrp="1"/>
          </p:cNvSpPr>
          <p:nvPr>
            <p:ph type="body" idx="1"/>
          </p:nvPr>
        </p:nvSpPr>
        <p:spPr>
          <a:xfrm>
            <a:off x="6742775" y="377875"/>
            <a:ext cx="2268000" cy="4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Phillis Wheatley </a:t>
            </a: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(1753-1784) was a famous poet from Boston.  She was also a slave in a wealthy home in Boston.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Her first book was published (by someone else) in </a:t>
            </a:r>
            <a:r>
              <a:rPr lang="en" sz="1400" b="1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1834</a:t>
            </a: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.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How old would she have been in 1834? 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How long after her death was her poetry published?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5" name="Google Shape;18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77875"/>
            <a:ext cx="62865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 txBox="1"/>
          <p:nvPr/>
        </p:nvSpPr>
        <p:spPr>
          <a:xfrm>
            <a:off x="223075" y="4568875"/>
            <a:ext cx="51972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Phillis Wheatley Statue on Commonwealth Avenue, Boston by </a:t>
            </a:r>
            <a:r>
              <a:rPr lang="en" sz="900" b="1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Meredith Gang Bergmann</a:t>
            </a:r>
            <a:endParaRPr sz="900" b="1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7"/>
          <p:cNvSpPr txBox="1"/>
          <p:nvPr/>
        </p:nvSpPr>
        <p:spPr>
          <a:xfrm>
            <a:off x="8404200" y="4800050"/>
            <a:ext cx="739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A64D79"/>
                </a:solidFill>
              </a:rPr>
              <a:t>Thinking about rectangles . . . </a:t>
            </a:r>
            <a:endParaRPr sz="2900">
              <a:solidFill>
                <a:srgbClr val="A64D79"/>
              </a:solidFill>
            </a:endParaRPr>
          </a:p>
        </p:txBody>
      </p:sp>
      <p:sp>
        <p:nvSpPr>
          <p:cNvPr id="193" name="Google Shape;193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			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			6					   3	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    10			        	10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What is the same? What is different about these two rectangles?</a:t>
            </a:r>
            <a:endParaRPr sz="17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How do their areas and perimeters compare?</a:t>
            </a:r>
            <a:endParaRPr sz="17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Can we find a rectangle, with a side of length 10 units, whose perimeter and area have the same numerical value?</a:t>
            </a:r>
            <a:endParaRPr sz="2300" b="1"/>
          </a:p>
        </p:txBody>
      </p:sp>
      <p:sp>
        <p:nvSpPr>
          <p:cNvPr id="194" name="Google Shape;194;p28"/>
          <p:cNvSpPr/>
          <p:nvPr/>
        </p:nvSpPr>
        <p:spPr>
          <a:xfrm>
            <a:off x="599775" y="1484325"/>
            <a:ext cx="1560900" cy="738000"/>
          </a:xfrm>
          <a:prstGeom prst="rect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8"/>
          <p:cNvSpPr/>
          <p:nvPr/>
        </p:nvSpPr>
        <p:spPr>
          <a:xfrm>
            <a:off x="3043275" y="1807075"/>
            <a:ext cx="1560900" cy="315300"/>
          </a:xfrm>
          <a:prstGeom prst="rect">
            <a:avLst/>
          </a:prstGeom>
          <a:solidFill>
            <a:srgbClr val="8E7CC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8"/>
          <p:cNvSpPr txBox="1"/>
          <p:nvPr/>
        </p:nvSpPr>
        <p:spPr>
          <a:xfrm>
            <a:off x="8435750" y="4800050"/>
            <a:ext cx="708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690</Words>
  <Application>Microsoft Macintosh PowerPoint</Application>
  <PresentationFormat>On-screen Show (16:9)</PresentationFormat>
  <Paragraphs>91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Raleway</vt:lpstr>
      <vt:lpstr>Open Sans</vt:lpstr>
      <vt:lpstr>Arial</vt:lpstr>
      <vt:lpstr>Simple Light</vt:lpstr>
      <vt:lpstr>Memorial Day 2022!</vt:lpstr>
      <vt:lpstr>Wow! Look at that Pride Flag in Budapest!</vt:lpstr>
      <vt:lpstr>PowerPoint Presentation</vt:lpstr>
      <vt:lpstr>Which one doesn’t belong?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It’s King Kamehameha Day In Hawaii! </vt:lpstr>
      <vt:lpstr>PowerPoint Presentation</vt:lpstr>
      <vt:lpstr>PowerPoint Presentation</vt:lpstr>
      <vt:lpstr>The Terracotta Army, Xi'an  秦陵兵马俑</vt:lpstr>
      <vt:lpstr>What interesting shapes can we find in this downtown Boston mural by Okuda San Miguel? Can we find any fraction representations? </vt:lpstr>
      <vt:lpstr>PowerPoint Presentation</vt:lpstr>
      <vt:lpstr>Thinking about rectangles . . 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Memorial Day 2022!</dc:title>
  <cp:lastModifiedBy>Microsoft Office User</cp:lastModifiedBy>
  <cp:revision>1</cp:revision>
  <dcterms:modified xsi:type="dcterms:W3CDTF">2022-05-11T12:51:10Z</dcterms:modified>
</cp:coreProperties>
</file>