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9"/>
      <p:bold r:id="rId20"/>
      <p:italic r:id="rId21"/>
      <p:boldItalic r:id="rId22"/>
    </p:embeddedFont>
    <p:embeddedFont>
      <p:font typeface="Roboto" panose="02000000000000000000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D09FA1E-61D5-4C2D-B828-DE991C5F39F6}">
  <a:tblStyle styleId="{8D09FA1E-61D5-4C2D-B828-DE991C5F39F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db7f92429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db7f92429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31,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1bccb6d71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1bccb6d71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is Pride Month!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b7f92429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b7f92429b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db7f92429b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db7f92429b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dbbb6f420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dbbb6f420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d8b130a3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dd8b130a3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6,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dd8b130a3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dd8b130a3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dd8b130a35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dd8b130a35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dbbb6f420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dbbb6f420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1bccb6d71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1bccb6d71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10,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King Kamehameha Day in Hawaii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dbbb6f420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dbbb6f4202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13, 2022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e05ec7876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e05ec7876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14,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Flag Day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dbbb6f4202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dbbb6f4202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14, 2021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dbbb6f4202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dbbb6f4202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dbbb6f4202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dbbb6f4202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Juneteenth 2022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dbbb6f4202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dbbb6f4202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21, 2022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4436275" y="431025"/>
            <a:ext cx="4395900" cy="41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Volunteers placed 37,342 American Flags on the Boston Common to celebrate Military Heroes for Memorial Day.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073763"/>
                </a:solidFill>
              </a:rPr>
              <a:t>37,342</a:t>
            </a:r>
            <a:endParaRPr sz="37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How many thousands is that?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What can you say about each of the digits?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90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8404200" y="4804800"/>
            <a:ext cx="739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2.NBT.A1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216925" y="171550"/>
            <a:ext cx="668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38761D"/>
                </a:solidFill>
              </a:rPr>
              <a:t>Wow! Look at all of the balloons at this 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38761D"/>
                </a:solidFill>
              </a:rPr>
              <a:t>Pride Parade in Vienna, Austria!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6901825" y="1113550"/>
            <a:ext cx="2123100" cy="37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FF"/>
                </a:solidFill>
              </a:rPr>
              <a:t>There are over 100 balloons in the “I” letter in PRIDE!</a:t>
            </a:r>
            <a:endParaRPr sz="17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So what is possible?</a:t>
            </a:r>
            <a:endParaRPr sz="17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B45F06"/>
                </a:solidFill>
              </a:rPr>
              <a:t>How many might there be altogether?</a:t>
            </a:r>
            <a:endParaRPr sz="1700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Create some fun equations to show your mathematical thinking!</a:t>
            </a:r>
            <a:endParaRPr sz="1700">
              <a:solidFill>
                <a:srgbClr val="CC0000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500" y="1220149"/>
            <a:ext cx="6727350" cy="37881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90500" y="4625975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2.NBT.B7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11700" y="332100"/>
            <a:ext cx="8520600" cy="68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Which one doesn’t belong?</a:t>
            </a:r>
            <a:endParaRPr sz="2900"/>
          </a:p>
        </p:txBody>
      </p:sp>
      <p:graphicFrame>
        <p:nvGraphicFramePr>
          <p:cNvPr id="70" name="Google Shape;70;p15"/>
          <p:cNvGraphicFramePr/>
          <p:nvPr/>
        </p:nvGraphicFramePr>
        <p:xfrm>
          <a:off x="952500" y="1152470"/>
          <a:ext cx="7239000" cy="3664750"/>
        </p:xfrm>
        <a:graphic>
          <a:graphicData uri="http://schemas.openxmlformats.org/drawingml/2006/table">
            <a:tbl>
              <a:tblPr>
                <a:noFill/>
                <a:tableStyleId>{8D09FA1E-61D5-4C2D-B828-DE991C5F39F6}</a:tableStyleId>
              </a:tblPr>
              <a:tblGrid>
                <a:gridCol w="358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32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2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6825" y="3287036"/>
            <a:ext cx="3400500" cy="1281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4825" y="1244975"/>
            <a:ext cx="1673374" cy="1673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92674" y="1244975"/>
            <a:ext cx="1673375" cy="1665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4825" y="3048076"/>
            <a:ext cx="1673375" cy="167339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8454425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2.MD.C7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4303075" y="694550"/>
            <a:ext cx="4529100" cy="38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An average cow weighs about 1,200 pounds. That’s big number!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Can you write a number sentence that equals 1,200?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75" y="48138"/>
            <a:ext cx="3940650" cy="504722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8454425" y="4804800"/>
            <a:ext cx="68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7194600" y="229750"/>
            <a:ext cx="1830300" cy="46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Ice cream at         Dairy Joy!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8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00"/>
                </a:solidFill>
              </a:rPr>
              <a:t>The smallest cone is $2.50 and the largest one is </a:t>
            </a:r>
            <a:r>
              <a:rPr lang="en" b="1">
                <a:solidFill>
                  <a:srgbClr val="990000"/>
                </a:solidFill>
              </a:rPr>
              <a:t>TWICE</a:t>
            </a:r>
            <a:r>
              <a:rPr lang="en">
                <a:solidFill>
                  <a:srgbClr val="990000"/>
                </a:solidFill>
              </a:rPr>
              <a:t> as much.</a:t>
            </a:r>
            <a:endParaRPr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990000"/>
                </a:solidFill>
              </a:rPr>
              <a:t>What might the middle two sizes cost?</a:t>
            </a:r>
            <a:endParaRPr>
              <a:solidFill>
                <a:srgbClr val="990000"/>
              </a:solidFill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950" y="229754"/>
            <a:ext cx="6924230" cy="462035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0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2.MD.C8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1150" y="69171"/>
            <a:ext cx="3930200" cy="279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153750" y="2806200"/>
            <a:ext cx="9144000" cy="23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dk2"/>
                </a:solidFill>
              </a:rPr>
              <a:t>9 dimes and 11 pennies &gt; 1 dollar</a:t>
            </a:r>
            <a:endParaRPr sz="2300" b="1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500" b="1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dk2"/>
                </a:solidFill>
              </a:rPr>
              <a:t>10 dollars and 7  quarters = 12 dollars</a:t>
            </a:r>
            <a:endParaRPr sz="2300" b="1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500" b="1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chemeClr val="dk2"/>
                </a:solidFill>
              </a:rPr>
              <a:t>1 dollar + 23 dimes + 13 pennies &lt; 3 dollars</a:t>
            </a:r>
            <a:endParaRPr sz="1300"/>
          </a:p>
        </p:txBody>
      </p:sp>
      <p:sp>
        <p:nvSpPr>
          <p:cNvPr id="96" name="Google Shape;96;p18"/>
          <p:cNvSpPr txBox="1"/>
          <p:nvPr/>
        </p:nvSpPr>
        <p:spPr>
          <a:xfrm>
            <a:off x="8454425" y="4804800"/>
            <a:ext cx="68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2.MD.C8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311700" y="2067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Would you rather . . . </a:t>
            </a: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Carry 9 beach towels or 9 beach balls?</a:t>
            </a:r>
            <a:endParaRPr sz="2900" b="1">
              <a:solidFill>
                <a:srgbClr val="CC0000"/>
              </a:solidFill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448" y="1583025"/>
            <a:ext cx="3297774" cy="289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4779425" y="788450"/>
            <a:ext cx="3766800" cy="49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/>
        </p:nvSpPr>
        <p:spPr>
          <a:xfrm>
            <a:off x="0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2.SMP.3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/>
        </p:nvSpPr>
        <p:spPr>
          <a:xfrm>
            <a:off x="-7600" y="475"/>
            <a:ext cx="9144000" cy="19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</a:rPr>
              <a:t>The World’s Largest Bird Sculpture Sits Atop a Rolling Hillside in Kollam, India in the Jetayu Nature Park.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</a:rPr>
              <a:t>This giant bird is 200 feet long, 150 feet wide, and 70 feet high!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How long is 200 feet?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300" b="1"/>
          </a:p>
        </p:txBody>
      </p:sp>
      <p:sp>
        <p:nvSpPr>
          <p:cNvPr id="113" name="Google Shape;113;p20"/>
          <p:cNvSpPr txBox="1"/>
          <p:nvPr/>
        </p:nvSpPr>
        <p:spPr>
          <a:xfrm>
            <a:off x="8433350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2.MD.B5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body" idx="1"/>
          </p:nvPr>
        </p:nvSpPr>
        <p:spPr>
          <a:xfrm>
            <a:off x="69300" y="284000"/>
            <a:ext cx="1568700" cy="4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74EA7"/>
                </a:solidFill>
              </a:rPr>
              <a:t>There are some very interesting shapes in this mural!</a:t>
            </a:r>
            <a:endParaRPr sz="19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674EA7"/>
                </a:solidFill>
              </a:rPr>
              <a:t>Pick two and find ONE way they are the same, and ONE way they are  different.</a:t>
            </a:r>
            <a:endParaRPr sz="1900" b="1">
              <a:solidFill>
                <a:srgbClr val="674EA7"/>
              </a:solidFill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6775" y="384663"/>
            <a:ext cx="7263176" cy="43741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 txBox="1"/>
          <p:nvPr/>
        </p:nvSpPr>
        <p:spPr>
          <a:xfrm>
            <a:off x="8454425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2.G.A1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311700" y="234650"/>
            <a:ext cx="5031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FF00FF"/>
                </a:solidFill>
              </a:rPr>
              <a:t>It’s King Kamehameha Day</a:t>
            </a:r>
            <a:endParaRPr sz="290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FF00FF"/>
                </a:solidFill>
              </a:rPr>
              <a:t>In Hawaii!</a:t>
            </a:r>
            <a:endParaRPr sz="2900" b="1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body" idx="1"/>
          </p:nvPr>
        </p:nvSpPr>
        <p:spPr>
          <a:xfrm>
            <a:off x="280050" y="1577775"/>
            <a:ext cx="5063100" cy="309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FF"/>
                </a:solidFill>
              </a:rPr>
              <a:t>This statue to the great warrior, diplomat, and leader stands in front of Aliiolani Hale, the Hawaii State Supreme Court. </a:t>
            </a:r>
            <a:endParaRPr sz="19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FF"/>
                </a:solidFill>
              </a:rPr>
              <a:t>It was dedicated in 1883.</a:t>
            </a:r>
            <a:endParaRPr sz="19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FF"/>
                </a:solidFill>
              </a:rPr>
              <a:t>How long ago was that?</a:t>
            </a:r>
            <a:endParaRPr sz="19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FF"/>
                </a:solidFill>
              </a:rPr>
              <a:t>How can we figure it out?</a:t>
            </a:r>
            <a:endParaRPr sz="1900" b="1">
              <a:solidFill>
                <a:srgbClr val="9900FF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6300" y="0"/>
            <a:ext cx="35377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2"/>
          <p:cNvSpPr txBox="1"/>
          <p:nvPr/>
        </p:nvSpPr>
        <p:spPr>
          <a:xfrm>
            <a:off x="0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311700" y="300325"/>
            <a:ext cx="8520600" cy="63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134" name="Google Shape;134;p23"/>
          <p:cNvGraphicFramePr/>
          <p:nvPr/>
        </p:nvGraphicFramePr>
        <p:xfrm>
          <a:off x="311700" y="1033750"/>
          <a:ext cx="8520600" cy="3683950"/>
        </p:xfrm>
        <a:graphic>
          <a:graphicData uri="http://schemas.openxmlformats.org/drawingml/2006/table">
            <a:tbl>
              <a:tblPr>
                <a:noFill/>
                <a:tableStyleId>{8D09FA1E-61D5-4C2D-B828-DE991C5F39F6}</a:tableStyleId>
              </a:tblPr>
              <a:tblGrid>
                <a:gridCol w="426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41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1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5" name="Google Shape;13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751" y="1119577"/>
            <a:ext cx="1775525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501" y="1931802"/>
            <a:ext cx="1775525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677" y="1931802"/>
            <a:ext cx="1775525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0677" y="1119577"/>
            <a:ext cx="1775525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4252" y="2990052"/>
            <a:ext cx="1775525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5821" y="1119575"/>
            <a:ext cx="1702954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5821" y="1931800"/>
            <a:ext cx="1702954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7284" y="1931800"/>
            <a:ext cx="1702954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7284" y="1119575"/>
            <a:ext cx="1702954" cy="7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76950" y="2968500"/>
            <a:ext cx="1775525" cy="801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6260" y="3758800"/>
            <a:ext cx="1799790" cy="80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58745" y="1739123"/>
            <a:ext cx="727630" cy="5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0500" y="3040007"/>
            <a:ext cx="1799800" cy="57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2150" y="3829182"/>
            <a:ext cx="1799800" cy="57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01675" y="3829182"/>
            <a:ext cx="1799800" cy="57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01675" y="3040007"/>
            <a:ext cx="1799800" cy="57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76950" y="3769550"/>
            <a:ext cx="1775525" cy="801043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3"/>
          <p:cNvSpPr txBox="1"/>
          <p:nvPr/>
        </p:nvSpPr>
        <p:spPr>
          <a:xfrm>
            <a:off x="8454425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2.MD.C8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>
            <a:spLocks noGrp="1"/>
          </p:cNvSpPr>
          <p:nvPr>
            <p:ph type="body" idx="1"/>
          </p:nvPr>
        </p:nvSpPr>
        <p:spPr>
          <a:xfrm>
            <a:off x="7057850" y="86025"/>
            <a:ext cx="2040300" cy="448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Happy Flag Day!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5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How many stars? 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How many stripes? 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How many on two flags? Three flags? Four?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Create an equation to match your thinking!</a:t>
            </a:r>
            <a:endParaRPr sz="1700">
              <a:solidFill>
                <a:srgbClr val="CC0000"/>
              </a:solidFill>
            </a:endParaRPr>
          </a:p>
        </p:txBody>
      </p:sp>
      <p:pic>
        <p:nvPicPr>
          <p:cNvPr id="158" name="Google Shape;15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6025"/>
            <a:ext cx="7113201" cy="4886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4"/>
          <p:cNvSpPr txBox="1"/>
          <p:nvPr/>
        </p:nvSpPr>
        <p:spPr>
          <a:xfrm>
            <a:off x="0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2.OA.C3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>
            <a:spLocks noGrp="1"/>
          </p:cNvSpPr>
          <p:nvPr>
            <p:ph type="body" idx="1"/>
          </p:nvPr>
        </p:nvSpPr>
        <p:spPr>
          <a:xfrm>
            <a:off x="5420375" y="154250"/>
            <a:ext cx="3411900" cy="44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What can we say about this display of Indian Foods?</a:t>
            </a:r>
            <a:endParaRPr sz="2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1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Where’s the math?</a:t>
            </a:r>
            <a:endParaRPr sz="2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1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How many different number sentences can we create to match this photo?</a:t>
            </a:r>
            <a:endParaRPr sz="2300" b="1">
              <a:solidFill>
                <a:srgbClr val="783F04"/>
              </a:solidFill>
            </a:endParaRPr>
          </a:p>
        </p:txBody>
      </p:sp>
      <p:pic>
        <p:nvPicPr>
          <p:cNvPr id="165" name="Google Shape;16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5"/>
          <p:cNvSpPr txBox="1"/>
          <p:nvPr/>
        </p:nvSpPr>
        <p:spPr>
          <a:xfrm>
            <a:off x="8454425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2.OA.B2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>
            <a:spLocks noGrp="1"/>
          </p:cNvSpPr>
          <p:nvPr>
            <p:ph type="body" idx="1"/>
          </p:nvPr>
        </p:nvSpPr>
        <p:spPr>
          <a:xfrm>
            <a:off x="0" y="256250"/>
            <a:ext cx="2009700" cy="431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34F5C"/>
                </a:solidFill>
                <a:highlight>
                  <a:srgbClr val="FFFFFF"/>
                </a:highlight>
              </a:rPr>
              <a:t>The Leshan Giant Buddha was built during the Tang Dynasty, some time between 690 and 705.</a:t>
            </a:r>
            <a:endParaRPr sz="1600">
              <a:solidFill>
                <a:srgbClr val="134F5C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34F5C"/>
                </a:solidFill>
                <a:highlight>
                  <a:srgbClr val="FFFFFF"/>
                </a:highlight>
              </a:rPr>
              <a:t>How old is this Giant Buddha?</a:t>
            </a:r>
            <a:endParaRPr sz="1600">
              <a:solidFill>
                <a:srgbClr val="134F5C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34F5C"/>
                </a:solidFill>
                <a:highlight>
                  <a:srgbClr val="FFFFFF"/>
                </a:highlight>
              </a:rPr>
              <a:t>How do you know?</a:t>
            </a:r>
            <a:endParaRPr sz="1600">
              <a:solidFill>
                <a:srgbClr val="134F5C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134F5C"/>
                </a:solidFill>
                <a:highlight>
                  <a:srgbClr val="FFFFFF"/>
                </a:highlight>
              </a:rPr>
              <a:t>Do you wonder how big it is? (Look at the people on the observation deck!)</a:t>
            </a:r>
            <a:endParaRPr sz="1600">
              <a:solidFill>
                <a:srgbClr val="134F5C"/>
              </a:solidFill>
              <a:highlight>
                <a:srgbClr val="FFFFFF"/>
              </a:highlight>
            </a:endParaRPr>
          </a:p>
        </p:txBody>
      </p:sp>
      <p:pic>
        <p:nvPicPr>
          <p:cNvPr id="172" name="Google Shape;17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7275" y="333413"/>
            <a:ext cx="6715026" cy="4476676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6"/>
          <p:cNvSpPr txBox="1"/>
          <p:nvPr/>
        </p:nvSpPr>
        <p:spPr>
          <a:xfrm>
            <a:off x="7252800" y="4763975"/>
            <a:ext cx="1891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Leshan, China, Baoyan Zeng</a:t>
            </a:r>
            <a:endParaRPr sz="900"/>
          </a:p>
        </p:txBody>
      </p:sp>
      <p:sp>
        <p:nvSpPr>
          <p:cNvPr id="174" name="Google Shape;174;p26"/>
          <p:cNvSpPr txBox="1"/>
          <p:nvPr/>
        </p:nvSpPr>
        <p:spPr>
          <a:xfrm>
            <a:off x="0" y="48101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2.NBT.B9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>
            <a:spLocks noGrp="1"/>
          </p:cNvSpPr>
          <p:nvPr>
            <p:ph type="body" idx="1"/>
          </p:nvPr>
        </p:nvSpPr>
        <p:spPr>
          <a:xfrm>
            <a:off x="7073375" y="323400"/>
            <a:ext cx="1852800" cy="42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i="1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Phillis Wheatley</a:t>
            </a:r>
            <a:r>
              <a:rPr lang="en" sz="1400" i="1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was a very famous poet, she was also a slave in a wealthy home in Boston in the 1700s.</a:t>
            </a:r>
            <a:endParaRPr sz="1400" i="1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202124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This statue of Phillis Wheatley by Meredith Gang Bergmann was created in 2003.</a:t>
            </a:r>
            <a:endParaRPr sz="14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long ago was that?</a:t>
            </a:r>
            <a:endParaRPr sz="1400" b="1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can you use </a:t>
            </a:r>
            <a:r>
              <a:rPr lang="en" sz="1400" b="1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mental math</a:t>
            </a:r>
            <a:r>
              <a:rPr lang="en" sz="14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to figure it out?</a:t>
            </a:r>
            <a:endParaRPr sz="14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0" name="Google Shape;18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267" y="433700"/>
            <a:ext cx="6689457" cy="413530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7"/>
          <p:cNvSpPr txBox="1"/>
          <p:nvPr/>
        </p:nvSpPr>
        <p:spPr>
          <a:xfrm>
            <a:off x="223075" y="4568875"/>
            <a:ext cx="44286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333333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Phillis Wheatley Statue on Commonwealth Avenue, Boston</a:t>
            </a:r>
            <a:endParaRPr sz="900">
              <a:solidFill>
                <a:srgbClr val="33333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7"/>
          <p:cNvSpPr txBox="1"/>
          <p:nvPr/>
        </p:nvSpPr>
        <p:spPr>
          <a:xfrm>
            <a:off x="0" y="4804800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 txBox="1">
            <a:spLocks noGrp="1"/>
          </p:cNvSpPr>
          <p:nvPr>
            <p:ph type="title"/>
          </p:nvPr>
        </p:nvSpPr>
        <p:spPr>
          <a:xfrm>
            <a:off x="238425" y="445025"/>
            <a:ext cx="8593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Would you rather</a:t>
            </a:r>
            <a:endParaRPr sz="2900" b="1"/>
          </a:p>
        </p:txBody>
      </p:sp>
      <p:sp>
        <p:nvSpPr>
          <p:cNvPr id="188" name="Google Shape;188;p28"/>
          <p:cNvSpPr txBox="1">
            <a:spLocks noGrp="1"/>
          </p:cNvSpPr>
          <p:nvPr>
            <p:ph type="body" idx="1"/>
          </p:nvPr>
        </p:nvSpPr>
        <p:spPr>
          <a:xfrm>
            <a:off x="311700" y="1498450"/>
            <a:ext cx="2963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Measure your foot in INCHES or CENTIMETERS?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89" name="Google Shape;18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5175" y="3691100"/>
            <a:ext cx="5397199" cy="129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5175" y="69650"/>
            <a:ext cx="5397200" cy="3598142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8"/>
          <p:cNvSpPr txBox="1"/>
          <p:nvPr/>
        </p:nvSpPr>
        <p:spPr>
          <a:xfrm>
            <a:off x="0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2.MD.A3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629</Words>
  <Application>Microsoft Macintosh PowerPoint</Application>
  <PresentationFormat>On-screen Show (16:9)</PresentationFormat>
  <Paragraphs>86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Open Sans</vt:lpstr>
      <vt:lpstr>Arial</vt:lpstr>
      <vt:lpstr>Roboto</vt:lpstr>
      <vt:lpstr>Simple Light</vt:lpstr>
      <vt:lpstr>PowerPoint Presentation</vt:lpstr>
      <vt:lpstr>Wow! Look at all of the balloons at this  Pride Parade in Vienna, Austria! </vt:lpstr>
      <vt:lpstr>Which one doesn’t belong?</vt:lpstr>
      <vt:lpstr>PowerPoint Presentation</vt:lpstr>
      <vt:lpstr>PowerPoint Presentation</vt:lpstr>
      <vt:lpstr>PowerPoint Presentation</vt:lpstr>
      <vt:lpstr>Would you rather . . .  Carry 9 beach towels or 9 beach balls?</vt:lpstr>
      <vt:lpstr>PowerPoint Presentation</vt:lpstr>
      <vt:lpstr>PowerPoint Presentation</vt:lpstr>
      <vt:lpstr>It’s King Kamehameha Day In Hawaii! </vt:lpstr>
      <vt:lpstr>Which one doesn’t belong?</vt:lpstr>
      <vt:lpstr>PowerPoint Presentation</vt:lpstr>
      <vt:lpstr>PowerPoint Presentation</vt:lpstr>
      <vt:lpstr>PowerPoint Presentation</vt:lpstr>
      <vt:lpstr>PowerPoint Presentation</vt:lpstr>
      <vt:lpstr>Would you rather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1</cp:revision>
  <dcterms:modified xsi:type="dcterms:W3CDTF">2022-05-11T12:46:43Z</dcterms:modified>
</cp:coreProperties>
</file>