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126D5D-6197-4D01-89F0-8069CBB81949}">
  <a:tblStyle styleId="{00126D5D-6197-4D01-89F0-8069CBB8194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26b0646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226b06466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May 2, 2022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Eid al-fitr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912bc1a1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912bc1a1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bb9510f0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cbb9510f0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adc07832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adc07832f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 5,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Cinco de Mayo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912bc1a13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912bc1a13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912bc1a13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c912bc1a13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Week of May 9,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cbb9510f0e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cbb9510f0e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cbb9510f0e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cbb9510f0e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cbb9510f0e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cbb9510f0e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cbb9510f0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cbb9510f0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c912bc1a13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c912bc1a13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16,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cbb9510f0e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cbb9510f0e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7adc07832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7adc07832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bb9510f0e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cbb9510f0e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cbb9510f0e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cbb9510f0e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cbb9510f0e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cbb9510f0e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23, 2022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cbb9510f0e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cbb9510f0e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7adc07832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7adc07832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7adc07832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7adc07832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7adc0783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7adc0783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6977450" y="126475"/>
            <a:ext cx="2055300" cy="11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F6000"/>
                </a:solidFill>
              </a:rPr>
              <a:t>Today is the celebration of </a:t>
            </a:r>
            <a:endParaRPr sz="19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Eid Al-Fitr</a:t>
            </a:r>
            <a:endParaRPr sz="1900" b="1">
              <a:solidFill>
                <a:srgbClr val="7F6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977350" y="1191025"/>
            <a:ext cx="2118600" cy="37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</a:rPr>
              <a:t>Look at all of these yummy sweets!</a:t>
            </a:r>
            <a:endParaRPr sz="15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</a:rPr>
              <a:t>Describe some of the shapes you see?</a:t>
            </a:r>
            <a:endParaRPr sz="15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</a:rPr>
              <a:t>How many sweets do we see? </a:t>
            </a:r>
            <a:endParaRPr sz="15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</a:rPr>
              <a:t>How many don’t we see?</a:t>
            </a:r>
            <a:endParaRPr sz="15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500" b="1">
                <a:solidFill>
                  <a:srgbClr val="BF9000"/>
                </a:solidFill>
              </a:rPr>
              <a:t>How can we count them?</a:t>
            </a:r>
            <a:endParaRPr sz="1500" b="1">
              <a:solidFill>
                <a:srgbClr val="BF90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400350" y="4804800"/>
            <a:ext cx="743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 not belong?</a:t>
            </a:r>
            <a:endParaRPr/>
          </a:p>
        </p:txBody>
      </p:sp>
      <p:graphicFrame>
        <p:nvGraphicFramePr>
          <p:cNvPr id="63" name="Google Shape;63;p14"/>
          <p:cNvGraphicFramePr/>
          <p:nvPr/>
        </p:nvGraphicFramePr>
        <p:xfrm>
          <a:off x="531000" y="1329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{00126D5D-6197-4D01-89F0-8069CBB81949}</a:tableStyleId>
              </a:tblPr>
              <a:tblGrid>
                <a:gridCol w="383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08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8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4" name="Google Shape;64;p14"/>
          <p:cNvSpPr/>
          <p:nvPr/>
        </p:nvSpPr>
        <p:spPr>
          <a:xfrm rot="10800000" flipH="1">
            <a:off x="1795950" y="1551575"/>
            <a:ext cx="1344000" cy="11973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CC0000"/>
          </a:solidFill>
          <a:ln w="1143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5729925" y="1575875"/>
            <a:ext cx="1173000" cy="11730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1795950" y="3078775"/>
            <a:ext cx="1527300" cy="1344000"/>
          </a:xfrm>
          <a:prstGeom prst="cube">
            <a:avLst>
              <a:gd name="adj" fmla="val 25000"/>
            </a:avLst>
          </a:prstGeom>
          <a:solidFill>
            <a:srgbClr val="3D85C6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5467275" y="3021825"/>
            <a:ext cx="1698300" cy="1344000"/>
          </a:xfrm>
          <a:prstGeom prst="corner">
            <a:avLst>
              <a:gd name="adj1" fmla="val 50000"/>
              <a:gd name="adj2" fmla="val 50000"/>
            </a:avLst>
          </a:prstGeom>
          <a:solidFill>
            <a:srgbClr val="F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4301025" y="481000"/>
            <a:ext cx="4531200" cy="3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7F6000"/>
                </a:solidFill>
              </a:rPr>
              <a:t>Here is a pile of pennies.     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7F6000"/>
                </a:solidFill>
              </a:rPr>
              <a:t>Let’s estimate!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7F6000"/>
                </a:solidFill>
              </a:rPr>
              <a:t>How many coins?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7F6000"/>
                </a:solidFill>
              </a:rPr>
              <a:t>How many is too many? 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7F6000"/>
                </a:solidFill>
              </a:rPr>
              <a:t>How many is too few?</a:t>
            </a:r>
            <a:endParaRPr b="1">
              <a:solidFill>
                <a:srgbClr val="7F6000"/>
              </a:solidFill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675" y="481000"/>
            <a:ext cx="3962400" cy="418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6575200" y="2571725"/>
            <a:ext cx="1314450" cy="28670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 How many Los Papeles Picados do we see?      How can we group them to count?</a:t>
            </a:r>
            <a:endParaRPr sz="1900"/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0151"/>
            <a:ext cx="9143999" cy="4741048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/>
        </p:nvSpPr>
        <p:spPr>
          <a:xfrm>
            <a:off x="8379000" y="48925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K.MD.B3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311700" y="378750"/>
            <a:ext cx="1973100" cy="41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How many froggies?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How do you see them?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Write a number sentence to match your thinking.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0125" y="48875"/>
            <a:ext cx="6505050" cy="49174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K.OA.A1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97" name="Google Shape;97;p18"/>
          <p:cNvGraphicFramePr/>
          <p:nvPr/>
        </p:nvGraphicFramePr>
        <p:xfrm>
          <a:off x="952500" y="12880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{00126D5D-6197-4D01-89F0-8069CBB81949}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9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b="1">
                          <a:solidFill>
                            <a:srgbClr val="CC0000"/>
                          </a:solidFill>
                        </a:rPr>
                        <a:t>5  =  1 + 4</a:t>
                      </a:r>
                      <a:endParaRPr sz="3300" b="1"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b="1">
                          <a:solidFill>
                            <a:srgbClr val="0000FF"/>
                          </a:solidFill>
                        </a:rPr>
                        <a:t>5  =  8 - 3</a:t>
                      </a:r>
                      <a:endParaRPr sz="33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9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b="1">
                          <a:solidFill>
                            <a:srgbClr val="38761D"/>
                          </a:solidFill>
                        </a:rPr>
                        <a:t>1 + 2 + 2  =  5</a:t>
                      </a:r>
                      <a:endParaRPr sz="3300" b="1">
                        <a:solidFill>
                          <a:srgbClr val="38761D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b="1">
                          <a:solidFill>
                            <a:srgbClr val="4C1130"/>
                          </a:solidFill>
                        </a:rPr>
                        <a:t>6  =  4 + 2</a:t>
                      </a:r>
                      <a:endParaRPr sz="3300" b="1">
                        <a:solidFill>
                          <a:srgbClr val="4C1130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8" name="Google Shape;98;p18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K.OA.A2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4816100" y="445025"/>
            <a:ext cx="401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C4587"/>
                </a:solidFill>
              </a:rPr>
              <a:t>How Many Crackers?</a:t>
            </a:r>
            <a:endParaRPr sz="2900" b="1">
              <a:solidFill>
                <a:srgbClr val="1C4587"/>
              </a:solidFill>
            </a:endParaRPr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4921650" y="1398650"/>
            <a:ext cx="3910800" cy="317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in each circle?</a:t>
            </a:r>
            <a:endParaRPr sz="2300"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/>
              <a:t>What number sentence matches your thinking?</a:t>
            </a:r>
            <a:endParaRPr sz="2300" b="1"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333875" cy="458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-29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K.CC.B5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7270350" y="1266700"/>
            <a:ext cx="1675800" cy="33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90000"/>
                </a:solidFill>
              </a:rPr>
              <a:t>How would you sort and count these fruits and vegetables?</a:t>
            </a:r>
            <a:endParaRPr sz="2100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475" y="287313"/>
            <a:ext cx="6891553" cy="456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/>
        </p:nvSpPr>
        <p:spPr>
          <a:xfrm>
            <a:off x="0" y="4804800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K.MD.B3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5713350" y="445025"/>
            <a:ext cx="3119100" cy="43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0000"/>
                </a:solidFill>
              </a:rPr>
              <a:t>How many Jelly Bellies?</a:t>
            </a:r>
            <a:endParaRPr sz="290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0000"/>
                </a:solidFill>
              </a:rPr>
              <a:t>How can you count them?</a:t>
            </a:r>
            <a:endParaRPr sz="290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0000"/>
                </a:solidFill>
              </a:rPr>
              <a:t>What if we took 1 away?</a:t>
            </a:r>
            <a:endParaRPr sz="2900">
              <a:solidFill>
                <a:srgbClr val="CC0000"/>
              </a:solidFill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2515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8442500" y="4804800"/>
            <a:ext cx="70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K.CC.A1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316675"/>
            <a:ext cx="8520600" cy="15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How many froggies?  How many froggy eyes?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How many legs?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41B47"/>
                </a:solidFill>
              </a:rPr>
              <a:t>Can you create a number sentence to match?</a:t>
            </a:r>
            <a:endParaRPr sz="2900" b="1">
              <a:solidFill>
                <a:srgbClr val="741B4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73613"/>
            <a:ext cx="9144000" cy="314347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-29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K.OA.A2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11700" y="275950"/>
            <a:ext cx="8520600" cy="7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Which one doesn’t belong?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0100" y="1130388"/>
            <a:ext cx="6991350" cy="389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3945250" y="211125"/>
            <a:ext cx="4887000" cy="80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45F06"/>
                </a:solidFill>
              </a:rPr>
              <a:t>Delaney and Celia went peach picking!</a:t>
            </a:r>
            <a:endParaRPr sz="2900" b="1">
              <a:solidFill>
                <a:srgbClr val="B45F06"/>
              </a:solidFill>
            </a:endParaRPr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3945250" y="1662550"/>
            <a:ext cx="11064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Delaney</a:t>
            </a:r>
            <a:endParaRPr sz="190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90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Celia</a:t>
            </a:r>
            <a:endParaRPr sz="1900">
              <a:solidFill>
                <a:srgbClr val="274E13"/>
              </a:solidFill>
            </a:endParaRPr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" y="0"/>
            <a:ext cx="382046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0000" y="2571750"/>
            <a:ext cx="637400" cy="6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6925" y="2571750"/>
            <a:ext cx="637400" cy="6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1525" y="2571750"/>
            <a:ext cx="637400" cy="6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225" y="2571750"/>
            <a:ext cx="637400" cy="6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1525" y="1543800"/>
            <a:ext cx="637400" cy="6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225" y="1543800"/>
            <a:ext cx="637400" cy="6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1625" y="1543800"/>
            <a:ext cx="637400" cy="6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0025" y="1543800"/>
            <a:ext cx="637400" cy="6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7425" y="1543800"/>
            <a:ext cx="637400" cy="6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4825" y="1543800"/>
            <a:ext cx="637400" cy="65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4"/>
          <p:cNvSpPr txBox="1"/>
          <p:nvPr/>
        </p:nvSpPr>
        <p:spPr>
          <a:xfrm>
            <a:off x="4034975" y="3599700"/>
            <a:ext cx="47973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Who picked more peaches?</a:t>
            </a:r>
            <a:endParaRPr sz="23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How many more?</a:t>
            </a:r>
            <a:endParaRPr sz="2300" b="1">
              <a:solidFill>
                <a:srgbClr val="B45F06"/>
              </a:solidFill>
            </a:endParaRPr>
          </a:p>
        </p:txBody>
      </p:sp>
      <p:sp>
        <p:nvSpPr>
          <p:cNvPr id="153" name="Google Shape;153;p24"/>
          <p:cNvSpPr txBox="1"/>
          <p:nvPr/>
        </p:nvSpPr>
        <p:spPr>
          <a:xfrm>
            <a:off x="8410875" y="4804800"/>
            <a:ext cx="733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K.CC.A6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308500" cy="44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Describe some of the shapes you see in this African kente cloth.</a:t>
            </a: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Can we draw them?</a:t>
            </a:r>
            <a:endParaRPr sz="2900" b="1"/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7133" y="369558"/>
            <a:ext cx="6065178" cy="454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5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643400" cy="23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How can we compare these two fruits?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What can we measure?</a:t>
            </a:r>
            <a:endParaRPr sz="2900" b="1">
              <a:solidFill>
                <a:srgbClr val="CC0000"/>
              </a:solidFill>
            </a:endParaRPr>
          </a:p>
        </p:txBody>
      </p:sp>
      <p:pic>
        <p:nvPicPr>
          <p:cNvPr id="166" name="Google Shape;16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2176" y="0"/>
            <a:ext cx="39118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6"/>
          <p:cNvSpPr txBox="1"/>
          <p:nvPr/>
        </p:nvSpPr>
        <p:spPr>
          <a:xfrm>
            <a:off x="0" y="4804800"/>
            <a:ext cx="853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K.MD.A1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>
          <a:xfrm>
            <a:off x="311700" y="184725"/>
            <a:ext cx="8520600" cy="5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many different number sentences can you create to match this picture?</a:t>
            </a:r>
            <a:endParaRPr sz="1900">
              <a:solidFill>
                <a:srgbClr val="38761D"/>
              </a:solidFill>
            </a:endParaRPr>
          </a:p>
        </p:txBody>
      </p:sp>
      <p:pic>
        <p:nvPicPr>
          <p:cNvPr id="173" name="Google Shape;17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50" y="752100"/>
            <a:ext cx="8086725" cy="430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7"/>
          <p:cNvSpPr txBox="1"/>
          <p:nvPr/>
        </p:nvSpPr>
        <p:spPr>
          <a:xfrm>
            <a:off x="0" y="4804800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K.OA.A1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434343"/>
                </a:solidFill>
              </a:rPr>
              <a:t>Which one doesn’t belong?</a:t>
            </a:r>
            <a:endParaRPr sz="2900" b="1">
              <a:solidFill>
                <a:srgbClr val="434343"/>
              </a:solidFill>
            </a:endParaRPr>
          </a:p>
        </p:txBody>
      </p:sp>
      <p:graphicFrame>
        <p:nvGraphicFramePr>
          <p:cNvPr id="180" name="Google Shape;180;p28"/>
          <p:cNvGraphicFramePr/>
          <p:nvPr/>
        </p:nvGraphicFramePr>
        <p:xfrm>
          <a:off x="952500" y="1309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{00126D5D-6197-4D01-89F0-8069CBB81949}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56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b="1">
                          <a:solidFill>
                            <a:srgbClr val="0000FF"/>
                          </a:solidFill>
                        </a:rPr>
                        <a:t>7 = 3 + 3 + 1</a:t>
                      </a:r>
                      <a:endParaRPr sz="33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b="1"/>
                        <a:t>         7 = </a:t>
                      </a:r>
                      <a:endParaRPr sz="3300"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6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b="1">
                          <a:solidFill>
                            <a:srgbClr val="38761D"/>
                          </a:solidFill>
                        </a:rPr>
                        <a:t>5 + 2 = 7</a:t>
                      </a:r>
                      <a:endParaRPr sz="3300" b="1">
                        <a:solidFill>
                          <a:srgbClr val="38761D"/>
                        </a:solidFill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b="1"/>
                        <a:t>7 = 8 - 1</a:t>
                      </a:r>
                      <a:endParaRPr sz="3300"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1" name="Google Shape;181;p28"/>
          <p:cNvSpPr/>
          <p:nvPr/>
        </p:nvSpPr>
        <p:spPr>
          <a:xfrm>
            <a:off x="6559450" y="1596250"/>
            <a:ext cx="343800" cy="321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8"/>
          <p:cNvSpPr/>
          <p:nvPr/>
        </p:nvSpPr>
        <p:spPr>
          <a:xfrm>
            <a:off x="6903250" y="1596250"/>
            <a:ext cx="343800" cy="321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8"/>
          <p:cNvSpPr/>
          <p:nvPr/>
        </p:nvSpPr>
        <p:spPr>
          <a:xfrm>
            <a:off x="7247038" y="1596250"/>
            <a:ext cx="343800" cy="321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8"/>
          <p:cNvSpPr/>
          <p:nvPr/>
        </p:nvSpPr>
        <p:spPr>
          <a:xfrm>
            <a:off x="7584925" y="1596250"/>
            <a:ext cx="343800" cy="321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8"/>
          <p:cNvSpPr/>
          <p:nvPr/>
        </p:nvSpPr>
        <p:spPr>
          <a:xfrm>
            <a:off x="6784000" y="2189050"/>
            <a:ext cx="343800" cy="321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8"/>
          <p:cNvSpPr/>
          <p:nvPr/>
        </p:nvSpPr>
        <p:spPr>
          <a:xfrm>
            <a:off x="7163650" y="2189050"/>
            <a:ext cx="343800" cy="321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8"/>
          <p:cNvSpPr/>
          <p:nvPr/>
        </p:nvSpPr>
        <p:spPr>
          <a:xfrm>
            <a:off x="7543300" y="2189050"/>
            <a:ext cx="343800" cy="321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8"/>
          <p:cNvSpPr txBox="1"/>
          <p:nvPr/>
        </p:nvSpPr>
        <p:spPr>
          <a:xfrm>
            <a:off x="0" y="4804800"/>
            <a:ext cx="748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K.OA.A3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different shapes can we make with triangles?</a:t>
            </a:r>
            <a:endParaRPr/>
          </a:p>
        </p:txBody>
      </p:sp>
      <p:sp>
        <p:nvSpPr>
          <p:cNvPr id="194" name="Google Shape;194;p29"/>
          <p:cNvSpPr/>
          <p:nvPr/>
        </p:nvSpPr>
        <p:spPr>
          <a:xfrm>
            <a:off x="654025" y="2316800"/>
            <a:ext cx="2239200" cy="181800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9"/>
          <p:cNvSpPr/>
          <p:nvPr/>
        </p:nvSpPr>
        <p:spPr>
          <a:xfrm>
            <a:off x="5365125" y="2793450"/>
            <a:ext cx="2239200" cy="1973100"/>
          </a:xfrm>
          <a:prstGeom prst="rtTriangle">
            <a:avLst/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9"/>
          <p:cNvSpPr/>
          <p:nvPr/>
        </p:nvSpPr>
        <p:spPr>
          <a:xfrm rot="3465224">
            <a:off x="2652439" y="1159056"/>
            <a:ext cx="2238926" cy="1818273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9"/>
          <p:cNvSpPr/>
          <p:nvPr/>
        </p:nvSpPr>
        <p:spPr>
          <a:xfrm rot="-5400000">
            <a:off x="6481925" y="1393950"/>
            <a:ext cx="2239200" cy="1973100"/>
          </a:xfrm>
          <a:prstGeom prst="rtTriangle">
            <a:avLst/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9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K.G.B6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What is the same?  What is different?</a:t>
            </a:r>
            <a:endParaRPr sz="2900" b="1"/>
          </a:p>
        </p:txBody>
      </p:sp>
      <p:pic>
        <p:nvPicPr>
          <p:cNvPr id="204" name="Google Shape;20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775" y="1220388"/>
            <a:ext cx="2803575" cy="126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2200" y="1180900"/>
            <a:ext cx="2105025" cy="31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3775" y="2486219"/>
            <a:ext cx="2803575" cy="1286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3775" y="3716944"/>
            <a:ext cx="2803575" cy="128605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0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K.CC.C6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How can we compare</a:t>
            </a:r>
            <a:endParaRPr sz="2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the balls?</a:t>
            </a:r>
            <a:endParaRPr sz="2900" b="1"/>
          </a:p>
        </p:txBody>
      </p:sp>
      <p:pic>
        <p:nvPicPr>
          <p:cNvPr id="214" name="Google Shape;21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575" y="1990925"/>
            <a:ext cx="1165575" cy="116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6" y="2571750"/>
            <a:ext cx="2336400" cy="222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7374" y="258800"/>
            <a:ext cx="4400350" cy="444544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1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K.MD.A2</a:t>
            </a: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 txBox="1">
            <a:spLocks noGrp="1"/>
          </p:cNvSpPr>
          <p:nvPr>
            <p:ph type="title"/>
          </p:nvPr>
        </p:nvSpPr>
        <p:spPr>
          <a:xfrm>
            <a:off x="226450" y="1045950"/>
            <a:ext cx="1919400" cy="37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How can we use skip counting by 10s to estimate?</a:t>
            </a:r>
            <a:endParaRPr sz="2900" b="1"/>
          </a:p>
        </p:txBody>
      </p:sp>
      <p:pic>
        <p:nvPicPr>
          <p:cNvPr id="223" name="Google Shape;22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2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K.CC.A1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467</Words>
  <Application>Microsoft Macintosh PowerPoint</Application>
  <PresentationFormat>On-screen Show (16:9)</PresentationFormat>
  <Paragraphs>89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Simple Light</vt:lpstr>
      <vt:lpstr>Today is the celebration of  Eid Al-Fitr</vt:lpstr>
      <vt:lpstr>Which one does not belong?</vt:lpstr>
      <vt:lpstr>PowerPoint Presentation</vt:lpstr>
      <vt:lpstr> How many Los Papeles Picados do we see?      How can we group them to count?</vt:lpstr>
      <vt:lpstr>PowerPoint Presentation</vt:lpstr>
      <vt:lpstr>Which one doesn’t belong?</vt:lpstr>
      <vt:lpstr>How Many Crackers?</vt:lpstr>
      <vt:lpstr>PowerPoint Presentation</vt:lpstr>
      <vt:lpstr>How many Jelly Bellies?  How can you count them?  What if we took 1 away?</vt:lpstr>
      <vt:lpstr>How many froggies?  How many froggy eyes? How many legs?  Can you create a number sentence to match? </vt:lpstr>
      <vt:lpstr>Which one doesn’t belong?</vt:lpstr>
      <vt:lpstr>Delaney and Celia went peach picking!</vt:lpstr>
      <vt:lpstr>Describe some of the shapes you see in this African kente cloth.  Can we draw them?</vt:lpstr>
      <vt:lpstr>How can we compare these two fruits?  What can we measure?</vt:lpstr>
      <vt:lpstr>How many different number sentences can you create to match this picture?</vt:lpstr>
      <vt:lpstr>Which one doesn’t belong?</vt:lpstr>
      <vt:lpstr>What different shapes can we make with triangles?</vt:lpstr>
      <vt:lpstr>What is the same?  What is different?</vt:lpstr>
      <vt:lpstr>How can we compare the balls?</vt:lpstr>
      <vt:lpstr>How can we use skip counting by 10s to estimate?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is the celebration of  Eid Al-Fitr</dc:title>
  <cp:lastModifiedBy>Microsoft Office User</cp:lastModifiedBy>
  <cp:revision>1</cp:revision>
  <dcterms:modified xsi:type="dcterms:W3CDTF">2022-04-27T22:18:40Z</dcterms:modified>
</cp:coreProperties>
</file>