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6554496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26554496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Eid Al-Fitr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07afb22f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07afb22f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does it matter?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b3fd48687db146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b3fd48687db146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1655a7b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1655a7b8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b94288dd6_22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b94288dd6_22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b3fd48687db146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b3fd48687db146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May 9,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b3fd48687db146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b3fd48687db146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b94288dd6_2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cb94288dd6_2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b94288dd6_22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b94288dd6_22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b94288dd6_22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cb94288dd6_22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b94288dd6_22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cb94288dd6_22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16,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b94288dd6_22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cb94288dd6_22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b94288dd6_22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b94288dd6_22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b94288dd6_22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cb94288dd6_22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cb94288dd6_2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cb94288dd6_22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b94288dd6_2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cb94288dd6_22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23, 2022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cb94288dd6_2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cb94288dd6_22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26554496e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26554496e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 25,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Revolution Day, Argentina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cb94288dd6_2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cb94288dd6_22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b94288dd6_2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b94288dd6_2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3, 2021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6977450" y="126475"/>
            <a:ext cx="2118600" cy="89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i="1">
                <a:solidFill>
                  <a:srgbClr val="38761D"/>
                </a:solidFill>
              </a:rPr>
              <a:t>Eid Al-Fitr Celebration</a:t>
            </a:r>
            <a:endParaRPr sz="2900" i="1">
              <a:solidFill>
                <a:srgbClr val="38761D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977450" y="1443975"/>
            <a:ext cx="2044800" cy="31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Estimate what fraction of this yummy Knefeh is cut out.</a:t>
            </a:r>
            <a:endParaRPr sz="190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6AA84F"/>
                </a:solidFill>
              </a:rPr>
              <a:t>Justify your estimation with math!</a:t>
            </a:r>
            <a:endParaRPr sz="1900">
              <a:solidFill>
                <a:srgbClr val="6AA84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549100" y="4804800"/>
            <a:ext cx="594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0" y="4262125"/>
            <a:ext cx="65391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Millions of Americans Run and Bike</a:t>
            </a:r>
            <a:endParaRPr sz="2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What do you notice, what do you wonder, why does it matter? </a:t>
            </a:r>
            <a:endParaRPr sz="1600" b="1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712" y="4755523"/>
            <a:ext cx="704288" cy="38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363" y="1393225"/>
            <a:ext cx="8183275" cy="3079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0" y="4804800"/>
            <a:ext cx="80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5.G.B3,4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0" y="-75"/>
            <a:ext cx="1443000" cy="5143500"/>
          </a:xfrm>
          <a:prstGeom prst="rect">
            <a:avLst/>
          </a:prstGeom>
          <a:solidFill>
            <a:srgbClr val="F1C23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Happy Cinco de Mayo!</a:t>
            </a:r>
            <a:endParaRPr sz="19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How many Los Papeles Picados do we see?</a:t>
            </a:r>
            <a:endParaRPr sz="19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</a:rPr>
              <a:t>How can we estimate using math?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2852" y="0"/>
            <a:ext cx="77011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0" y="4804800"/>
            <a:ext cx="71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It’s Froggy Friday!</a:t>
            </a:r>
            <a:endParaRPr sz="2900" b="1">
              <a:solidFill>
                <a:srgbClr val="073763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5265425" y="1322375"/>
            <a:ext cx="3567000" cy="32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</a:rPr>
              <a:t>There are more than 6,000 species of FROGS in the world!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 the past 50 years, more than 500 amphibian species have experienced population declines worldwide, and 90 of them have gone extinct.</a:t>
            </a:r>
            <a:endParaRPr sz="1700" b="1">
              <a:solidFill>
                <a:srgbClr val="0B539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fraction statements can you make about this?</a:t>
            </a:r>
            <a:endParaRPr sz="1700" b="1">
              <a:solidFill>
                <a:srgbClr val="0B539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22375"/>
            <a:ext cx="4734601" cy="314019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178075" y="576150"/>
            <a:ext cx="1602600" cy="3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What’s going on in this graph?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What do you notice?</a:t>
            </a:r>
            <a:endParaRPr sz="19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What do you wonder?</a:t>
            </a:r>
            <a:endParaRPr sz="19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Why does it matter?</a:t>
            </a:r>
            <a:endParaRPr sz="1900">
              <a:solidFill>
                <a:srgbClr val="1C4587"/>
              </a:solidFill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7375" y="0"/>
            <a:ext cx="7286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5428350" y="174175"/>
            <a:ext cx="3404100" cy="4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1C4587"/>
                </a:solidFill>
              </a:rPr>
              <a:t>We are building a yoga studio in the basement!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1C4587"/>
                </a:solidFill>
              </a:rPr>
              <a:t>We only have 120 square feet of wood flooring, so the AREA of the studio is going to be 120 square feet.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What are the possible dimensions? 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1C4587"/>
                </a:solidFill>
              </a:rPr>
              <a:t>(length and width)</a:t>
            </a:r>
            <a:endParaRPr sz="2000">
              <a:solidFill>
                <a:srgbClr val="1C4587"/>
              </a:solidFill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51342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5.MD.C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11700" y="254950"/>
            <a:ext cx="8520600" cy="43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6AA84F"/>
                </a:solidFill>
              </a:rPr>
              <a:t>Check out this figure.  Pretty interesting!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6AA84F"/>
                </a:solidFill>
              </a:rPr>
              <a:t>Jonny decided to break this into 2 rectangular prisms to find the volume.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6AA84F"/>
                </a:solidFill>
              </a:rPr>
              <a:t>What do you think he did?</a:t>
            </a:r>
            <a:endParaRPr sz="2000" b="1">
              <a:solidFill>
                <a:srgbClr val="6AA84F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950" y="2516325"/>
            <a:ext cx="2940325" cy="242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/>
          <p:nvPr/>
        </p:nvSpPr>
        <p:spPr>
          <a:xfrm>
            <a:off x="5635975" y="2882125"/>
            <a:ext cx="2464500" cy="1373400"/>
          </a:xfrm>
          <a:prstGeom prst="wedgeEllipseCallout">
            <a:avLst>
              <a:gd name="adj1" fmla="val -54348"/>
              <a:gd name="adj2" fmla="val -44326"/>
            </a:avLst>
          </a:prstGeom>
          <a:solidFill>
            <a:srgbClr val="38761D"/>
          </a:solidFill>
          <a:ln w="952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Volume is the measure of all the blocks! </a:t>
            </a:r>
            <a:endParaRPr sz="17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L x W x H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110" name="Google Shape;110;p20"/>
          <p:cNvSpPr txBox="1"/>
          <p:nvPr/>
        </p:nvSpPr>
        <p:spPr>
          <a:xfrm>
            <a:off x="8339400" y="4804800"/>
            <a:ext cx="80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5.MD.C4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57725" y="1132300"/>
            <a:ext cx="5674800" cy="24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Add 8 and 7, then multiply by 2  </a:t>
            </a:r>
            <a:r>
              <a:rPr lang="en" sz="2500" b="1"/>
              <a:t>=</a:t>
            </a:r>
            <a:r>
              <a:rPr lang="en" sz="2100" b="1"/>
              <a:t>  8 + 7 x 2</a:t>
            </a: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6 x 30 &gt; 5 x 3 x 2</a:t>
            </a: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7 x 4 - 3 = 7 x (4 - 3)</a:t>
            </a:r>
            <a:endParaRPr sz="2100" b="1"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221" y="1132296"/>
            <a:ext cx="2914076" cy="218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311700" y="1008750"/>
            <a:ext cx="1661400" cy="20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Would you rather ...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2764" y="222513"/>
            <a:ext cx="6786686" cy="46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501600" cy="9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accent5"/>
                </a:solidFill>
              </a:rPr>
              <a:t>What’s going on in this graph?</a:t>
            </a:r>
            <a:endParaRPr sz="2900">
              <a:solidFill>
                <a:schemeClr val="accent5"/>
              </a:solidFill>
            </a:endParaRPr>
          </a:p>
        </p:txBody>
      </p:sp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311700" y="1817950"/>
            <a:ext cx="3501600" cy="275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CC0000"/>
                </a:solidFill>
              </a:rPr>
              <a:t>What do you notice?</a:t>
            </a: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CC0000"/>
                </a:solidFill>
              </a:rPr>
              <a:t>What do you wonder? </a:t>
            </a: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CC0000"/>
                </a:solidFill>
              </a:rPr>
              <a:t>   </a:t>
            </a: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CC0000"/>
                </a:solidFill>
              </a:rPr>
              <a:t>What could this be?</a:t>
            </a:r>
            <a:endParaRPr sz="2500" b="1">
              <a:solidFill>
                <a:srgbClr val="CC0000"/>
              </a:solidFill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1725" y="0"/>
            <a:ext cx="51422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3469650" y="243875"/>
            <a:ext cx="5498400" cy="43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This is a picture of the Lego pick-a-brick wall at the Lego store in the Mall of America. 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What do you notice?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What do you wonder?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How many Lego bins are there?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What is too low?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Too high?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What is your ESTIMATE?</a:t>
            </a:r>
            <a:endParaRPr sz="2100" b="1">
              <a:solidFill>
                <a:srgbClr val="38761D"/>
              </a:solidFill>
            </a:endParaRPr>
          </a:p>
        </p:txBody>
      </p:sp>
      <p:pic>
        <p:nvPicPr>
          <p:cNvPr id="138" name="Google Shape;138;p24" descr="LegoWall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1288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8405400" y="4804800"/>
            <a:ext cx="73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700" y="155200"/>
            <a:ext cx="18168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000FF"/>
                </a:solidFill>
              </a:rPr>
              <a:t>Where is the math in this picture?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000FF"/>
                </a:solidFill>
              </a:rPr>
              <a:t>How many different mathy statements and equations can you make?</a:t>
            </a:r>
            <a:endParaRPr sz="1900">
              <a:solidFill>
                <a:srgbClr val="0000FF"/>
              </a:solidFill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23813"/>
            <a:ext cx="6858000" cy="509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/>
          <p:nvPr/>
        </p:nvSpPr>
        <p:spPr>
          <a:xfrm>
            <a:off x="166300" y="3669200"/>
            <a:ext cx="2008500" cy="1330200"/>
          </a:xfrm>
          <a:prstGeom prst="wedgeEllipseCallout">
            <a:avLst>
              <a:gd name="adj1" fmla="val 50747"/>
              <a:gd name="adj2" fmla="val -43616"/>
            </a:avLst>
          </a:prstGeom>
          <a:solidFill>
            <a:srgbClr val="0000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Think about arrays and shapes, multiplication and symmetry!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8484300" y="47810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5.G.B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FF"/>
                </a:solidFill>
              </a:rPr>
              <a:t>Crazy Figure!</a:t>
            </a:r>
            <a:endParaRPr sz="2900" b="1">
              <a:solidFill>
                <a:srgbClr val="9900FF"/>
              </a:solidFill>
            </a:endParaRPr>
          </a:p>
        </p:txBody>
      </p:sp>
      <p:sp>
        <p:nvSpPr>
          <p:cNvPr id="153" name="Google Shape;153;p26"/>
          <p:cNvSpPr txBox="1">
            <a:spLocks noGrp="1"/>
          </p:cNvSpPr>
          <p:nvPr>
            <p:ph type="body" idx="1"/>
          </p:nvPr>
        </p:nvSpPr>
        <p:spPr>
          <a:xfrm>
            <a:off x="311700" y="1319125"/>
            <a:ext cx="4975800" cy="32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do you notice about this figure?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000FF"/>
                </a:solidFill>
              </a:rPr>
              <a:t>What is the VOLUME of this figure?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000FF"/>
                </a:solidFill>
              </a:rPr>
              <a:t>Write an equation to match what you are thinking?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000FF"/>
                </a:solidFill>
              </a:rPr>
              <a:t>Is there another way to solve it?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5475" y="0"/>
            <a:ext cx="34385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0" y="4804800"/>
            <a:ext cx="82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1230450" y="0"/>
            <a:ext cx="6762000" cy="54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Heaviest frog in the world v. lightest frog in the world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750" y="480700"/>
            <a:ext cx="429577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480700"/>
            <a:ext cx="4495625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166275" y="3635925"/>
            <a:ext cx="4134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74E13"/>
                </a:solidFill>
              </a:rPr>
              <a:t>The Goliath Frog from Cameroon can weigh up to 7.2 Pounds</a:t>
            </a:r>
            <a:endParaRPr sz="1800">
              <a:solidFill>
                <a:srgbClr val="274E13"/>
              </a:solidFill>
            </a:endParaRPr>
          </a:p>
        </p:txBody>
      </p:sp>
      <p:sp>
        <p:nvSpPr>
          <p:cNvPr id="164" name="Google Shape;164;p27"/>
          <p:cNvSpPr txBox="1"/>
          <p:nvPr/>
        </p:nvSpPr>
        <p:spPr>
          <a:xfrm>
            <a:off x="4572000" y="3635925"/>
            <a:ext cx="41349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This frog is from Papua New Guinea and weighs only .00455 of an ounce. What does that mean?</a:t>
            </a:r>
            <a:endParaRPr sz="1700">
              <a:solidFill>
                <a:srgbClr val="274E13"/>
              </a:solidFill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2427650" y="4605525"/>
            <a:ext cx="5487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C343D"/>
                </a:solidFill>
              </a:rPr>
              <a:t>How can you compare them?</a:t>
            </a:r>
            <a:endParaRPr sz="1900" b="1">
              <a:solidFill>
                <a:srgbClr val="0C343D"/>
              </a:solidFill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0" y="4804800"/>
            <a:ext cx="95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311700" y="232800"/>
            <a:ext cx="8520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Would you rather . . .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00" y="1017600"/>
            <a:ext cx="7020725" cy="39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278450" y="376900"/>
            <a:ext cx="4219500" cy="41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/>
              <a:t>47 &lt;</a:t>
            </a:r>
            <a:r>
              <a:rPr lang="en" dirty="0"/>
              <a:t>          </a:t>
            </a:r>
            <a:r>
              <a:rPr lang="en" sz="2900" dirty="0"/>
              <a:t>x 47</a:t>
            </a:r>
            <a:endParaRPr sz="29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dirty="0"/>
              <a:t>	x  8  &gt;  8  x</a:t>
            </a:r>
            <a:endParaRPr sz="29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dirty="0"/>
              <a:t>61 x	   &gt; 61  </a:t>
            </a:r>
            <a:endParaRPr sz="29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900" dirty="0"/>
          </a:p>
        </p:txBody>
      </p:sp>
      <p:pic>
        <p:nvPicPr>
          <p:cNvPr id="179" name="Google Shape;17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050" y="199875"/>
            <a:ext cx="4219574" cy="195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7650" y="376900"/>
            <a:ext cx="480350" cy="6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593" y="1705121"/>
            <a:ext cx="480350" cy="815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2417" y="1780150"/>
            <a:ext cx="238433" cy="6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4623" y="3225119"/>
            <a:ext cx="307600" cy="66438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4450050" y="2893225"/>
            <a:ext cx="4152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i="1">
                <a:solidFill>
                  <a:srgbClr val="38761D"/>
                </a:solidFill>
              </a:rPr>
              <a:t>Explain your reasoning!</a:t>
            </a:r>
            <a:endParaRPr sz="2900" i="1">
              <a:solidFill>
                <a:srgbClr val="38761D"/>
              </a:solidFill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6571500" y="185575"/>
            <a:ext cx="2450700" cy="4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</a:rPr>
              <a:t>Dia de la Revolucion de Mayo!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</a:rPr>
              <a:t>It’s Revolution Day in Argentina!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The current population of Argentina is 45.96 million people! What does that mean?</a:t>
            </a:r>
            <a:endParaRPr sz="17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About one-third of the population lives in the Buenos Aires Metropolis. What can we say about that?</a:t>
            </a:r>
            <a:endParaRPr sz="1700">
              <a:solidFill>
                <a:srgbClr val="0B5394"/>
              </a:solidFill>
            </a:endParaRPr>
          </a:p>
        </p:txBody>
      </p:sp>
      <p:pic>
        <p:nvPicPr>
          <p:cNvPr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25" y="185563"/>
            <a:ext cx="6363174" cy="4772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8424675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5.NBT.A2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311700" y="212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34F5C"/>
                </a:solidFill>
                <a:highlight>
                  <a:srgbClr val="FFFFFF"/>
                </a:highlight>
              </a:rPr>
              <a:t>Recology’s largest San Francisco recycling plant handles </a:t>
            </a:r>
            <a:endParaRPr sz="1900" b="1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134F5C"/>
                </a:solidFill>
                <a:highlight>
                  <a:srgbClr val="FFFFFF"/>
                </a:highlight>
              </a:rPr>
              <a:t>500 to 600 tons daily. </a:t>
            </a:r>
            <a:endParaRPr sz="1900" b="1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34F5C"/>
              </a:solidFill>
              <a:highlight>
                <a:srgbClr val="FFFFFF"/>
              </a:highlight>
            </a:endParaRPr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7183175" y="1729275"/>
            <a:ext cx="1649100" cy="283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134F5C"/>
                </a:solidFill>
              </a:rPr>
              <a:t>About how many tons does this recycling plant handle each year?</a:t>
            </a:r>
            <a:endParaRPr sz="1900">
              <a:solidFill>
                <a:srgbClr val="134F5C"/>
              </a:solidFill>
              <a:highlight>
                <a:srgbClr val="FFFFFF"/>
              </a:highlight>
            </a:endParaRPr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650" y="1008750"/>
            <a:ext cx="6842925" cy="39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 txBox="1"/>
          <p:nvPr/>
        </p:nvSpPr>
        <p:spPr>
          <a:xfrm>
            <a:off x="8351700" y="4804800"/>
            <a:ext cx="792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/>
        </p:nvSpPr>
        <p:spPr>
          <a:xfrm>
            <a:off x="5775350" y="1019825"/>
            <a:ext cx="2915400" cy="21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0000FF"/>
                </a:solidFill>
              </a:rPr>
              <a:t>How many different equations can you write to illustrate the volume of this prism?</a:t>
            </a:r>
            <a:endParaRPr sz="2000" b="1">
              <a:solidFill>
                <a:srgbClr val="0000FF"/>
              </a:solidFill>
            </a:endParaRPr>
          </a:p>
        </p:txBody>
      </p:sp>
      <p:pic>
        <p:nvPicPr>
          <p:cNvPr id="206" name="Google Shape;2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31150"/>
            <a:ext cx="5085550" cy="3975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8412600" y="4804800"/>
            <a:ext cx="73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5.MD.C4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</Words>
  <Application>Microsoft Macintosh PowerPoint</Application>
  <PresentationFormat>On-screen Show (16:9)</PresentationFormat>
  <Paragraphs>119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Roboto</vt:lpstr>
      <vt:lpstr>Arial</vt:lpstr>
      <vt:lpstr>Simple Light</vt:lpstr>
      <vt:lpstr>Eid Al-Fitr Celebration</vt:lpstr>
      <vt:lpstr>PowerPoint Presentation</vt:lpstr>
      <vt:lpstr>Which one doesn’t belong?</vt:lpstr>
      <vt:lpstr>PowerPoint Presentation</vt:lpstr>
      <vt:lpstr>It’s Froggy Friday!</vt:lpstr>
      <vt:lpstr>PowerPoint Presentation</vt:lpstr>
      <vt:lpstr>PowerPoint Presentation</vt:lpstr>
      <vt:lpstr>PowerPoint Presentation</vt:lpstr>
      <vt:lpstr>Add 8 and 7, then multiply by 2  =  8 + 7 x 2   6 x 30 &gt; 5 x 3 x 2   7 x 4 - 3 = 7 x (4 - 3)</vt:lpstr>
      <vt:lpstr>Would you rather ...</vt:lpstr>
      <vt:lpstr>What’s going on in this graph?</vt:lpstr>
      <vt:lpstr>PowerPoint Presentation</vt:lpstr>
      <vt:lpstr>PowerPoint Presentation</vt:lpstr>
      <vt:lpstr>Crazy Figure!</vt:lpstr>
      <vt:lpstr>PowerPoint Presentation</vt:lpstr>
      <vt:lpstr>Would you rather . . .</vt:lpstr>
      <vt:lpstr>PowerPoint Presentation</vt:lpstr>
      <vt:lpstr>PowerPoint Presentation</vt:lpstr>
      <vt:lpstr>Recology’s largest San Francisco recycling plant handles  500 to 600 tons daily.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Eid Al-Fitr Celebration</dc:title>
  <cp:lastModifiedBy>Microsoft Office User</cp:lastModifiedBy>
  <cp:revision>1</cp:revision>
  <dcterms:modified xsi:type="dcterms:W3CDTF">2022-04-27T22:42:15Z</dcterms:modified>
</cp:coreProperties>
</file>