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3"/>
    </p:embeddedFont>
    <p:embeddedFont>
      <p:font typeface="Montserrat" pitchFamily="2" charset="77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A788DF-796A-4B8A-8470-EB77A1F6F414}">
  <a:tblStyle styleId="{6FA788DF-796A-4B8A-8470-EB77A1F6F4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2765a4b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2765a4b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May 2,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Eid Al-Fitr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7640ae10f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7640ae10f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9098899b9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9098899b9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6d408605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6d408605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Cinco de Mayo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9098899b9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9098899b9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cced27d3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cced27d3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Weed of May 9,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c9098899b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c9098899b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caefd1875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caefd1875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aefd1875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aefd1875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aefd1875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aefd1875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aefd1875f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caefd1875f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Week of May 16,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aefd1875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caefd1875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aefd1875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caefd1875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aefd1875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caefd1875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aefd1875f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aefd1875f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d6d40860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d6d40860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23, 2022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d6d408605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d6d4086055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22765a4b4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22765a4b4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May 25,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Revolution Day, Argentina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d6d408605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d6d408605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d6d408605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d6d408605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6935300" y="105400"/>
            <a:ext cx="2108100" cy="8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274E13"/>
                </a:solidFill>
              </a:rPr>
              <a:t>Today is the celebration of Eid Al-Fitr</a:t>
            </a:r>
            <a:endParaRPr sz="1900">
              <a:solidFill>
                <a:srgbClr val="274E1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935300" y="1152475"/>
            <a:ext cx="2108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many pastries are on this tray?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many more are on the tray below it?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Create an equation to match your thinking!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6400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265500" y="33910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going on in this graph?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400" y="502475"/>
            <a:ext cx="4502600" cy="34734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265500" y="2324550"/>
            <a:ext cx="4045200" cy="19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do you notice?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do you wonder?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questions do you have?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Why does it matter?</a:t>
            </a:r>
            <a:endParaRPr sz="2300"/>
          </a:p>
        </p:txBody>
      </p:sp>
      <p:sp>
        <p:nvSpPr>
          <p:cNvPr id="65" name="Google Shape;65;p14"/>
          <p:cNvSpPr txBox="1"/>
          <p:nvPr/>
        </p:nvSpPr>
        <p:spPr>
          <a:xfrm>
            <a:off x="0" y="48254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5187650" y="152400"/>
            <a:ext cx="3788100" cy="27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How many paperclips are in the pile?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What is too low?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What is too high?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What is your ESTIMATE?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59100" cy="486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1275" y="3064275"/>
            <a:ext cx="2374475" cy="19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152400" y="4683375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3.MD.B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05400" y="97050"/>
            <a:ext cx="2247600" cy="44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When we look closely at this Mexican art by Pequeno Capitan, we can see many different shapes.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Pick a shape, then find another one that has one attribute that is the SAME and one attribute that is different.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2843" y="0"/>
            <a:ext cx="679116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198675"/>
            <a:ext cx="85206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What’s going on in this graph?</a:t>
            </a:r>
            <a:endParaRPr sz="2300" b="1">
              <a:solidFill>
                <a:srgbClr val="274E13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7218550" y="1152475"/>
            <a:ext cx="1613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you notice?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you wonder?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Why does it matter?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43125"/>
            <a:ext cx="6244600" cy="42568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37500"/>
            <a:ext cx="7667625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/>
          <p:nvPr/>
        </p:nvSpPr>
        <p:spPr>
          <a:xfrm>
            <a:off x="7016125" y="1896650"/>
            <a:ext cx="1979700" cy="1445100"/>
          </a:xfrm>
          <a:prstGeom prst="wedgeEllipseCallout">
            <a:avLst>
              <a:gd name="adj1" fmla="val -53371"/>
              <a:gd name="adj2" fmla="val -24569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What’s a good name for this graph be?</a:t>
            </a:r>
            <a:endParaRPr sz="1700" b="1"/>
          </a:p>
        </p:txBody>
      </p:sp>
      <p:sp>
        <p:nvSpPr>
          <p:cNvPr id="95" name="Google Shape;95;p18"/>
          <p:cNvSpPr/>
          <p:nvPr/>
        </p:nvSpPr>
        <p:spPr>
          <a:xfrm>
            <a:off x="5829550" y="79025"/>
            <a:ext cx="2562900" cy="11439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If this graph could talk, what would it say?</a:t>
            </a:r>
            <a:endParaRPr sz="1700" b="1"/>
          </a:p>
        </p:txBody>
      </p:sp>
      <p:sp>
        <p:nvSpPr>
          <p:cNvPr id="96" name="Google Shape;96;p18"/>
          <p:cNvSpPr txBox="1"/>
          <p:nvPr/>
        </p:nvSpPr>
        <p:spPr>
          <a:xfrm>
            <a:off x="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4202775" y="708600"/>
            <a:ext cx="4629600" cy="38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6A5AF"/>
                </a:solidFill>
              </a:rPr>
              <a:t>Wow! Look at that light!</a:t>
            </a:r>
            <a:endParaRPr sz="29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7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6A5AF"/>
                </a:solidFill>
              </a:rPr>
              <a:t>What math questions can we ask?</a:t>
            </a:r>
            <a:endParaRPr sz="29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7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76A5AF"/>
                </a:solidFill>
              </a:rPr>
              <a:t>What kinds of estimates can we make?</a:t>
            </a:r>
            <a:endParaRPr sz="2900" b="1">
              <a:solidFill>
                <a:srgbClr val="76A5AF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229600" y="4804800"/>
            <a:ext cx="91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182880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1525" y="1152475"/>
            <a:ext cx="1278400" cy="88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3950" y="2271801"/>
            <a:ext cx="1173600" cy="666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6325" y="3203625"/>
            <a:ext cx="1278400" cy="87399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5398450" y="2007125"/>
            <a:ext cx="2682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38761D"/>
                </a:solidFill>
              </a:rPr>
              <a:t>Justify your reasoning!</a:t>
            </a:r>
            <a:endParaRPr sz="2300" b="1" i="1">
              <a:solidFill>
                <a:srgbClr val="38761D"/>
              </a:solidFill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799750"/>
            <a:ext cx="3390600" cy="22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3D85C6"/>
                </a:solidFill>
                <a:latin typeface="Handlee"/>
                <a:ea typeface="Handlee"/>
                <a:cs typeface="Handlee"/>
                <a:sym typeface="Handlee"/>
              </a:rPr>
              <a:t>Would you rather...</a:t>
            </a:r>
            <a:endParaRPr sz="4700" b="1">
              <a:solidFill>
                <a:srgbClr val="3D85C6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863" y="142875"/>
            <a:ext cx="5133975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0" y="4804800"/>
            <a:ext cx="841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3.OA.A2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4478400" y="620775"/>
            <a:ext cx="4353900" cy="3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999 Frogs!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I wonder how many legs that would be?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can we figure it out?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72700"/>
            <a:ext cx="3634600" cy="419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0" y="4804800"/>
            <a:ext cx="79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3.OA.B5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311700" y="387975"/>
            <a:ext cx="2758800" cy="41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We just put these cookies in the oven.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They need to bake for 15 minutes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time should we take them out of the oven?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1267" y="443012"/>
            <a:ext cx="5501036" cy="4125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229" y="1252625"/>
            <a:ext cx="1632250" cy="161842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8388100" y="4804800"/>
            <a:ext cx="75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311700" y="1319125"/>
            <a:ext cx="14841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4D79"/>
                </a:solidFill>
                <a:latin typeface="Handlee"/>
                <a:ea typeface="Handlee"/>
                <a:cs typeface="Handlee"/>
                <a:sym typeface="Handlee"/>
              </a:rPr>
              <a:t>Would you rather...</a:t>
            </a:r>
            <a:endParaRPr sz="2900" b="1">
              <a:solidFill>
                <a:srgbClr val="A64D79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550" y="255364"/>
            <a:ext cx="7109826" cy="463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6666"/>
                </a:solidFill>
              </a:rPr>
              <a:t>Which one doesn’t belong?</a:t>
            </a:r>
            <a:endParaRPr sz="2900" b="1">
              <a:solidFill>
                <a:srgbClr val="666666"/>
              </a:solidFill>
            </a:endParaRPr>
          </a:p>
        </p:txBody>
      </p:sp>
      <p:graphicFrame>
        <p:nvGraphicFramePr>
          <p:cNvPr id="148" name="Google Shape;148;p25"/>
          <p:cNvGraphicFramePr/>
          <p:nvPr/>
        </p:nvGraphicFramePr>
        <p:xfrm>
          <a:off x="952500" y="1163550"/>
          <a:ext cx="7239000" cy="3507400"/>
        </p:xfrm>
        <a:graphic>
          <a:graphicData uri="http://schemas.openxmlformats.org/drawingml/2006/table">
            <a:tbl>
              <a:tblPr>
                <a:noFill/>
                <a:tableStyleId>{6FA788DF-796A-4B8A-8470-EB77A1F6F414}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53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3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9" name="Google Shape;149;p25"/>
          <p:cNvSpPr/>
          <p:nvPr/>
        </p:nvSpPr>
        <p:spPr>
          <a:xfrm>
            <a:off x="5697775" y="1501025"/>
            <a:ext cx="1252500" cy="1181700"/>
          </a:xfrm>
          <a:prstGeom prst="rtTriangl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5"/>
          <p:cNvSpPr/>
          <p:nvPr/>
        </p:nvSpPr>
        <p:spPr>
          <a:xfrm rot="-2700000">
            <a:off x="2205991" y="1501035"/>
            <a:ext cx="1064054" cy="1064054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5"/>
          <p:cNvSpPr/>
          <p:nvPr/>
        </p:nvSpPr>
        <p:spPr>
          <a:xfrm>
            <a:off x="1840125" y="3203600"/>
            <a:ext cx="1795800" cy="1064100"/>
          </a:xfrm>
          <a:prstGeom prst="trapezoid">
            <a:avLst>
              <a:gd name="adj" fmla="val 51045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5"/>
          <p:cNvSpPr/>
          <p:nvPr/>
        </p:nvSpPr>
        <p:spPr>
          <a:xfrm>
            <a:off x="5065900" y="3491800"/>
            <a:ext cx="2738100" cy="354600"/>
          </a:xfrm>
          <a:prstGeom prst="rect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5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FA8DC"/>
                </a:solidFill>
              </a:rPr>
              <a:t>These 2 rectangles have different perimeters.</a:t>
            </a:r>
            <a:endParaRPr sz="2900" b="1">
              <a:solidFill>
                <a:srgbClr val="6FA8D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FA8DC"/>
                </a:solidFill>
              </a:rPr>
              <a:t>What do they have in common?</a:t>
            </a:r>
            <a:endParaRPr sz="2900" b="1">
              <a:solidFill>
                <a:srgbClr val="6FA8DC"/>
              </a:solidFill>
            </a:endParaRPr>
          </a:p>
        </p:txBody>
      </p:sp>
      <p:sp>
        <p:nvSpPr>
          <p:cNvPr id="159" name="Google Shape;159;p26"/>
          <p:cNvSpPr/>
          <p:nvPr/>
        </p:nvSpPr>
        <p:spPr>
          <a:xfrm>
            <a:off x="975525" y="1945500"/>
            <a:ext cx="2593800" cy="6762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Perimeter = 28 ft</a:t>
            </a:r>
            <a:endParaRPr/>
          </a:p>
        </p:txBody>
      </p:sp>
      <p:sp>
        <p:nvSpPr>
          <p:cNvPr id="160" name="Google Shape;160;p26"/>
          <p:cNvSpPr/>
          <p:nvPr/>
        </p:nvSpPr>
        <p:spPr>
          <a:xfrm>
            <a:off x="5240500" y="1795800"/>
            <a:ext cx="1842900" cy="9756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Perimeter = 20 ft</a:t>
            </a:r>
            <a:endParaRPr/>
          </a:p>
        </p:txBody>
      </p:sp>
      <p:sp>
        <p:nvSpPr>
          <p:cNvPr id="161" name="Google Shape;161;p26"/>
          <p:cNvSpPr txBox="1"/>
          <p:nvPr/>
        </p:nvSpPr>
        <p:spPr>
          <a:xfrm>
            <a:off x="1889925" y="2571750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 ft</a:t>
            </a:r>
            <a:endParaRPr/>
          </a:p>
        </p:txBody>
      </p:sp>
      <p:sp>
        <p:nvSpPr>
          <p:cNvPr id="162" name="Google Shape;162;p26"/>
          <p:cNvSpPr txBox="1"/>
          <p:nvPr/>
        </p:nvSpPr>
        <p:spPr>
          <a:xfrm>
            <a:off x="5779450" y="2690875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 ft</a:t>
            </a:r>
            <a:endParaRPr/>
          </a:p>
        </p:txBody>
      </p:sp>
      <p:sp>
        <p:nvSpPr>
          <p:cNvPr id="163" name="Google Shape;163;p26"/>
          <p:cNvSpPr txBox="1"/>
          <p:nvPr/>
        </p:nvSpPr>
        <p:spPr>
          <a:xfrm>
            <a:off x="3513900" y="2083500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ft</a:t>
            </a:r>
            <a:endParaRPr/>
          </a:p>
        </p:txBody>
      </p:sp>
      <p:sp>
        <p:nvSpPr>
          <p:cNvPr id="164" name="Google Shape;164;p26"/>
          <p:cNvSpPr txBox="1"/>
          <p:nvPr/>
        </p:nvSpPr>
        <p:spPr>
          <a:xfrm>
            <a:off x="7002875" y="2083500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4 ft</a:t>
            </a:r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311700" y="3590425"/>
            <a:ext cx="8520600" cy="9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AA84F"/>
                </a:solidFill>
              </a:rPr>
              <a:t>Can you find another rectangle that would also have this in common?</a:t>
            </a:r>
            <a:endParaRPr sz="2900" b="1">
              <a:solidFill>
                <a:srgbClr val="6AA84F"/>
              </a:solidFill>
            </a:endParaRPr>
          </a:p>
        </p:txBody>
      </p:sp>
      <p:sp>
        <p:nvSpPr>
          <p:cNvPr id="166" name="Google Shape;166;p26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141975" y="338525"/>
            <a:ext cx="2304300" cy="4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What do the numbers mean?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How old is the Weston Town Hall?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Where do you see arrays?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How can you use arrays to figure out how many window panes are here?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What would that equation look like?</a:t>
            </a:r>
            <a:endParaRPr sz="1700">
              <a:solidFill>
                <a:srgbClr val="0C343D"/>
              </a:solidFill>
            </a:endParaRPr>
          </a:p>
        </p:txBody>
      </p:sp>
      <p:pic>
        <p:nvPicPr>
          <p:cNvPr id="172" name="Google Shape;17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4975" y="480684"/>
            <a:ext cx="6344700" cy="418214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7"/>
          <p:cNvSpPr txBox="1"/>
          <p:nvPr/>
        </p:nvSpPr>
        <p:spPr>
          <a:xfrm>
            <a:off x="8351525" y="4772225"/>
            <a:ext cx="79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>
            <a:spLocks noGrp="1"/>
          </p:cNvSpPr>
          <p:nvPr>
            <p:ph type="title"/>
          </p:nvPr>
        </p:nvSpPr>
        <p:spPr>
          <a:xfrm>
            <a:off x="3181000" y="851850"/>
            <a:ext cx="5651400" cy="40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The “Rise” monument in Mattapan stands 19 feet tall.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much taller is it than you?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many times taller is it, or how many of YOU is it?</a:t>
            </a:r>
            <a:endParaRPr sz="2900" b="1"/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2674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 txBox="1"/>
          <p:nvPr/>
        </p:nvSpPr>
        <p:spPr>
          <a:xfrm>
            <a:off x="836400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3.OA.D9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type="title"/>
          </p:nvPr>
        </p:nvSpPr>
        <p:spPr>
          <a:xfrm>
            <a:off x="3526050" y="1164575"/>
            <a:ext cx="5306400" cy="3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9 x 80 = 90 x 8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			</a:t>
            </a:r>
            <a:endParaRPr sz="2900"/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/>
              <a:t>100 ÷ 2 &gt; 5 x 4 x 2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8 x (5 + 2) &lt; (8 x 5) + (8 x 2) 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25" y="232120"/>
            <a:ext cx="4117250" cy="210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/>
          <p:nvPr/>
        </p:nvSpPr>
        <p:spPr>
          <a:xfrm>
            <a:off x="1148425" y="3249825"/>
            <a:ext cx="1612800" cy="1074900"/>
          </a:xfrm>
          <a:prstGeom prst="wedgeEllipseCallout">
            <a:avLst>
              <a:gd name="adj1" fmla="val 64386"/>
              <a:gd name="adj2" fmla="val -26133"/>
            </a:avLst>
          </a:prstGeom>
          <a:solidFill>
            <a:srgbClr val="CC4125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Prove it!</a:t>
            </a:r>
            <a:endParaRPr sz="2300" b="1"/>
          </a:p>
        </p:txBody>
      </p:sp>
      <p:sp>
        <p:nvSpPr>
          <p:cNvPr id="188" name="Google Shape;188;p2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>
            <a:spLocks noGrp="1"/>
          </p:cNvSpPr>
          <p:nvPr>
            <p:ph type="title"/>
          </p:nvPr>
        </p:nvSpPr>
        <p:spPr>
          <a:xfrm>
            <a:off x="219450" y="445025"/>
            <a:ext cx="60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1C00"/>
                </a:solidFill>
              </a:rPr>
              <a:t>Happy Revolution Day Argentina!</a:t>
            </a:r>
            <a:endParaRPr sz="2900" b="1">
              <a:solidFill>
                <a:srgbClr val="A61C00"/>
              </a:solidFill>
            </a:endParaRPr>
          </a:p>
        </p:txBody>
      </p:sp>
      <p:sp>
        <p:nvSpPr>
          <p:cNvPr id="194" name="Google Shape;194;p30"/>
          <p:cNvSpPr txBox="1">
            <a:spLocks noGrp="1"/>
          </p:cNvSpPr>
          <p:nvPr>
            <p:ph type="body" idx="1"/>
          </p:nvPr>
        </p:nvSpPr>
        <p:spPr>
          <a:xfrm>
            <a:off x="6376425" y="1182625"/>
            <a:ext cx="2670000" cy="3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61C00"/>
                </a:solidFill>
                <a:latin typeface="Montserrat"/>
                <a:ea typeface="Montserrat"/>
                <a:cs typeface="Montserrat"/>
                <a:sym typeface="Montserrat"/>
              </a:rPr>
              <a:t>Argentina’s May Revolution started on May 25 in 1810. Argentina had been part of Spanish colonial rule since 1516!</a:t>
            </a:r>
            <a:endParaRPr sz="1700">
              <a:solidFill>
                <a:srgbClr val="A61C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61C00"/>
                </a:solidFill>
                <a:latin typeface="Montserrat"/>
                <a:ea typeface="Montserrat"/>
                <a:cs typeface="Montserrat"/>
                <a:sym typeface="Montserrat"/>
              </a:rPr>
              <a:t>How long was Argentina under Spanish rule?</a:t>
            </a:r>
            <a:endParaRPr sz="1700">
              <a:solidFill>
                <a:srgbClr val="A61C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A61C00"/>
                </a:solidFill>
                <a:latin typeface="Montserrat"/>
                <a:ea typeface="Montserrat"/>
                <a:cs typeface="Montserrat"/>
                <a:sym typeface="Montserrat"/>
              </a:rPr>
              <a:t>Create an equation to match your thinking!</a:t>
            </a:r>
            <a:endParaRPr sz="1700">
              <a:solidFill>
                <a:srgbClr val="A61C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61900"/>
            <a:ext cx="5888225" cy="36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 txBox="1"/>
          <p:nvPr/>
        </p:nvSpPr>
        <p:spPr>
          <a:xfrm>
            <a:off x="0" y="4865775"/>
            <a:ext cx="75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>
            <a:spLocks noGrp="1"/>
          </p:cNvSpPr>
          <p:nvPr>
            <p:ph type="body" idx="1"/>
          </p:nvPr>
        </p:nvSpPr>
        <p:spPr>
          <a:xfrm>
            <a:off x="183300" y="280350"/>
            <a:ext cx="1660500" cy="42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 </a:t>
            </a:r>
            <a:endParaRPr sz="19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What do you wonder? </a:t>
            </a:r>
            <a:endParaRPr sz="19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/>
              <a:t>What is going on in this data visualization?</a:t>
            </a:r>
            <a:endParaRPr sz="1900"/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5086" y="0"/>
            <a:ext cx="719891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1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6998200" y="134100"/>
            <a:ext cx="2023800" cy="44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 math connections can we see in this picture?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Shapes?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Arrays?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274E13"/>
                </a:solidFill>
              </a:rPr>
              <a:t>Parallel lines?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209" name="Google Shape;20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"/>
            <a:ext cx="6858000" cy="513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2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Macintosh PowerPoint</Application>
  <PresentationFormat>On-screen Show (16:9)</PresentationFormat>
  <Paragraphs>120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Handlee</vt:lpstr>
      <vt:lpstr>Montserrat</vt:lpstr>
      <vt:lpstr>Arial</vt:lpstr>
      <vt:lpstr>Simple Light</vt:lpstr>
      <vt:lpstr>Today is the celebration of Eid Al-Fitr</vt:lpstr>
      <vt:lpstr>What’s going on in this graph?</vt:lpstr>
      <vt:lpstr>PowerPoint Presentation</vt:lpstr>
      <vt:lpstr>PowerPoint Presentation</vt:lpstr>
      <vt:lpstr>What’s going on in this graph?</vt:lpstr>
      <vt:lpstr>PowerPoint Presentation</vt:lpstr>
      <vt:lpstr>PowerPoint Presentation</vt:lpstr>
      <vt:lpstr>PowerPoint Presentation</vt:lpstr>
      <vt:lpstr>Would you rather...</vt:lpstr>
      <vt:lpstr>PowerPoint Presentation</vt:lpstr>
      <vt:lpstr>PowerPoint Presentation</vt:lpstr>
      <vt:lpstr>Would you rather...</vt:lpstr>
      <vt:lpstr>Which one doesn’t belong?</vt:lpstr>
      <vt:lpstr>These 2 rectangles have different perimeters. What do they have in common?</vt:lpstr>
      <vt:lpstr>PowerPoint Presentation</vt:lpstr>
      <vt:lpstr>The “Rise” monument in Mattapan stands 19 feet tall.  How much taller is it than you?  How many times taller is it, or how many of YOU is it?</vt:lpstr>
      <vt:lpstr>9 x 80 = 90 x 8     100 ÷ 2 &gt; 5 x 4 x 2  8 x (5 + 2) &lt; (8 x 5) + (8 x 2)     </vt:lpstr>
      <vt:lpstr>Happy Revolution Day Argentina!</vt:lpstr>
      <vt:lpstr>PowerPoint Presentation</vt:lpstr>
      <vt:lpstr>What math connections can we see in this picture?  Shapes?  Arrays?  Parallel lines?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is the celebration of Eid Al-Fitr</dc:title>
  <cp:lastModifiedBy>Microsoft Office User</cp:lastModifiedBy>
  <cp:revision>1</cp:revision>
  <dcterms:modified xsi:type="dcterms:W3CDTF">2022-04-27T22:32:51Z</dcterms:modified>
</cp:coreProperties>
</file>