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f3a0a8e036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f3a0a8e036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f3a0a8e036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f3a0a8e036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f3a0a8e036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f3a0a8e036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f3a0a8e036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f3a0a8e036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f3a0a8e036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f3a0a8e036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f3a0a8e036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f3a0a8e036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3a0a8e036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3a0a8e036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f3a0a8e036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f3a0a8e036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f3a0a8e036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f3a0a8e036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f3a0a8e036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f3a0a8e036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f3a0a8e036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f3a0a8e036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f3a0a8e036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f3a0a8e036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f3a0a8e036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f3a0a8e036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f3a0a8e036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f3a0a8e036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19669f3f9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19669f3f9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199eddcb1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1199eddcb1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199eddcb17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199eddcb17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199eddcb17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199eddcb17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5278850" y="492375"/>
            <a:ext cx="3553500" cy="86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51C75"/>
                </a:solidFill>
              </a:rPr>
              <a:t>What do we notice?</a:t>
            </a:r>
            <a:endParaRPr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51C75"/>
                </a:solidFill>
              </a:rPr>
              <a:t>What do we wonder?</a:t>
            </a:r>
            <a:endParaRPr b="1">
              <a:solidFill>
                <a:srgbClr val="351C75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" y="0"/>
            <a:ext cx="527883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5519850" y="1553200"/>
            <a:ext cx="30000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351C75"/>
                </a:solidFill>
              </a:rPr>
              <a:t>A student will add point M on the grid so that points J, K, L, and M are the vertices of a rectangle. </a:t>
            </a:r>
            <a:endParaRPr sz="1700" b="1">
              <a:solidFill>
                <a:srgbClr val="351C75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5555600" y="3162175"/>
            <a:ext cx="3000000" cy="14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674EA7"/>
                </a:solidFill>
              </a:rPr>
              <a:t>What will be the coordinates of point M? </a:t>
            </a:r>
            <a:endParaRPr sz="1700" b="1">
              <a:solidFill>
                <a:srgbClr val="674EA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674EA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674EA7"/>
                </a:solidFill>
              </a:rPr>
              <a:t>A	(2, 6) 		B	(5, 2) C	(5, 6) 		D	(6, 5)</a:t>
            </a:r>
            <a:endParaRPr sz="1700" b="1">
              <a:solidFill>
                <a:srgbClr val="674EA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183225" y="3957650"/>
            <a:ext cx="878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C343D"/>
                </a:solidFill>
              </a:rPr>
              <a:t>Which show a numerical expression and a word expression that are equivalent? (There are 3!)</a:t>
            </a:r>
            <a:endParaRPr sz="1900" b="1">
              <a:solidFill>
                <a:srgbClr val="0C343D"/>
              </a:solidFill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50730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41B47"/>
                </a:solidFill>
              </a:rPr>
              <a:t>6 × 5 + 3 is equivalent to “add 3 to the product of 6 and 5” </a:t>
            </a:r>
            <a:endParaRPr sz="1900" b="1">
              <a:solidFill>
                <a:srgbClr val="741B47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5 + 6 + 3 is equivalent to “add 3 to the product of 6 and 5” 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5 × (3 + 6) is equivalent to “add 3 and 6, then multiply by 5” 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5 + 6 + 3 is equivalent to “5 greater than the sum of 6 and 3” 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674EA7"/>
                </a:solidFill>
              </a:rPr>
              <a:t>3 × 6 × 5 is equivalent to “5 greater than the sum of 6 and 3” </a:t>
            </a:r>
            <a:endParaRPr sz="1900" b="1">
              <a:solidFill>
                <a:srgbClr val="674EA7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6 × 5 + 3 is equivalent to “5 times as large as the product of 3 and 6”</a:t>
            </a:r>
            <a:endParaRPr sz="1900" b="1">
              <a:solidFill>
                <a:srgbClr val="3D85C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3650" y="2103301"/>
            <a:ext cx="2958650" cy="246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445025"/>
            <a:ext cx="5025465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1152475"/>
            <a:ext cx="8434763" cy="49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01125" y="1686025"/>
            <a:ext cx="2101775" cy="288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>
                <a:solidFill>
                  <a:srgbClr val="38761D"/>
                </a:solidFill>
              </a:rPr>
              <a:t>What can we say about the VOLUME of these prisms?</a:t>
            </a:r>
            <a:endParaRPr sz="2320">
              <a:solidFill>
                <a:srgbClr val="38761D"/>
              </a:solidFill>
            </a:endParaRPr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5870350" y="1200250"/>
            <a:ext cx="3073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74E13"/>
                </a:solidFill>
              </a:rPr>
              <a:t>What is the volume, in cubic inches, of Olga’s prism? </a:t>
            </a:r>
            <a:endParaRPr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What is the difference in volume, in cubic inches, between Dave’s prism and Olga’s prism? </a:t>
            </a:r>
            <a:endParaRPr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6AA84F"/>
                </a:solidFill>
              </a:rPr>
              <a:t>Peter claims that the volume of his prism is 16 cubic inches. Is Peter correct? </a:t>
            </a:r>
            <a:endParaRPr>
              <a:solidFill>
                <a:srgbClr val="6AA84F"/>
              </a:solidFill>
            </a:endParaRPr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1152475"/>
            <a:ext cx="5686425" cy="295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85200C"/>
                </a:solidFill>
              </a:rPr>
              <a:t>A.	10.826 rounds to 10.82 </a:t>
            </a:r>
            <a:endParaRPr sz="2300" b="1">
              <a:solidFill>
                <a:srgbClr val="85200C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85200C"/>
                </a:solidFill>
              </a:rPr>
              <a:t>B.	10.826 rounds to 10.83 </a:t>
            </a:r>
            <a:endParaRPr sz="2300" b="1">
              <a:solidFill>
                <a:srgbClr val="85200C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85200C"/>
                </a:solidFill>
              </a:rPr>
              <a:t>C.	23.647 rounds to 23.64 </a:t>
            </a:r>
            <a:endParaRPr sz="2300" b="1">
              <a:solidFill>
                <a:srgbClr val="85200C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85200C"/>
                </a:solidFill>
              </a:rPr>
              <a:t>D.	23.647 rounds to 23.65 </a:t>
            </a:r>
            <a:endParaRPr sz="2300" b="1">
              <a:solidFill>
                <a:srgbClr val="85200C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85200C"/>
                </a:solidFill>
              </a:rPr>
              <a:t>E.	54.182 rounds to 54.18 </a:t>
            </a:r>
            <a:endParaRPr sz="2300" b="1">
              <a:solidFill>
                <a:srgbClr val="85200C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85200C"/>
                </a:solidFill>
              </a:rPr>
              <a:t>F.	54.182 rounds to 54.19</a:t>
            </a:r>
            <a:endParaRPr sz="2300" b="1">
              <a:solidFill>
                <a:srgbClr val="85200C"/>
              </a:solidFill>
            </a:endParaRPr>
          </a:p>
        </p:txBody>
      </p:sp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21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A61C00"/>
                </a:solidFill>
              </a:rPr>
              <a:t>Which show a number rounded to the nearest hundredth? </a:t>
            </a:r>
            <a:endParaRPr sz="2300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i="1">
                <a:solidFill>
                  <a:srgbClr val="A61C00"/>
                </a:solidFill>
              </a:rPr>
              <a:t>Select the three correct answers.</a:t>
            </a:r>
            <a:endParaRPr sz="2300" i="1">
              <a:solidFill>
                <a:srgbClr val="A61C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subTitle" idx="4294967295"/>
          </p:nvPr>
        </p:nvSpPr>
        <p:spPr>
          <a:xfrm>
            <a:off x="265500" y="2691575"/>
            <a:ext cx="4045200" cy="140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B5394"/>
                </a:solidFill>
              </a:rPr>
              <a:t>What can we say about this expression?</a:t>
            </a:r>
            <a:endParaRPr sz="23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0B5394"/>
                </a:solidFill>
              </a:rPr>
              <a:t>What do we notice?</a:t>
            </a:r>
            <a:endParaRPr sz="2300" b="1">
              <a:solidFill>
                <a:srgbClr val="0B5394"/>
              </a:solidFill>
            </a:endParaRPr>
          </a:p>
        </p:txBody>
      </p:sp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2176" y="881675"/>
            <a:ext cx="2404024" cy="12351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8"/>
          <p:cNvSpPr txBox="1">
            <a:spLocks noGrp="1"/>
          </p:cNvSpPr>
          <p:nvPr>
            <p:ph type="body" idx="2"/>
          </p:nvPr>
        </p:nvSpPr>
        <p:spPr>
          <a:xfrm>
            <a:off x="4832400" y="709400"/>
            <a:ext cx="3999900" cy="385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0B5394"/>
                </a:solidFill>
              </a:rPr>
              <a:t>Which is closest to the value of the expression?</a:t>
            </a:r>
            <a:endParaRPr sz="1900" b="1">
              <a:solidFill>
                <a:srgbClr val="0B5394"/>
              </a:solidFill>
            </a:endParaRPr>
          </a:p>
        </p:txBody>
      </p:sp>
      <p:pic>
        <p:nvPicPr>
          <p:cNvPr id="92" name="Google Shape;9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1525" y="1798900"/>
            <a:ext cx="1608950" cy="280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>
            <a:spLocks noGrp="1"/>
          </p:cNvSpPr>
          <p:nvPr>
            <p:ph type="title"/>
          </p:nvPr>
        </p:nvSpPr>
        <p:spPr>
          <a:xfrm>
            <a:off x="263925" y="22229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we notice about these patterns?</a:t>
            </a:r>
            <a:endParaRPr/>
          </a:p>
        </p:txBody>
      </p:sp>
      <p:sp>
        <p:nvSpPr>
          <p:cNvPr id="98" name="Google Shape;98;p19"/>
          <p:cNvSpPr txBox="1">
            <a:spLocks noGrp="1"/>
          </p:cNvSpPr>
          <p:nvPr>
            <p:ph type="body" idx="1"/>
          </p:nvPr>
        </p:nvSpPr>
        <p:spPr>
          <a:xfrm>
            <a:off x="303725" y="308150"/>
            <a:ext cx="3999900" cy="158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783F04"/>
                </a:solidFill>
              </a:rPr>
              <a:t>Curt wrote a number pattern. </a:t>
            </a:r>
            <a:endParaRPr sz="1700" b="1">
              <a:solidFill>
                <a:srgbClr val="783F04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783F04"/>
                </a:solidFill>
              </a:rPr>
              <a:t>• He used the rule “to get from each number to the next, add 4.” </a:t>
            </a:r>
            <a:endParaRPr sz="1700" b="1">
              <a:solidFill>
                <a:srgbClr val="783F04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783F04"/>
                </a:solidFill>
              </a:rPr>
              <a:t>• The first number in his pattern is 1.</a:t>
            </a:r>
            <a:r>
              <a:rPr lang="en" sz="1700" b="1"/>
              <a:t> </a:t>
            </a:r>
            <a:endParaRPr sz="1700" b="1"/>
          </a:p>
        </p:txBody>
      </p:sp>
      <p:sp>
        <p:nvSpPr>
          <p:cNvPr id="99" name="Google Shape;99;p19"/>
          <p:cNvSpPr txBox="1">
            <a:spLocks noGrp="1"/>
          </p:cNvSpPr>
          <p:nvPr>
            <p:ph type="body" idx="2"/>
          </p:nvPr>
        </p:nvSpPr>
        <p:spPr>
          <a:xfrm>
            <a:off x="4840375" y="308150"/>
            <a:ext cx="3999900" cy="191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660000"/>
                </a:solidFill>
              </a:rPr>
              <a:t>Kristy wrote a different pattern. </a:t>
            </a:r>
            <a:endParaRPr sz="1700" b="1">
              <a:solidFill>
                <a:srgbClr val="66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660000"/>
                </a:solidFill>
              </a:rPr>
              <a:t>• She used the rule “to get from each number to the next, add 2.” </a:t>
            </a:r>
            <a:endParaRPr sz="1700" b="1">
              <a:solidFill>
                <a:srgbClr val="66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660000"/>
                </a:solidFill>
              </a:rPr>
              <a:t>• The first number in her pattern is 1.</a:t>
            </a:r>
            <a:endParaRPr sz="1700" b="1">
              <a:solidFill>
                <a:srgbClr val="66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8825" y="4083765"/>
            <a:ext cx="2251125" cy="100551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9"/>
          <p:cNvSpPr txBox="1"/>
          <p:nvPr/>
        </p:nvSpPr>
        <p:spPr>
          <a:xfrm>
            <a:off x="207125" y="2859500"/>
            <a:ext cx="87060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783F04"/>
                </a:solidFill>
              </a:rPr>
              <a:t>Which of the following statements is true about both Curt’s and Kristy’s number patterns? </a:t>
            </a:r>
            <a:endParaRPr sz="1700">
              <a:solidFill>
                <a:srgbClr val="783F0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783F0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783F04"/>
                </a:solidFill>
              </a:rPr>
              <a:t>A.	All the numbers are odd. 				B.	All the numbers are even. </a:t>
            </a:r>
            <a:endParaRPr sz="1700">
              <a:solidFill>
                <a:srgbClr val="783F0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783F04"/>
                </a:solidFill>
              </a:rPr>
              <a:t>C.	The number 2 is in both patterns. 		D.	The number 3 is in both patterns.</a:t>
            </a:r>
            <a:endParaRPr sz="1700">
              <a:solidFill>
                <a:srgbClr val="783F0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>
            <a:spLocks noGrp="1"/>
          </p:cNvSpPr>
          <p:nvPr>
            <p:ph type="body" idx="1"/>
          </p:nvPr>
        </p:nvSpPr>
        <p:spPr>
          <a:xfrm>
            <a:off x="311700" y="4214075"/>
            <a:ext cx="5144400" cy="77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What can we say about these fraction models?</a:t>
            </a:r>
            <a:endParaRPr sz="1700" b="1">
              <a:solidFill>
                <a:srgbClr val="274E13"/>
              </a:solidFill>
            </a:endParaRPr>
          </a:p>
        </p:txBody>
      </p:sp>
      <p:sp>
        <p:nvSpPr>
          <p:cNvPr id="107" name="Google Shape;107;p20"/>
          <p:cNvSpPr txBox="1">
            <a:spLocks noGrp="1"/>
          </p:cNvSpPr>
          <p:nvPr>
            <p:ph type="body" idx="2"/>
          </p:nvPr>
        </p:nvSpPr>
        <p:spPr>
          <a:xfrm>
            <a:off x="6260650" y="327075"/>
            <a:ext cx="2571600" cy="424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Which of the fraction models shows the product of the expression</a:t>
            </a:r>
            <a:endParaRPr sz="1700" b="1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8" name="Google Shape;10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63" y="40700"/>
            <a:ext cx="5724525" cy="38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23452" y="2095325"/>
            <a:ext cx="1445975" cy="109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>
            <a:spLocks noGrp="1"/>
          </p:cNvSpPr>
          <p:nvPr>
            <p:ph type="body" idx="2"/>
          </p:nvPr>
        </p:nvSpPr>
        <p:spPr>
          <a:xfrm>
            <a:off x="3656050" y="2085975"/>
            <a:ext cx="5176200" cy="225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Based on the graph, what is the total distance, in miles, Tai drove in the first 3 hours? </a:t>
            </a:r>
            <a:endParaRPr sz="1900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00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A.	40 			B.	70 </a:t>
            </a:r>
            <a:endParaRPr sz="1900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C.	110 			D.	140</a:t>
            </a:r>
            <a:endParaRPr sz="1900">
              <a:solidFill>
                <a:srgbClr val="CC0000"/>
              </a:solidFill>
            </a:endParaRPr>
          </a:p>
        </p:txBody>
      </p:sp>
      <p:pic>
        <p:nvPicPr>
          <p:cNvPr id="115" name="Google Shape;11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15441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1"/>
          <p:cNvSpPr txBox="1"/>
          <p:nvPr/>
        </p:nvSpPr>
        <p:spPr>
          <a:xfrm>
            <a:off x="3656050" y="709975"/>
            <a:ext cx="4970400" cy="10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4125"/>
                </a:solidFill>
              </a:rPr>
              <a:t>What do we notice?</a:t>
            </a:r>
            <a:endParaRPr sz="2300" b="1">
              <a:solidFill>
                <a:srgbClr val="CC412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CC4125"/>
                </a:solidFill>
              </a:rPr>
              <a:t>What do we wonder?</a:t>
            </a:r>
            <a:endParaRPr sz="2300" b="1">
              <a:solidFill>
                <a:srgbClr val="CC412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351C75"/>
                </a:solidFill>
              </a:rPr>
              <a:t>What can we say about these shapes?</a:t>
            </a:r>
            <a:endParaRPr sz="2320" b="1">
              <a:solidFill>
                <a:srgbClr val="351C75"/>
              </a:solidFill>
            </a:endParaRPr>
          </a:p>
        </p:txBody>
      </p:sp>
      <p:sp>
        <p:nvSpPr>
          <p:cNvPr id="122" name="Google Shape;122;p22"/>
          <p:cNvSpPr txBox="1">
            <a:spLocks noGrp="1"/>
          </p:cNvSpPr>
          <p:nvPr>
            <p:ph type="body" idx="2"/>
          </p:nvPr>
        </p:nvSpPr>
        <p:spPr>
          <a:xfrm>
            <a:off x="7089000" y="1282538"/>
            <a:ext cx="1743300" cy="27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674EA7"/>
                </a:solidFill>
              </a:rPr>
              <a:t>Which of the shapes appears to be a rhombus?</a:t>
            </a:r>
            <a:endParaRPr sz="2300" b="1">
              <a:solidFill>
                <a:srgbClr val="674EA7"/>
              </a:solidFill>
            </a:endParaRPr>
          </a:p>
        </p:txBody>
      </p:sp>
      <p:pic>
        <p:nvPicPr>
          <p:cNvPr id="123" name="Google Shape;1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359575"/>
            <a:ext cx="6283475" cy="297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Which show a correct comparison? </a:t>
            </a:r>
            <a:endParaRPr sz="1900" b="1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/>
              <a:t>Select the three correct answers.</a:t>
            </a:r>
            <a:endParaRPr sz="1900" b="1"/>
          </a:p>
        </p:txBody>
      </p:sp>
      <p:sp>
        <p:nvSpPr>
          <p:cNvPr id="129" name="Google Shape;129;p23"/>
          <p:cNvSpPr txBox="1">
            <a:spLocks noGrp="1"/>
          </p:cNvSpPr>
          <p:nvPr>
            <p:ph type="subTitle" idx="1"/>
          </p:nvPr>
        </p:nvSpPr>
        <p:spPr>
          <a:xfrm>
            <a:off x="772675" y="608400"/>
            <a:ext cx="3410700" cy="3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A61C00"/>
                </a:solidFill>
              </a:rPr>
              <a:t>A.		3.372 &lt; 3.381 </a:t>
            </a:r>
            <a:endParaRPr sz="2300" b="1">
              <a:solidFill>
                <a:srgbClr val="A61C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B.		3.372 &gt; 3.381 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155CC"/>
                </a:solidFill>
              </a:rPr>
              <a:t>C.		3.381 &lt; 3.368 </a:t>
            </a:r>
            <a:endParaRPr sz="2300" b="1"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6B26B"/>
                </a:solidFill>
              </a:rPr>
              <a:t>D.		3.381 &gt; 3.368 </a:t>
            </a:r>
            <a:endParaRPr sz="2300" b="1">
              <a:solidFill>
                <a:srgbClr val="F6B26B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674EA7"/>
                </a:solidFill>
              </a:rPr>
              <a:t>E.		3.368 &lt; 3.372</a:t>
            </a:r>
            <a:endParaRPr sz="2300" b="1">
              <a:solidFill>
                <a:srgbClr val="674EA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 </a:t>
            </a:r>
            <a:endParaRPr sz="23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D85C6"/>
                </a:solidFill>
              </a:rPr>
              <a:t>F.		3.368 &gt; 3.372</a:t>
            </a:r>
            <a:endParaRPr sz="2300" b="1">
              <a:solidFill>
                <a:srgbClr val="3D85C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subTitle" idx="1"/>
          </p:nvPr>
        </p:nvSpPr>
        <p:spPr>
          <a:xfrm>
            <a:off x="265500" y="3345875"/>
            <a:ext cx="4045200" cy="10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A museum receives an average of 488 visitors per day.</a:t>
            </a:r>
            <a:endParaRPr sz="1900">
              <a:solidFill>
                <a:srgbClr val="38761D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38761D"/>
                </a:solidFill>
              </a:rPr>
              <a:t>The museum is open every day.</a:t>
            </a:r>
            <a:r>
              <a:rPr lang="en" sz="1800"/>
              <a:t> </a:t>
            </a:r>
            <a:endParaRPr sz="1800"/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Estimate the number of visitors the museum receives during a month. 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Use your answer to write an expression that can be used to predict the total number of visitors the museum would receive in</a:t>
            </a:r>
            <a:r>
              <a:rPr lang="en" sz="2300" b="1" i="1">
                <a:solidFill>
                  <a:srgbClr val="38761D"/>
                </a:solidFill>
              </a:rPr>
              <a:t> m</a:t>
            </a:r>
            <a:r>
              <a:rPr lang="en" sz="1900" b="1">
                <a:solidFill>
                  <a:srgbClr val="38761D"/>
                </a:solidFill>
              </a:rPr>
              <a:t> months. 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6AA84F"/>
                </a:solidFill>
              </a:rPr>
              <a:t>Use your answer to predict the total number of visitors the museum would receive in 12 months. </a:t>
            </a:r>
            <a:endParaRPr sz="1900" b="1">
              <a:solidFill>
                <a:srgbClr val="6AA84F"/>
              </a:solidFill>
            </a:endParaRPr>
          </a:p>
        </p:txBody>
      </p:sp>
      <p:pic>
        <p:nvPicPr>
          <p:cNvPr id="137" name="Google Shape;13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255" y="516325"/>
            <a:ext cx="4363674" cy="2571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>
            <a:spLocks noGrp="1"/>
          </p:cNvSpPr>
          <p:nvPr>
            <p:ph type="body" idx="1"/>
          </p:nvPr>
        </p:nvSpPr>
        <p:spPr>
          <a:xfrm>
            <a:off x="311700" y="2780350"/>
            <a:ext cx="8520600" cy="17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What is the total number of liters of seltzer in the case?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A	3.00 liters 			B	4.32 liters 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38761D"/>
                </a:solidFill>
              </a:rPr>
              <a:t>C	30.0 liters 			D	43.2 liters</a:t>
            </a:r>
            <a:endParaRPr sz="2300" b="1">
              <a:solidFill>
                <a:srgbClr val="38761D"/>
              </a:solidFill>
            </a:endParaRPr>
          </a:p>
        </p:txBody>
      </p:sp>
      <p:pic>
        <p:nvPicPr>
          <p:cNvPr id="143" name="Google Shape;14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9500" y="0"/>
            <a:ext cx="4762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5"/>
          <p:cNvSpPr txBox="1"/>
          <p:nvPr/>
        </p:nvSpPr>
        <p:spPr>
          <a:xfrm>
            <a:off x="4761175" y="716875"/>
            <a:ext cx="4125900" cy="1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A case of seltzer has 12 cans. </a:t>
            </a:r>
            <a:endParaRPr sz="1900" b="1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Each can holds 360 milliliters. </a:t>
            </a:r>
            <a:endParaRPr sz="1900" b="1">
              <a:solidFill>
                <a:srgbClr val="99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 txBox="1">
            <a:spLocks noGrp="1"/>
          </p:cNvSpPr>
          <p:nvPr>
            <p:ph type="title"/>
          </p:nvPr>
        </p:nvSpPr>
        <p:spPr>
          <a:xfrm>
            <a:off x="311700" y="1513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20">
                <a:solidFill>
                  <a:srgbClr val="1155CC"/>
                </a:solidFill>
              </a:rPr>
              <a:t>The distances, in miles, that seven students live from school are shown.</a:t>
            </a:r>
            <a:endParaRPr sz="2020">
              <a:solidFill>
                <a:srgbClr val="1155CC"/>
              </a:solidFill>
            </a:endParaRPr>
          </a:p>
        </p:txBody>
      </p:sp>
      <p:sp>
        <p:nvSpPr>
          <p:cNvPr id="150" name="Google Shape;150;p26"/>
          <p:cNvSpPr txBox="1">
            <a:spLocks noGrp="1"/>
          </p:cNvSpPr>
          <p:nvPr>
            <p:ph type="body" idx="1"/>
          </p:nvPr>
        </p:nvSpPr>
        <p:spPr>
          <a:xfrm>
            <a:off x="167300" y="1307850"/>
            <a:ext cx="2532900" cy="340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C4587"/>
                </a:solidFill>
              </a:rPr>
              <a:t>What do you notice about these distances? </a:t>
            </a:r>
            <a:endParaRPr sz="1900">
              <a:solidFill>
                <a:srgbClr val="1C4587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155CC"/>
                </a:solidFill>
              </a:rPr>
              <a:t>What do you wonder?</a:t>
            </a:r>
            <a:endParaRPr sz="1900"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3C78D8"/>
                </a:solidFill>
              </a:rPr>
              <a:t>Which of the following line plots shows the distances the seven students live from school?</a:t>
            </a:r>
            <a:endParaRPr sz="1900">
              <a:solidFill>
                <a:srgbClr val="3C78D8"/>
              </a:solidFill>
            </a:endParaRPr>
          </a:p>
        </p:txBody>
      </p:sp>
      <p:pic>
        <p:nvPicPr>
          <p:cNvPr id="151" name="Google Shape;15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6600" y="676275"/>
            <a:ext cx="2371725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29627" y="1475125"/>
            <a:ext cx="6314376" cy="340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7325" y="0"/>
            <a:ext cx="3276675" cy="191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2200" y="270750"/>
            <a:ext cx="6010950" cy="42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699" y="1152474"/>
            <a:ext cx="5269275" cy="219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61100" y="2109600"/>
            <a:ext cx="5505450" cy="281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8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1C4587"/>
                </a:solidFill>
              </a:rPr>
              <a:t>What can we say about this expression?</a:t>
            </a:r>
            <a:endParaRPr sz="23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3300" b="1">
                <a:solidFill>
                  <a:srgbClr val="1155CC"/>
                </a:solidFill>
              </a:rPr>
              <a:t>(10 + 4 × 3) + 5 × 2</a:t>
            </a:r>
            <a:endParaRPr sz="3300" b="1">
              <a:solidFill>
                <a:srgbClr val="1155CC"/>
              </a:solidFill>
            </a:endParaRPr>
          </a:p>
        </p:txBody>
      </p:sp>
      <p:sp>
        <p:nvSpPr>
          <p:cNvPr id="166" name="Google Shape;166;p28"/>
          <p:cNvSpPr txBox="1"/>
          <p:nvPr/>
        </p:nvSpPr>
        <p:spPr>
          <a:xfrm>
            <a:off x="770550" y="1163400"/>
            <a:ext cx="3000000" cy="28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155CC"/>
                </a:solidFill>
              </a:rPr>
              <a:t>What is the value?</a:t>
            </a:r>
            <a:endParaRPr sz="1900"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155CC"/>
                </a:solidFill>
              </a:rPr>
              <a:t>A.	32 </a:t>
            </a:r>
            <a:endParaRPr sz="1900"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155CC"/>
                </a:solidFill>
              </a:rPr>
              <a:t>B.	52 </a:t>
            </a:r>
            <a:endParaRPr sz="1900"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155CC"/>
                </a:solidFill>
              </a:rPr>
              <a:t>C.	54 </a:t>
            </a:r>
            <a:endParaRPr sz="1900"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155CC"/>
                </a:solidFill>
              </a:rPr>
              <a:t>D.	94</a:t>
            </a:r>
            <a:endParaRPr sz="1900">
              <a:solidFill>
                <a:srgbClr val="1155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311700" y="2331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741B47"/>
                </a:solidFill>
              </a:rPr>
              <a:t>Andy is painting a sign for his toy store.</a:t>
            </a:r>
            <a:endParaRPr sz="2320" b="1">
              <a:solidFill>
                <a:srgbClr val="741B47"/>
              </a:solidFill>
            </a:endParaRPr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2706600" y="1470325"/>
            <a:ext cx="1605000" cy="27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741B47"/>
                </a:solidFill>
              </a:rPr>
              <a:t>What can we say about the size of the sign?</a:t>
            </a:r>
            <a:endParaRPr sz="1900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i="1">
                <a:solidFill>
                  <a:srgbClr val="741B47"/>
                </a:solidFill>
              </a:rPr>
              <a:t>Think area and perimeter!</a:t>
            </a:r>
            <a:endParaRPr sz="1900" i="1">
              <a:solidFill>
                <a:srgbClr val="741B47"/>
              </a:solidFill>
            </a:endParaRPr>
          </a:p>
        </p:txBody>
      </p:sp>
      <p:pic>
        <p:nvPicPr>
          <p:cNvPr id="173" name="Google Shape;17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75" y="1152475"/>
            <a:ext cx="2516133" cy="341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9825" y="1219605"/>
            <a:ext cx="3999900" cy="3301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The value of the </a:t>
            </a:r>
            <a:r>
              <a:rPr lang="en" sz="2300" b="1">
                <a:solidFill>
                  <a:srgbClr val="38761D"/>
                </a:solidFill>
              </a:rPr>
              <a:t>5</a:t>
            </a:r>
            <a:r>
              <a:rPr lang="en" sz="1900">
                <a:solidFill>
                  <a:srgbClr val="38761D"/>
                </a:solidFill>
              </a:rPr>
              <a:t> in </a:t>
            </a:r>
            <a:endParaRPr sz="1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40.52 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is how many times the value of the </a:t>
            </a:r>
            <a:r>
              <a:rPr lang="en" sz="2300" b="1">
                <a:solidFill>
                  <a:srgbClr val="38761D"/>
                </a:solidFill>
              </a:rPr>
              <a:t>5</a:t>
            </a:r>
            <a:r>
              <a:rPr lang="en" sz="2300">
                <a:solidFill>
                  <a:srgbClr val="38761D"/>
                </a:solidFill>
              </a:rPr>
              <a:t> </a:t>
            </a:r>
            <a:r>
              <a:rPr lang="en" sz="1900">
                <a:solidFill>
                  <a:srgbClr val="38761D"/>
                </a:solidFill>
              </a:rPr>
              <a:t>in </a:t>
            </a:r>
            <a:endParaRPr sz="1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115.78?</a:t>
            </a:r>
            <a:endParaRPr sz="2300" b="1">
              <a:solidFill>
                <a:srgbClr val="38761D"/>
              </a:solidFill>
            </a:endParaRPr>
          </a:p>
        </p:txBody>
      </p:sp>
      <p:pic>
        <p:nvPicPr>
          <p:cNvPr id="180" name="Google Shape;18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3450" y="697038"/>
            <a:ext cx="1711150" cy="374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1"/>
          <p:cNvSpPr txBox="1">
            <a:spLocks noGrp="1"/>
          </p:cNvSpPr>
          <p:nvPr>
            <p:ph type="title"/>
          </p:nvPr>
        </p:nvSpPr>
        <p:spPr>
          <a:xfrm>
            <a:off x="311700" y="204225"/>
            <a:ext cx="8520600" cy="11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There are 144 pages in a book. </a:t>
            </a:r>
            <a:endParaRPr sz="2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Colton will read 16 pages of the book each night. </a:t>
            </a:r>
            <a:endParaRPr sz="2300" b="1"/>
          </a:p>
        </p:txBody>
      </p:sp>
      <p:sp>
        <p:nvSpPr>
          <p:cNvPr id="186" name="Google Shape;186;p31"/>
          <p:cNvSpPr txBox="1">
            <a:spLocks noGrp="1"/>
          </p:cNvSpPr>
          <p:nvPr>
            <p:ph type="body" idx="1"/>
          </p:nvPr>
        </p:nvSpPr>
        <p:spPr>
          <a:xfrm>
            <a:off x="311700" y="131062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7F6000"/>
                </a:solidFill>
              </a:rPr>
              <a:t>What MATH expressions can we create to match this situation?</a:t>
            </a:r>
            <a:endParaRPr sz="1700">
              <a:solidFill>
                <a:srgbClr val="7F6000"/>
              </a:solidFill>
            </a:endParaRPr>
          </a:p>
        </p:txBody>
      </p:sp>
      <p:sp>
        <p:nvSpPr>
          <p:cNvPr id="187" name="Google Shape;187;p31"/>
          <p:cNvSpPr txBox="1">
            <a:spLocks noGrp="1"/>
          </p:cNvSpPr>
          <p:nvPr>
            <p:ph type="body" idx="2"/>
          </p:nvPr>
        </p:nvSpPr>
        <p:spPr>
          <a:xfrm>
            <a:off x="4832400" y="131062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7F6000"/>
                </a:solidFill>
              </a:rPr>
              <a:t>Which equation can be used to find </a:t>
            </a:r>
            <a:r>
              <a:rPr lang="en" sz="1900" b="1">
                <a:solidFill>
                  <a:srgbClr val="7F6000"/>
                </a:solidFill>
              </a:rPr>
              <a:t>t,</a:t>
            </a:r>
            <a:r>
              <a:rPr lang="en" sz="1700">
                <a:solidFill>
                  <a:srgbClr val="7F6000"/>
                </a:solidFill>
              </a:rPr>
              <a:t> the total number of nights it will take Conner to read the entire book?</a:t>
            </a:r>
            <a:endParaRPr sz="1700">
              <a:solidFill>
                <a:srgbClr val="7F6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700">
              <a:solidFill>
                <a:srgbClr val="7F6000"/>
              </a:solidFill>
            </a:endParaRPr>
          </a:p>
        </p:txBody>
      </p:sp>
      <p:pic>
        <p:nvPicPr>
          <p:cNvPr id="188" name="Google Shape;18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2500" y="2318437"/>
            <a:ext cx="3298275" cy="2473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5400" y="2451425"/>
            <a:ext cx="2591025" cy="220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944</Words>
  <Application>Microsoft Macintosh PowerPoint</Application>
  <PresentationFormat>On-screen Show (16:9)</PresentationFormat>
  <Paragraphs>102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Arial</vt:lpstr>
      <vt:lpstr>Simple Light</vt:lpstr>
      <vt:lpstr>PowerPoint Presentation</vt:lpstr>
      <vt:lpstr>Which show a numerical expression and a word expression that are equivalent? (There are 3!)</vt:lpstr>
      <vt:lpstr>PowerPoint Presentation</vt:lpstr>
      <vt:lpstr>What can we say about the VOLUME of these prisms?</vt:lpstr>
      <vt:lpstr>Which show a number rounded to the nearest hundredth?   Select the three correct answers.</vt:lpstr>
      <vt:lpstr>PowerPoint Presentation</vt:lpstr>
      <vt:lpstr>What do we notice about these patterns?</vt:lpstr>
      <vt:lpstr>PowerPoint Presentation</vt:lpstr>
      <vt:lpstr>PowerPoint Presentation</vt:lpstr>
      <vt:lpstr>What can we say about these shapes?</vt:lpstr>
      <vt:lpstr>PowerPoint Presentation</vt:lpstr>
      <vt:lpstr>PowerPoint Presentation</vt:lpstr>
      <vt:lpstr>PowerPoint Presentation</vt:lpstr>
      <vt:lpstr>The distances, in miles, that seven students live from school are shown.</vt:lpstr>
      <vt:lpstr>PowerPoint Presentation</vt:lpstr>
      <vt:lpstr>PowerPoint Presentation</vt:lpstr>
      <vt:lpstr>Andy is painting a sign for his toy store.</vt:lpstr>
      <vt:lpstr>PowerPoint Presentation</vt:lpstr>
      <vt:lpstr>There are 144 pages in a book.  Colton will read 16 pages of the book each night.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Microsoft Office User</cp:lastModifiedBy>
  <cp:revision>1</cp:revision>
  <dcterms:modified xsi:type="dcterms:W3CDTF">2022-03-29T11:32:31Z</dcterms:modified>
</cp:coreProperties>
</file>