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b94288dd6_22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b94288dd6_22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4,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560da0726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560da0726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e8d7154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e8d7154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aa5a97b175_1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aa5a97b175_1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40ea6995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40ea6995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9f4a742c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9f4a742cf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11,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9f4a742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9f4a742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b3fd48687db146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b3fd48687db146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b94288dd6_2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b94288dd6_2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b3fd48687db146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b3fd48687db146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25,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5b3fd48687db14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5b3fd48687db14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b3fd48687db146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b3fd48687db146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20ccbb17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20ccbb17e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 28,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Yom Hashoah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b3fd48687db146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b3fd48687db146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ount_Herz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hyperlink" Target="https://en.wikipedia.org/wiki/Above_mean_sea_level" TargetMode="External"/><Relationship Id="rId4" Type="http://schemas.openxmlformats.org/officeDocument/2006/relationships/hyperlink" Target="https://en.wikipedia.org/wiki/Jerusale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6473725" y="421225"/>
            <a:ext cx="2358600" cy="41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Dates and nuts are traditional foods served during Ramadan.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fractions do you see here?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different fraction number sentences can you create with this photo?</a:t>
            </a:r>
            <a:r>
              <a:rPr lang="en"/>
              <a:t>  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62984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5.NF.2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226950"/>
            <a:ext cx="3796800" cy="43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What do we notice?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What do we wonder?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About how far is it from Jamaica Pond to Hyde Square?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How do you know?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What other distances can we estimate?</a:t>
            </a:r>
            <a:endParaRPr sz="2300">
              <a:solidFill>
                <a:srgbClr val="3D85C6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5758" y="0"/>
            <a:ext cx="470823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6203525" y="822125"/>
            <a:ext cx="2940600" cy="3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674EA7"/>
                </a:solidFill>
              </a:rPr>
              <a:t>What can you </a:t>
            </a: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674EA7"/>
                </a:solidFill>
              </a:rPr>
              <a:t>say about this number representation?</a:t>
            </a: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990000"/>
                </a:solidFill>
              </a:rPr>
              <a:t>Think PRIME FACTORIZATION</a:t>
            </a:r>
            <a:endParaRPr sz="24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64841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8670900" y="4778825"/>
            <a:ext cx="47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5.OA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088" y="833438"/>
            <a:ext cx="5305425" cy="418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3100" y="0"/>
            <a:ext cx="65259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170125" y="3185975"/>
            <a:ext cx="1595100" cy="1117200"/>
          </a:xfrm>
          <a:prstGeom prst="wedgeEllipseCallout">
            <a:avLst>
              <a:gd name="adj1" fmla="val 63250"/>
              <a:gd name="adj2" fmla="val -45236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Why does it matter?</a:t>
            </a:r>
            <a:endParaRPr sz="1900" b="1"/>
          </a:p>
        </p:txBody>
      </p:sp>
      <p:sp>
        <p:nvSpPr>
          <p:cNvPr id="78" name="Google Shape;78;p16"/>
          <p:cNvSpPr/>
          <p:nvPr/>
        </p:nvSpPr>
        <p:spPr>
          <a:xfrm>
            <a:off x="7578375" y="1937800"/>
            <a:ext cx="1433400" cy="927300"/>
          </a:xfrm>
          <a:prstGeom prst="wedgeEllipseCallout">
            <a:avLst>
              <a:gd name="adj1" fmla="val -61937"/>
              <a:gd name="adj2" fmla="val 32503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wonder?</a:t>
            </a:r>
            <a:endParaRPr sz="1700"/>
          </a:p>
        </p:txBody>
      </p:sp>
      <p:sp>
        <p:nvSpPr>
          <p:cNvPr id="79" name="Google Shape;79;p16"/>
          <p:cNvSpPr/>
          <p:nvPr/>
        </p:nvSpPr>
        <p:spPr>
          <a:xfrm>
            <a:off x="170125" y="266975"/>
            <a:ext cx="1369200" cy="927300"/>
          </a:xfrm>
          <a:prstGeom prst="wedgeEllipseCallout">
            <a:avLst>
              <a:gd name="adj1" fmla="val 43459"/>
              <a:gd name="adj2" fmla="val 59383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do you notice</a:t>
            </a:r>
            <a:endParaRPr sz="1700"/>
          </a:p>
        </p:txBody>
      </p:sp>
      <p:sp>
        <p:nvSpPr>
          <p:cNvPr id="80" name="Google Shape;80;p16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7037400" y="770025"/>
            <a:ext cx="1947300" cy="3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900" b="1" i="1">
                <a:solidFill>
                  <a:srgbClr val="0000FF"/>
                </a:solidFill>
              </a:rPr>
              <a:t>About </a:t>
            </a:r>
            <a:r>
              <a:rPr lang="en" sz="2900" b="1">
                <a:solidFill>
                  <a:srgbClr val="0000FF"/>
                </a:solidFill>
              </a:rPr>
              <a:t>what fraction of the pie is here?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-537"/>
            <a:ext cx="6886339" cy="514457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149800"/>
            <a:ext cx="8520600" cy="5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Would you rather… practice your violin </a:t>
            </a:r>
            <a:r>
              <a:rPr lang="en" sz="1900" b="1" u="sng"/>
              <a:t>every</a:t>
            </a:r>
            <a:r>
              <a:rPr lang="en" sz="1900"/>
              <a:t> other day for 15 minutes, 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OR practice for one hour once/week?</a:t>
            </a:r>
            <a:endParaRPr sz="1900"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975" y="943175"/>
            <a:ext cx="6086044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0" y="4771475"/>
            <a:ext cx="70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210800" y="158100"/>
            <a:ext cx="4479600" cy="44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What do notice? 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What do you wonder?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How many cubes IF the kite is a solid cube?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How many cubes IF the inside is empty?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How many cubes are painted with 3 colors? 2 colors? 1 color?</a:t>
            </a:r>
            <a:endParaRPr sz="2300" b="1">
              <a:solidFill>
                <a:srgbClr val="351C75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7875" y="0"/>
            <a:ext cx="42461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0" y="4804800"/>
            <a:ext cx="106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5.MD.C3,4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4670275" y="188050"/>
            <a:ext cx="4128900" cy="26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macaroons are in BOTH cans?</a:t>
            </a:r>
            <a:endParaRPr sz="23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an estimate that is too low?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Too high?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Just right?</a:t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75" y="30235"/>
            <a:ext cx="4419601" cy="508302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4966150" y="3480725"/>
            <a:ext cx="2272500" cy="14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9 + 4 + 1 + 1 = 15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15 x 2 = 30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</a:rPr>
              <a:t>30 Macaroons!</a:t>
            </a: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3825" y="3107963"/>
            <a:ext cx="1412950" cy="187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0" y="4804800"/>
            <a:ext cx="917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5.OA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201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Would you rather . . .</a:t>
            </a:r>
            <a:endParaRPr sz="2900" b="1">
              <a:solidFill>
                <a:srgbClr val="351C75"/>
              </a:solidFill>
            </a:endParaRPr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56050" y="4644675"/>
            <a:ext cx="85206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0303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Lindt Gold Bunny &amp; Friends, 4 pk./1.7 oz.		Lindt Gold Bunny, 9.6 oz.</a:t>
            </a:r>
            <a:endParaRPr b="1">
              <a:solidFill>
                <a:srgbClr val="3030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30303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113" y="926238"/>
            <a:ext cx="2924175" cy="37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8537" y="1005375"/>
            <a:ext cx="2036560" cy="356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/>
          <p:nvPr/>
        </p:nvSpPr>
        <p:spPr>
          <a:xfrm>
            <a:off x="7382675" y="1696025"/>
            <a:ext cx="720600" cy="7092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$9.99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20" name="Google Shape;120;p21"/>
          <p:cNvSpPr/>
          <p:nvPr/>
        </p:nvSpPr>
        <p:spPr>
          <a:xfrm>
            <a:off x="3500100" y="1260900"/>
            <a:ext cx="834300" cy="7092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</a:rPr>
              <a:t>$10.99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8423400" y="4804800"/>
            <a:ext cx="720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625" y="86375"/>
            <a:ext cx="3137950" cy="26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9606" y="384569"/>
            <a:ext cx="3190550" cy="437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/>
          <p:nvPr/>
        </p:nvSpPr>
        <p:spPr>
          <a:xfrm>
            <a:off x="1050700" y="3677425"/>
            <a:ext cx="1979400" cy="781800"/>
          </a:xfrm>
          <a:prstGeom prst="wedgeEllipseCallout">
            <a:avLst>
              <a:gd name="adj1" fmla="val 63628"/>
              <a:gd name="adj2" fmla="val -26561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Prove it!</a:t>
            </a:r>
            <a:endParaRPr sz="1900" b="1">
              <a:solidFill>
                <a:srgbClr val="FFFFFF"/>
              </a:solidFill>
            </a:endParaRPr>
          </a:p>
        </p:txBody>
      </p:sp>
      <p:sp>
        <p:nvSpPr>
          <p:cNvPr id="129" name="Google Shape;129;p22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311700" y="305425"/>
            <a:ext cx="8520600" cy="7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About how many FULL glasses of water </a:t>
            </a:r>
            <a:endParaRPr sz="2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are here?</a:t>
            </a:r>
            <a:endParaRPr sz="2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Write an addition sentence with fractions </a:t>
            </a:r>
            <a:endParaRPr sz="2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to prove it!</a:t>
            </a:r>
            <a:endParaRPr sz="2900" b="1">
              <a:solidFill>
                <a:srgbClr val="1C4587"/>
              </a:solidFill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24185"/>
            <a:ext cx="9143999" cy="260872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 txBox="1"/>
          <p:nvPr/>
        </p:nvSpPr>
        <p:spPr>
          <a:xfrm>
            <a:off x="0" y="48575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6548500" y="206500"/>
            <a:ext cx="2468100" cy="47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There’s half of the pie left over! Yay!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I have to share it with 3 of my friends.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fraction of the WHOLE PIE are we each going to get?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225" y="206500"/>
            <a:ext cx="6094275" cy="47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0" y="48575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5.NF.B7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311700" y="225575"/>
            <a:ext cx="511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326891"/>
                </a:solidFill>
              </a:rPr>
              <a:t>Yad Vashem ~ </a:t>
            </a:r>
            <a:r>
              <a:rPr lang="en" sz="2300" b="1">
                <a:solidFill>
                  <a:srgbClr val="326891"/>
                </a:solidFill>
                <a:highlight>
                  <a:srgbClr val="FFFFFF"/>
                </a:highlight>
              </a:rPr>
              <a:t>יָד וַשֵׁם  </a:t>
            </a:r>
            <a:endParaRPr sz="2300" b="1">
              <a:solidFill>
                <a:srgbClr val="32689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326891"/>
                </a:solidFill>
              </a:rPr>
              <a:t>A Memorial and a Name</a:t>
            </a:r>
            <a:endParaRPr sz="2300" b="1" i="1">
              <a:solidFill>
                <a:srgbClr val="32689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1"/>
          </p:nvPr>
        </p:nvSpPr>
        <p:spPr>
          <a:xfrm>
            <a:off x="311700" y="1365500"/>
            <a:ext cx="5247900" cy="320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Established in 1953, Yad Vashem is the second most visited site in Israel. </a:t>
            </a:r>
            <a:endParaRPr sz="1900">
              <a:solidFill>
                <a:srgbClr val="32689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It is located on the western slope of 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Mount Herzl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, also known as the Mount of Remembrance, a height in western 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Jerusalem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, </a:t>
            </a:r>
            <a:r>
              <a:rPr lang="en" sz="1900" b="1">
                <a:solidFill>
                  <a:srgbClr val="326891"/>
                </a:solidFill>
                <a:highlight>
                  <a:srgbClr val="FFFFFF"/>
                </a:highlight>
              </a:rPr>
              <a:t>804 meters 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above sea level</a:t>
            </a:r>
            <a:r>
              <a:rPr lang="en" sz="1900">
                <a:solidFill>
                  <a:srgbClr val="326891"/>
                </a:solidFill>
              </a:rPr>
              <a:t>.</a:t>
            </a:r>
            <a:endParaRPr sz="1900">
              <a:solidFill>
                <a:srgbClr val="32689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326891"/>
                </a:solidFill>
              </a:rPr>
              <a:t>About</a:t>
            </a:r>
            <a:r>
              <a:rPr lang="en" sz="1900">
                <a:solidFill>
                  <a:srgbClr val="326891"/>
                </a:solidFill>
              </a:rPr>
              <a:t> </a:t>
            </a:r>
            <a:r>
              <a:rPr lang="en" sz="1900" b="1">
                <a:solidFill>
                  <a:srgbClr val="326891"/>
                </a:solidFill>
              </a:rPr>
              <a:t>how many feet is 804 meters</a:t>
            </a:r>
            <a:r>
              <a:rPr lang="en" sz="1900">
                <a:solidFill>
                  <a:srgbClr val="326891"/>
                </a:solidFill>
              </a:rPr>
              <a:t>? </a:t>
            </a:r>
            <a:endParaRPr sz="1900">
              <a:solidFill>
                <a:srgbClr val="32689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326891"/>
                </a:solidFill>
              </a:rPr>
              <a:t>How do you know?</a:t>
            </a:r>
            <a:endParaRPr sz="1900">
              <a:solidFill>
                <a:srgbClr val="326891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5093" y="0"/>
            <a:ext cx="341891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0" y="4804800"/>
            <a:ext cx="71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body" idx="1"/>
          </p:nvPr>
        </p:nvSpPr>
        <p:spPr>
          <a:xfrm>
            <a:off x="311700" y="97750"/>
            <a:ext cx="8520600" cy="17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  <a:highlight>
                  <a:srgbClr val="FFFFFF"/>
                </a:highlight>
              </a:rPr>
              <a:t>More than a quarter of the 200 plus poison dart frog species are listed as threatened or critically endangered.</a:t>
            </a:r>
            <a:endParaRPr sz="2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274E13"/>
                </a:solidFill>
                <a:highlight>
                  <a:srgbClr val="FFFFFF"/>
                </a:highlight>
              </a:rPr>
              <a:t>What does this mean mathematically? ABOUT how many species are endangered?</a:t>
            </a:r>
            <a:endParaRPr sz="2300" b="1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25826"/>
            <a:ext cx="9144001" cy="301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5.NF.A2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Macintosh PowerPoint</Application>
  <PresentationFormat>On-screen Show (16:9)</PresentationFormat>
  <Paragraphs>72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Roboto</vt:lpstr>
      <vt:lpstr>Arial</vt:lpstr>
      <vt:lpstr>Simple Light</vt:lpstr>
      <vt:lpstr>PowerPoint Presentation</vt:lpstr>
      <vt:lpstr>PowerPoint Presentation</vt:lpstr>
      <vt:lpstr>What can you  say about this number representation?   Think PRIME FACTORIZATION </vt:lpstr>
      <vt:lpstr>PowerPoint Presentation</vt:lpstr>
      <vt:lpstr>PowerPoint Presentation</vt:lpstr>
      <vt:lpstr>Would you rather… practice your violin every other day for 15 minutes,  OR practice for one hour once/week?</vt:lpstr>
      <vt:lpstr>PowerPoint Presentation</vt:lpstr>
      <vt:lpstr>PowerPoint Presentation</vt:lpstr>
      <vt:lpstr>Would you rather . . .</vt:lpstr>
      <vt:lpstr>PowerPoint Presentation</vt:lpstr>
      <vt:lpstr>About how many FULL glasses of water  are here?  Write an addition sentence with fractions  to prove it!</vt:lpstr>
      <vt:lpstr>PowerPoint Presentation</vt:lpstr>
      <vt:lpstr>Yad Vashem ~ יָד וַשֵׁם   A Memorial and a Name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2022-03-31T17:43:31Z</dcterms:modified>
</cp:coreProperties>
</file>