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6C0D7BD-3C49-4939-A947-DBB2F91D2A82}">
  <a:tblStyle styleId="{76C0D7BD-3C49-4939-A947-DBB2F91D2A8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906431fe9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906431fe9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4,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b894c80029_0_4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b894c80029_0_4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b894c80029_0_3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b894c80029_0_3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54fcaa1f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c54fcaa1f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b894c80029_0_4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b894c80029_0_4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b894c80029_0_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b894c80029_0_4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11,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b894c80029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b894c80029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c906431fe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c906431fe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c906431fe9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c906431fe9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b894c80029_0_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b894c80029_0_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25, 2022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b894c80029_0_4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b894c80029_0_4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c54fcaa1f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c54fcaa1f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What effect does what we eat, and the food we waste, have on the environment?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2103f3a54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2103f3a54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April 28,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Yom Hashoah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c54fcaa1f4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c54fcaa1f4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6473725" y="421225"/>
            <a:ext cx="2358600" cy="414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Dates and nuts are traditional foods served during Ramadan.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What fractions do you see here?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many different fraction number sentences can you create with this photo?</a:t>
            </a:r>
            <a:r>
              <a:rPr lang="en"/>
              <a:t>  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" y="0"/>
            <a:ext cx="629847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5.NF.A2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742688" y="642938"/>
            <a:ext cx="5143500" cy="38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21716" y="0"/>
            <a:ext cx="163656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4.NF.B3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9884" y="0"/>
            <a:ext cx="620138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4.NF.B4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75" name="Google Shape;75;p16"/>
          <p:cNvGraphicFramePr/>
          <p:nvPr/>
        </p:nvGraphicFramePr>
        <p:xfrm>
          <a:off x="469000" y="117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{76C0D7BD-3C49-4939-A947-DBB2F91D2A82}</a:tableStyleId>
              </a:tblPr>
              <a:tblGrid>
                <a:gridCol w="4148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8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40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0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9475" y="1666625"/>
            <a:ext cx="3838901" cy="90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89323" y="1377175"/>
            <a:ext cx="935105" cy="14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36100" y="1441563"/>
            <a:ext cx="747225" cy="133807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2524425" y="1780638"/>
            <a:ext cx="312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0B5394"/>
                </a:solidFill>
              </a:rPr>
              <a:t>+</a:t>
            </a:r>
            <a:endParaRPr sz="3200" b="1">
              <a:solidFill>
                <a:srgbClr val="0B5394"/>
              </a:solidFill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47475" y="3142175"/>
            <a:ext cx="2994750" cy="138387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/>
          <p:nvPr/>
        </p:nvSpPr>
        <p:spPr>
          <a:xfrm>
            <a:off x="5154975" y="3220650"/>
            <a:ext cx="500700" cy="1092300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6"/>
          <p:cNvSpPr/>
          <p:nvPr/>
        </p:nvSpPr>
        <p:spPr>
          <a:xfrm>
            <a:off x="5655675" y="3220650"/>
            <a:ext cx="500700" cy="1092300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6"/>
          <p:cNvSpPr/>
          <p:nvPr/>
        </p:nvSpPr>
        <p:spPr>
          <a:xfrm>
            <a:off x="6156375" y="3220650"/>
            <a:ext cx="500700" cy="1092300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6"/>
          <p:cNvSpPr/>
          <p:nvPr/>
        </p:nvSpPr>
        <p:spPr>
          <a:xfrm>
            <a:off x="6668425" y="3220650"/>
            <a:ext cx="500700" cy="1092300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6"/>
          <p:cNvSpPr/>
          <p:nvPr/>
        </p:nvSpPr>
        <p:spPr>
          <a:xfrm>
            <a:off x="7180475" y="3220650"/>
            <a:ext cx="500700" cy="1092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 txBox="1"/>
          <p:nvPr/>
        </p:nvSpPr>
        <p:spPr>
          <a:xfrm>
            <a:off x="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4.NF.A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body" idx="1"/>
          </p:nvPr>
        </p:nvSpPr>
        <p:spPr>
          <a:xfrm>
            <a:off x="311700" y="155200"/>
            <a:ext cx="8520600" cy="58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Would you rather . . . </a:t>
            </a:r>
            <a:endParaRPr/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885813"/>
            <a:ext cx="6858000" cy="42576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7"/>
          <p:cNvSpPr txBox="1"/>
          <p:nvPr/>
        </p:nvSpPr>
        <p:spPr>
          <a:xfrm>
            <a:off x="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4.NF.A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9988" y="0"/>
            <a:ext cx="5864026" cy="439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47863" y="4049600"/>
            <a:ext cx="5448300" cy="99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8"/>
          <p:cNvSpPr txBox="1"/>
          <p:nvPr/>
        </p:nvSpPr>
        <p:spPr>
          <a:xfrm>
            <a:off x="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4.NF.B4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7116650" y="642950"/>
            <a:ext cx="1715700" cy="39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What math do you see here?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Do you see any fractions?</a:t>
            </a:r>
            <a:endParaRPr sz="2300" b="1">
              <a:solidFill>
                <a:srgbClr val="990000"/>
              </a:solidFill>
            </a:endParaRPr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25" y="42863"/>
            <a:ext cx="6858000" cy="505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9"/>
          <p:cNvSpPr txBox="1"/>
          <p:nvPr/>
        </p:nvSpPr>
        <p:spPr>
          <a:xfrm>
            <a:off x="8671200" y="4804800"/>
            <a:ext cx="472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>
            <a:spLocks noGrp="1"/>
          </p:cNvSpPr>
          <p:nvPr>
            <p:ph type="body" idx="1"/>
          </p:nvPr>
        </p:nvSpPr>
        <p:spPr>
          <a:xfrm>
            <a:off x="311700" y="331125"/>
            <a:ext cx="4776600" cy="25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73763"/>
                </a:solidFill>
              </a:rPr>
              <a:t>How many matzo balls are in the soup?</a:t>
            </a:r>
            <a:endParaRPr sz="2300"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Estimate!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might be too low? Too high? Just right?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3511" y="0"/>
            <a:ext cx="367047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5200" y="2903774"/>
            <a:ext cx="1401050" cy="211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4575" y="2903774"/>
            <a:ext cx="1401050" cy="2110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0"/>
          <p:cNvSpPr txBox="1"/>
          <p:nvPr/>
        </p:nvSpPr>
        <p:spPr>
          <a:xfrm>
            <a:off x="0" y="4804800"/>
            <a:ext cx="801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9498" y="0"/>
            <a:ext cx="673465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1"/>
          <p:cNvSpPr/>
          <p:nvPr/>
        </p:nvSpPr>
        <p:spPr>
          <a:xfrm>
            <a:off x="331125" y="2571750"/>
            <a:ext cx="1181100" cy="882900"/>
          </a:xfrm>
          <a:prstGeom prst="doubleWave">
            <a:avLst>
              <a:gd name="adj1" fmla="val 6250"/>
              <a:gd name="adj2" fmla="val 2083"/>
            </a:avLst>
          </a:prstGeom>
          <a:solidFill>
            <a:srgbClr val="674EA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FFFFFF"/>
                </a:solidFill>
              </a:rPr>
              <a:t>$9.99 each</a:t>
            </a:r>
            <a:endParaRPr/>
          </a:p>
        </p:txBody>
      </p:sp>
      <p:sp>
        <p:nvSpPr>
          <p:cNvPr id="123" name="Google Shape;123;p21"/>
          <p:cNvSpPr/>
          <p:nvPr/>
        </p:nvSpPr>
        <p:spPr>
          <a:xfrm>
            <a:off x="7359925" y="1874250"/>
            <a:ext cx="1181100" cy="697500"/>
          </a:xfrm>
          <a:prstGeom prst="doubleWave">
            <a:avLst>
              <a:gd name="adj1" fmla="val 6250"/>
              <a:gd name="adj2" fmla="val 2083"/>
            </a:avLst>
          </a:prstGeom>
          <a:solidFill>
            <a:srgbClr val="674EA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FFFFF"/>
                </a:solidFill>
              </a:rPr>
              <a:t>$19.50 </a:t>
            </a:r>
            <a:endParaRPr/>
          </a:p>
        </p:txBody>
      </p:sp>
      <p:sp>
        <p:nvSpPr>
          <p:cNvPr id="124" name="Google Shape;124;p21"/>
          <p:cNvSpPr txBox="1"/>
          <p:nvPr/>
        </p:nvSpPr>
        <p:spPr>
          <a:xfrm>
            <a:off x="0" y="4804800"/>
            <a:ext cx="727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4.OA.A3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type="body" idx="1"/>
          </p:nvPr>
        </p:nvSpPr>
        <p:spPr>
          <a:xfrm>
            <a:off x="4572000" y="565350"/>
            <a:ext cx="4260300" cy="400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0B5394"/>
                </a:solidFill>
              </a:rPr>
              <a:t>How tall is the University of Delaware BLUE HEN?</a:t>
            </a:r>
            <a:endParaRPr sz="23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0B5394"/>
                </a:solidFill>
              </a:rPr>
              <a:t>HINT! Mark (in the blue shirt) is about 6 feet tall, what fraction of the hen might he be?</a:t>
            </a:r>
            <a:endParaRPr sz="2300" b="1">
              <a:solidFill>
                <a:srgbClr val="0B5394"/>
              </a:solidFill>
            </a:endParaRPr>
          </a:p>
        </p:txBody>
      </p:sp>
      <p:pic>
        <p:nvPicPr>
          <p:cNvPr id="130" name="Google Shape;13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1558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 txBox="1"/>
          <p:nvPr/>
        </p:nvSpPr>
        <p:spPr>
          <a:xfrm>
            <a:off x="835950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4.NF.B3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>
            <a:spLocks noGrp="1"/>
          </p:cNvSpPr>
          <p:nvPr>
            <p:ph type="title"/>
          </p:nvPr>
        </p:nvSpPr>
        <p:spPr>
          <a:xfrm>
            <a:off x="311700" y="1186100"/>
            <a:ext cx="3812100" cy="8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/>
              <a:t>What FRACTIONS can you see in this picture?</a:t>
            </a:r>
            <a:endParaRPr sz="3200"/>
          </a:p>
        </p:txBody>
      </p:sp>
      <p:pic>
        <p:nvPicPr>
          <p:cNvPr id="137" name="Google Shape;13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2898" y="0"/>
            <a:ext cx="4851102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3"/>
          <p:cNvSpPr txBox="1"/>
          <p:nvPr/>
        </p:nvSpPr>
        <p:spPr>
          <a:xfrm>
            <a:off x="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4.NF.A2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>
            <a:spLocks noGrp="1"/>
          </p:cNvSpPr>
          <p:nvPr>
            <p:ph type="title"/>
          </p:nvPr>
        </p:nvSpPr>
        <p:spPr>
          <a:xfrm>
            <a:off x="311700" y="225825"/>
            <a:ext cx="8520600" cy="7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notice? What do you wonder?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does it matter?</a:t>
            </a:r>
            <a:endParaRPr/>
          </a:p>
        </p:txBody>
      </p:sp>
      <p:pic>
        <p:nvPicPr>
          <p:cNvPr id="144" name="Google Shape;14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825" y="1454275"/>
            <a:ext cx="8041025" cy="345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82077" y="4974850"/>
            <a:ext cx="961925" cy="168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4"/>
          <p:cNvSpPr txBox="1"/>
          <p:nvPr/>
        </p:nvSpPr>
        <p:spPr>
          <a:xfrm>
            <a:off x="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4.MD.B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>
            <a:spLocks noGrp="1"/>
          </p:cNvSpPr>
          <p:nvPr>
            <p:ph type="title"/>
          </p:nvPr>
        </p:nvSpPr>
        <p:spPr>
          <a:xfrm>
            <a:off x="137000" y="107750"/>
            <a:ext cx="6703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i="1">
                <a:solidFill>
                  <a:srgbClr val="0C343D"/>
                </a:solidFill>
              </a:rPr>
              <a:t>Yad Vashem ~ </a:t>
            </a:r>
            <a:r>
              <a:rPr lang="en" sz="2450">
                <a:solidFill>
                  <a:srgbClr val="0C343D"/>
                </a:solidFill>
                <a:highlight>
                  <a:srgbClr val="FFFFFF"/>
                </a:highlight>
              </a:rPr>
              <a:t>יָד וַשֵׁם ~ </a:t>
            </a:r>
            <a:r>
              <a:rPr lang="en" sz="2300" i="1">
                <a:solidFill>
                  <a:srgbClr val="0C343D"/>
                </a:solidFill>
              </a:rPr>
              <a:t>A Memorial and a Name</a:t>
            </a:r>
            <a:endParaRPr sz="2300" i="1">
              <a:solidFill>
                <a:srgbClr val="0C343D"/>
              </a:solidFill>
            </a:endParaRPr>
          </a:p>
        </p:txBody>
      </p:sp>
      <p:sp>
        <p:nvSpPr>
          <p:cNvPr id="152" name="Google Shape;152;p25"/>
          <p:cNvSpPr txBox="1">
            <a:spLocks noGrp="1"/>
          </p:cNvSpPr>
          <p:nvPr>
            <p:ph type="body" idx="1"/>
          </p:nvPr>
        </p:nvSpPr>
        <p:spPr>
          <a:xfrm>
            <a:off x="6914225" y="680450"/>
            <a:ext cx="2150100" cy="388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Yad Vashem is the second most visited site in Israel.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This Holocaust Memorial Museum was established in 1953. 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How can we use mental math to figure out how long ago that was?</a:t>
            </a:r>
            <a:endParaRPr sz="1700" b="1">
              <a:solidFill>
                <a:srgbClr val="274E13"/>
              </a:solidFill>
            </a:endParaRPr>
          </a:p>
        </p:txBody>
      </p:sp>
      <p:pic>
        <p:nvPicPr>
          <p:cNvPr id="153" name="Google Shape;15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038" y="735125"/>
            <a:ext cx="6703425" cy="425107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5"/>
          <p:cNvSpPr txBox="1"/>
          <p:nvPr/>
        </p:nvSpPr>
        <p:spPr>
          <a:xfrm>
            <a:off x="835950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4.NBT.B4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>
            <a:spLocks noGrp="1"/>
          </p:cNvSpPr>
          <p:nvPr>
            <p:ph type="title"/>
          </p:nvPr>
        </p:nvSpPr>
        <p:spPr>
          <a:xfrm>
            <a:off x="311700" y="66025"/>
            <a:ext cx="8520600" cy="54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/>
              <a:t>Ain Dubai (the eye of Dubai) is the world’s highest observation wheel. </a:t>
            </a:r>
            <a:endParaRPr sz="1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/>
              <a:t>It will take 48 minutes to make a full rotation! What fraction of an hour is that?</a:t>
            </a:r>
            <a:endParaRPr b="1"/>
          </a:p>
        </p:txBody>
      </p:sp>
      <p:sp>
        <p:nvSpPr>
          <p:cNvPr id="160" name="Google Shape;160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61" name="Google Shape;16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750" y="612987"/>
            <a:ext cx="8863750" cy="4495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6"/>
          <p:cNvSpPr txBox="1"/>
          <p:nvPr/>
        </p:nvSpPr>
        <p:spPr>
          <a:xfrm>
            <a:off x="8269000" y="4769675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4.MD.A1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</Words>
  <Application>Microsoft Macintosh PowerPoint</Application>
  <PresentationFormat>On-screen Show (16:9)</PresentationFormat>
  <Paragraphs>47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Georgia</vt:lpstr>
      <vt:lpstr>Simple Light</vt:lpstr>
      <vt:lpstr>PowerPoint Presentation</vt:lpstr>
      <vt:lpstr>PowerPoint Presentation</vt:lpstr>
      <vt:lpstr>PowerPoint Presentation</vt:lpstr>
      <vt:lpstr>Which one doesn’t belong?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FRACTIONS can you see in this picture?</vt:lpstr>
      <vt:lpstr>What do you notice? What do you wonder? Why does it matter?</vt:lpstr>
      <vt:lpstr>Yad Vashem ~ יָד וַשֵׁם ~ A Memorial and a Name</vt:lpstr>
      <vt:lpstr>Ain Dubai (the eye of Dubai) is the world’s highest observation wheel.  It will take 48 minutes to make a full rotation! What fraction of an hour is that?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1</cp:revision>
  <dcterms:modified xsi:type="dcterms:W3CDTF">2022-03-31T17:25:11Z</dcterms:modified>
</cp:coreProperties>
</file>