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de65776e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de65776e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1de65776e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1de65776e6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1de65776e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1de65776e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1de65776e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1de65776e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1de65776e6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1de65776e6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de65776e6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1de65776e6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de65776e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de65776e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de65776e6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1de65776e6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1de65776e6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1de65776e6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1de65776e6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1de65776e6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1de65776e6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1de65776e6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1eb5b605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1eb5b605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1eb5b605e1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1eb5b605e1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1eb5b605e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1eb5b605e1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1eb5b605e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1eb5b605e1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1eb5b605e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1eb5b605e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1eb5b605e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1eb5b605e1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1eb5b605e1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1eb5b605e1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433138" y="3884675"/>
            <a:ext cx="39999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660000"/>
                </a:solidFill>
              </a:rPr>
              <a:t>What do we notice?</a:t>
            </a:r>
            <a:endParaRPr sz="2300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660000"/>
                </a:solidFill>
              </a:rPr>
              <a:t>What do we wonder?</a:t>
            </a:r>
            <a:endParaRPr sz="2300">
              <a:solidFill>
                <a:srgbClr val="66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2"/>
          </p:nvPr>
        </p:nvSpPr>
        <p:spPr>
          <a:xfrm>
            <a:off x="4832400" y="528500"/>
            <a:ext cx="3999900" cy="4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Which of these fractions represents the part of the shape that is shaded?</a:t>
            </a:r>
            <a:endParaRPr sz="2300">
              <a:solidFill>
                <a:srgbClr val="5B0F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811" y="326386"/>
            <a:ext cx="3754600" cy="336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8828" y="1787478"/>
            <a:ext cx="1130050" cy="299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25" y="287725"/>
            <a:ext cx="5419870" cy="237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9750" y="3189100"/>
            <a:ext cx="4573175" cy="14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3425" y="3225288"/>
            <a:ext cx="4573175" cy="136441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5953050" y="329075"/>
            <a:ext cx="3000000" cy="25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What do we notice about the widths of these insects?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Which line plot shows the number of insects with each width?</a:t>
            </a:r>
            <a:endParaRPr sz="1900" b="1">
              <a:solidFill>
                <a:srgbClr val="351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274E13"/>
                </a:solidFill>
              </a:rPr>
              <a:t>What’s the same? What’s different?</a:t>
            </a:r>
            <a:endParaRPr sz="2320">
              <a:solidFill>
                <a:srgbClr val="274E13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6900375" y="1725100"/>
            <a:ext cx="1932000" cy="28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Which of these is a quadrilateral that is not a </a:t>
            </a:r>
            <a:r>
              <a:rPr lang="en" sz="2300" b="1">
                <a:solidFill>
                  <a:srgbClr val="274E13"/>
                </a:solidFill>
              </a:rPr>
              <a:t>rectangle</a:t>
            </a:r>
            <a:r>
              <a:rPr lang="en" sz="2300">
                <a:solidFill>
                  <a:srgbClr val="274E13"/>
                </a:solidFill>
              </a:rPr>
              <a:t>?</a:t>
            </a:r>
            <a:endParaRPr sz="2300">
              <a:solidFill>
                <a:srgbClr val="274E13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6425801" cy="386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much change should Harry get back? </a:t>
            </a:r>
            <a:endParaRPr sz="2300">
              <a:solidFill>
                <a:srgbClr val="274E13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A.	$6 </a:t>
            </a:r>
            <a:endParaRPr sz="2300">
              <a:solidFill>
                <a:srgbClr val="274E13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B.	$8 </a:t>
            </a:r>
            <a:endParaRPr sz="2300">
              <a:solidFill>
                <a:srgbClr val="274E13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C.	$12 </a:t>
            </a:r>
            <a:endParaRPr sz="2300">
              <a:solidFill>
                <a:srgbClr val="274E13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D.	$14</a:t>
            </a:r>
            <a:endParaRPr sz="2300">
              <a:solidFill>
                <a:srgbClr val="274E13"/>
              </a:solidFill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9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Harry bought 2 books. 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Each book cost $4. 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He paid with a $20 bill.</a:t>
            </a:r>
            <a:endParaRPr sz="2300">
              <a:solidFill>
                <a:srgbClr val="274E1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600" y="348750"/>
            <a:ext cx="2099000" cy="209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570525"/>
            <a:ext cx="4345200" cy="10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124D"/>
                </a:solidFill>
              </a:rPr>
              <a:t>What do we know about this fraction?</a:t>
            </a:r>
            <a:endParaRPr sz="1900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124D"/>
                </a:solidFill>
              </a:rPr>
              <a:t>What are some equivalent fractions?</a:t>
            </a:r>
            <a:endParaRPr sz="1900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00">
              <a:solidFill>
                <a:srgbClr val="20124D"/>
              </a:solidFill>
            </a:endParaRPr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7550" y="0"/>
            <a:ext cx="15392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5550" y="47325"/>
            <a:ext cx="877500" cy="142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625" y="2901625"/>
            <a:ext cx="4029075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360913" y="3961575"/>
            <a:ext cx="4150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20124D"/>
                </a:solidFill>
              </a:rPr>
              <a:t>Select the </a:t>
            </a:r>
            <a:r>
              <a:rPr lang="en" sz="1900" b="1">
                <a:solidFill>
                  <a:srgbClr val="20124D"/>
                </a:solidFill>
              </a:rPr>
              <a:t>three </a:t>
            </a:r>
            <a:r>
              <a:rPr lang="en" sz="1900">
                <a:solidFill>
                  <a:srgbClr val="20124D"/>
                </a:solidFill>
              </a:rPr>
              <a:t>correct answers.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259275" y="3334500"/>
            <a:ext cx="4132200" cy="14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What can we say about this rug?</a:t>
            </a:r>
            <a:endParaRPr sz="17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38761D"/>
                </a:solidFill>
              </a:rPr>
              <a:t>Think area and perimeter!</a:t>
            </a:r>
            <a:endParaRPr sz="1700" i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What is the </a:t>
            </a:r>
            <a:r>
              <a:rPr lang="en" sz="1700" b="1">
                <a:solidFill>
                  <a:srgbClr val="38761D"/>
                </a:solidFill>
              </a:rPr>
              <a:t>perimeter</a:t>
            </a:r>
            <a:r>
              <a:rPr lang="en" sz="1700">
                <a:solidFill>
                  <a:srgbClr val="38761D"/>
                </a:solidFill>
              </a:rPr>
              <a:t> of the rug? </a:t>
            </a:r>
            <a:endParaRPr sz="1700">
              <a:solidFill>
                <a:srgbClr val="38761D"/>
              </a:solidFill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4832400" y="2349325"/>
            <a:ext cx="3999900" cy="20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The blue rug has the </a:t>
            </a:r>
            <a:r>
              <a:rPr lang="en" sz="1700" b="1">
                <a:solidFill>
                  <a:srgbClr val="1155CC"/>
                </a:solidFill>
              </a:rPr>
              <a:t>same perimeter</a:t>
            </a:r>
            <a:r>
              <a:rPr lang="en" sz="1700">
                <a:solidFill>
                  <a:srgbClr val="1155CC"/>
                </a:solidFill>
              </a:rPr>
              <a:t> as the green rug, but it has a </a:t>
            </a:r>
            <a:r>
              <a:rPr lang="en" sz="1700" b="1">
                <a:solidFill>
                  <a:srgbClr val="1155CC"/>
                </a:solidFill>
              </a:rPr>
              <a:t>different length </a:t>
            </a:r>
            <a:r>
              <a:rPr lang="en" sz="1700">
                <a:solidFill>
                  <a:srgbClr val="1155CC"/>
                </a:solidFill>
              </a:rPr>
              <a:t>and a </a:t>
            </a:r>
            <a:r>
              <a:rPr lang="en" sz="1700" b="1">
                <a:solidFill>
                  <a:srgbClr val="1155CC"/>
                </a:solidFill>
              </a:rPr>
              <a:t>different width</a:t>
            </a:r>
            <a:r>
              <a:rPr lang="en" sz="1700">
                <a:solidFill>
                  <a:srgbClr val="1155CC"/>
                </a:solidFill>
              </a:rPr>
              <a:t>.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What could be the length and width, in feet, of the blue rug? </a:t>
            </a:r>
            <a:endParaRPr sz="1700">
              <a:solidFill>
                <a:srgbClr val="1155CC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563" y="924450"/>
            <a:ext cx="2619375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119650" y="216450"/>
            <a:ext cx="3799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A green rug is in the shape of a square, as shown.</a:t>
            </a:r>
            <a:endParaRPr sz="1700">
              <a:solidFill>
                <a:srgbClr val="38761D"/>
              </a:solidFill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5749800" y="1451050"/>
            <a:ext cx="2165100" cy="955800"/>
          </a:xfrm>
          <a:prstGeom prst="rect">
            <a:avLst/>
          </a:prstGeom>
          <a:solidFill>
            <a:srgbClr val="9FC5E8"/>
          </a:solidFill>
          <a:ln w="3810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8"/>
          <p:cNvSpPr txBox="1"/>
          <p:nvPr/>
        </p:nvSpPr>
        <p:spPr>
          <a:xfrm>
            <a:off x="5332350" y="359700"/>
            <a:ext cx="30000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A blue rug is in the shape of a rectangle.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265500" y="242750"/>
            <a:ext cx="4045200" cy="109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The post office sells pages of stamps. Each page has the same number of stamps. </a:t>
            </a:r>
            <a:endParaRPr sz="17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One page of stamps is shown.</a:t>
            </a:r>
            <a:endParaRPr sz="1700">
              <a:solidFill>
                <a:srgbClr val="0B5394"/>
              </a:solidFill>
            </a:endParaRPr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2"/>
          </p:nvPr>
        </p:nvSpPr>
        <p:spPr>
          <a:xfrm>
            <a:off x="4939500" y="56285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Christa bought 6 pages of stamps. </a:t>
            </a: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How many stamps did Christa buy in all?</a:t>
            </a:r>
            <a:endParaRPr sz="2300">
              <a:solidFill>
                <a:srgbClr val="0B5394"/>
              </a:solidFill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613" y="1338550"/>
            <a:ext cx="3030969" cy="358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311700" y="260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Can you write an expression for:</a:t>
            </a:r>
            <a:endParaRPr sz="1900" b="1">
              <a:solidFill>
                <a:srgbClr val="1C4587"/>
              </a:solidFill>
            </a:endParaRPr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A.	A student has 56 juice boxes. A cooler will hold 7 juice boxes. How many        coolers are needed to hold all of the juice boxes? </a:t>
            </a: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B.	A student has 56 juice boxes. Of the 56 juice boxes, 7 juice boxes are fruit punch. How many juice boxes are not fruit punch? </a:t>
            </a: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C.	A student has 56 juice boxes. He will give 7 juice boxes to his brother. How many juice boxes will the student have remaining? </a:t>
            </a: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D.	A student has 56 juice boxes. He will buy 7 more juice boxes at the store. How many juice boxes will the student have after he gets home from the store? </a:t>
            </a: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B5394"/>
                </a:solidFill>
              </a:rPr>
              <a:t>E.	A student has 56 juice boxes. The juice boxes are in packages. Each package has 7 juice boxes. How many packages of juice boxes does the student have?</a:t>
            </a:r>
            <a:endParaRPr>
              <a:solidFill>
                <a:srgbClr val="0B5394"/>
              </a:solidFill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311700" y="4191950"/>
            <a:ext cx="8268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Which of these problems can be solved using this division expression? </a:t>
            </a:r>
            <a:endParaRPr sz="1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56 ÷ 7</a:t>
            </a:r>
            <a:endParaRPr sz="2300" b="1">
              <a:solidFill>
                <a:srgbClr val="073763"/>
              </a:solidFill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7475" y="75950"/>
            <a:ext cx="1218176" cy="121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300175" y="721063"/>
            <a:ext cx="4375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The students at a school went on a field trip. </a:t>
            </a: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The school used 4 buses for the field trip. </a:t>
            </a: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There were 60 students on each bus. </a:t>
            </a: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What was the total number of students who went on the field trip?</a:t>
            </a:r>
            <a:endParaRPr sz="1900" b="1">
              <a:solidFill>
                <a:srgbClr val="BF9000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0525" y="1298845"/>
            <a:ext cx="4065276" cy="2260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944350" y="1405850"/>
            <a:ext cx="7117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 is the missing number that makes this number sentence true?</a:t>
            </a:r>
            <a:endParaRPr sz="2300">
              <a:solidFill>
                <a:srgbClr val="38761D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A.		2 </a:t>
            </a:r>
            <a:endParaRPr sz="2300">
              <a:solidFill>
                <a:srgbClr val="38761D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B.		7 </a:t>
            </a:r>
            <a:endParaRPr sz="2300">
              <a:solidFill>
                <a:srgbClr val="38761D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C.		11 </a:t>
            </a:r>
            <a:endParaRPr sz="2300">
              <a:solidFill>
                <a:srgbClr val="38761D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D.		18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9100" y="218800"/>
            <a:ext cx="4418075" cy="11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760825" y="2441475"/>
            <a:ext cx="4709400" cy="12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741B47"/>
                </a:solidFill>
              </a:rPr>
              <a:t>Which fraction shows where point V is on the number line?</a:t>
            </a:r>
            <a:endParaRPr sz="2300">
              <a:solidFill>
                <a:srgbClr val="741B47"/>
              </a:solidFill>
            </a:endParaRPr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229449"/>
            <a:ext cx="5402525" cy="171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3800" y="229450"/>
            <a:ext cx="1225700" cy="445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>
            <a:off x="311700" y="295125"/>
            <a:ext cx="2860800" cy="360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51C75"/>
                </a:solidFill>
              </a:rPr>
              <a:t>This table shows the number of books read by three students during the school year.</a:t>
            </a:r>
            <a:endParaRPr sz="13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13" y="1152475"/>
            <a:ext cx="3114675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5063" y="130088"/>
            <a:ext cx="23622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294263" y="3816275"/>
            <a:ext cx="26418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000FF"/>
                </a:solidFill>
              </a:rPr>
              <a:t>Which picture graph shows the number of books read by each student during the school year? </a:t>
            </a:r>
            <a:endParaRPr sz="1300" b="1">
              <a:solidFill>
                <a:srgbClr val="0000FF"/>
              </a:solidFill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8200" y="969700"/>
            <a:ext cx="5809076" cy="401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172500" y="2930025"/>
            <a:ext cx="30000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</a:rPr>
              <a:t>What do we notice?</a:t>
            </a:r>
            <a:endParaRPr sz="17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</a:rPr>
              <a:t>What do we wonder?</a:t>
            </a:r>
            <a:endParaRPr sz="1700" b="1">
              <a:solidFill>
                <a:srgbClr val="351C75"/>
              </a:solidFill>
            </a:endParaRPr>
          </a:p>
        </p:txBody>
      </p:sp>
      <p:sp>
        <p:nvSpPr>
          <p:cNvPr id="144" name="Google Shape;144;p24"/>
          <p:cNvSpPr/>
          <p:nvPr/>
        </p:nvSpPr>
        <p:spPr>
          <a:xfrm rot="-953491">
            <a:off x="2325901" y="4484258"/>
            <a:ext cx="788848" cy="402068"/>
          </a:xfrm>
          <a:prstGeom prst="rightArrow">
            <a:avLst>
              <a:gd name="adj1" fmla="val 50000"/>
              <a:gd name="adj2" fmla="val 32011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3D85C6"/>
                </a:solidFill>
              </a:rPr>
              <a:t>I’m thinking of a number that rounds to 90!</a:t>
            </a:r>
            <a:endParaRPr sz="2920">
              <a:solidFill>
                <a:srgbClr val="3D85C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100">
              <a:solidFill>
                <a:srgbClr val="3D85C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920">
                <a:solidFill>
                  <a:srgbClr val="3D85C6"/>
                </a:solidFill>
              </a:rPr>
              <a:t>What’s possible?</a:t>
            </a:r>
            <a:endParaRPr sz="2920">
              <a:solidFill>
                <a:srgbClr val="3D85C6"/>
              </a:solidFill>
            </a:endParaRPr>
          </a:p>
        </p:txBody>
      </p:sp>
      <p:sp>
        <p:nvSpPr>
          <p:cNvPr id="150" name="Google Shape;150;p25"/>
          <p:cNvSpPr txBox="1">
            <a:spLocks noGrp="1"/>
          </p:cNvSpPr>
          <p:nvPr>
            <p:ph type="body" idx="1"/>
          </p:nvPr>
        </p:nvSpPr>
        <p:spPr>
          <a:xfrm>
            <a:off x="311700" y="2002600"/>
            <a:ext cx="8457600" cy="25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Which number rounds to 90 when rounded to the nearest 10? </a:t>
            </a:r>
            <a:endParaRPr sz="2300">
              <a:solidFill>
                <a:srgbClr val="0B5394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A.	84 					B.	97 </a:t>
            </a:r>
            <a:endParaRPr sz="2300">
              <a:solidFill>
                <a:srgbClr val="0B5394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C.	85 					D.	96</a:t>
            </a:r>
            <a:endParaRPr sz="2300">
              <a:solidFill>
                <a:srgbClr val="0B5394"/>
              </a:solidFill>
            </a:endParaRPr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4350" y="-8450"/>
            <a:ext cx="1479650" cy="147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body" idx="1"/>
          </p:nvPr>
        </p:nvSpPr>
        <p:spPr>
          <a:xfrm>
            <a:off x="311700" y="242425"/>
            <a:ext cx="4094100" cy="445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660000"/>
                </a:solidFill>
              </a:rPr>
              <a:t>A.	(2 + 15) + (4 + 15) </a:t>
            </a:r>
            <a:endParaRPr sz="1700" b="1">
              <a:solidFill>
                <a:srgbClr val="660000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660000"/>
                </a:solidFill>
              </a:rPr>
              <a:t>B.	(6 × 5) + (6 × 10) </a:t>
            </a:r>
            <a:endParaRPr sz="1700" b="1">
              <a:solidFill>
                <a:srgbClr val="660000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660000"/>
                </a:solidFill>
              </a:rPr>
              <a:t>C.	(6 × 5) + (6 × 7) </a:t>
            </a:r>
            <a:endParaRPr sz="1700" b="1">
              <a:solidFill>
                <a:srgbClr val="660000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660000"/>
                </a:solidFill>
              </a:rPr>
              <a:t>D.	(6 × 6) + (6 × 7)</a:t>
            </a:r>
            <a:endParaRPr sz="17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00"/>
                </a:solidFill>
              </a:rPr>
              <a:t>What can we say about these expressions?</a:t>
            </a: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Sergio and Tameka want to find the solution to this equation.                         </a:t>
            </a:r>
            <a:r>
              <a:rPr lang="en" sz="1700" b="1">
                <a:solidFill>
                  <a:srgbClr val="CC0000"/>
                </a:solidFill>
              </a:rPr>
              <a:t>6 × 15 = </a:t>
            </a:r>
            <a:r>
              <a:rPr lang="en" sz="2300" b="1">
                <a:solidFill>
                  <a:srgbClr val="CC0000"/>
                </a:solidFill>
              </a:rPr>
              <a:t>? 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E06666"/>
                </a:solidFill>
              </a:rPr>
              <a:t>Which of the expressions above can Sergio use to help him find the solution to the equation?</a:t>
            </a:r>
            <a:endParaRPr sz="1700">
              <a:solidFill>
                <a:srgbClr val="E06666"/>
              </a:solidFill>
            </a:endParaRPr>
          </a:p>
        </p:txBody>
      </p:sp>
      <p:sp>
        <p:nvSpPr>
          <p:cNvPr id="157" name="Google Shape;157;p26"/>
          <p:cNvSpPr txBox="1">
            <a:spLocks noGrp="1"/>
          </p:cNvSpPr>
          <p:nvPr>
            <p:ph type="body" idx="2"/>
          </p:nvPr>
        </p:nvSpPr>
        <p:spPr>
          <a:xfrm>
            <a:off x="4832400" y="337275"/>
            <a:ext cx="3999900" cy="423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660000"/>
                </a:solidFill>
              </a:rPr>
              <a:t>What number belongs in the </a:t>
            </a:r>
            <a:r>
              <a:rPr lang="en" sz="2300">
                <a:solidFill>
                  <a:srgbClr val="660000"/>
                </a:solidFill>
              </a:rPr>
              <a:t>? </a:t>
            </a:r>
            <a:r>
              <a:rPr lang="en" sz="1700">
                <a:solidFill>
                  <a:srgbClr val="660000"/>
                </a:solidFill>
              </a:rPr>
              <a:t>to make the equation true?</a:t>
            </a:r>
            <a:endParaRPr sz="1700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00"/>
                </a:solidFill>
              </a:rPr>
              <a:t>Tameka says she can use this expression to solve the same equation. </a:t>
            </a:r>
            <a:r>
              <a:rPr lang="en" sz="1700" b="1">
                <a:solidFill>
                  <a:srgbClr val="990000"/>
                </a:solidFill>
              </a:rPr>
              <a:t>(6 × 7) + (6 × 8) </a:t>
            </a:r>
            <a:endParaRPr sz="17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Is Tameka correct? </a:t>
            </a:r>
            <a:endParaRPr sz="170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>
            <a:spLocks noGrp="1"/>
          </p:cNvSpPr>
          <p:nvPr>
            <p:ph type="title"/>
          </p:nvPr>
        </p:nvSpPr>
        <p:spPr>
          <a:xfrm>
            <a:off x="5827775" y="652300"/>
            <a:ext cx="300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38761D"/>
                </a:solidFill>
              </a:rPr>
              <a:t>What do we notice?</a:t>
            </a:r>
            <a:endParaRPr sz="2320" b="1">
              <a:solidFill>
                <a:srgbClr val="38761D"/>
              </a:solidFill>
            </a:endParaRPr>
          </a:p>
        </p:txBody>
      </p:sp>
      <p:sp>
        <p:nvSpPr>
          <p:cNvPr id="163" name="Google Shape;163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406" y="445031"/>
            <a:ext cx="5597665" cy="41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5476" y="1825588"/>
            <a:ext cx="2916800" cy="1492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>
            <a:spLocks noGrp="1"/>
          </p:cNvSpPr>
          <p:nvPr>
            <p:ph type="title"/>
          </p:nvPr>
        </p:nvSpPr>
        <p:spPr>
          <a:xfrm>
            <a:off x="311700" y="597400"/>
            <a:ext cx="3999900" cy="3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Maya made a pattern by shading some numbers on a multiplication table.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do we notice about her pattern?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C78D8"/>
                </a:solidFill>
              </a:rPr>
              <a:t>What is the next number she will shade in?</a:t>
            </a:r>
            <a:endParaRPr sz="2300" b="1">
              <a:solidFill>
                <a:srgbClr val="3C78D8"/>
              </a:solidFill>
            </a:endParaRPr>
          </a:p>
        </p:txBody>
      </p:sp>
      <p:sp>
        <p:nvSpPr>
          <p:cNvPr id="171" name="Google Shape;171;p2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12" y="251500"/>
            <a:ext cx="4411238" cy="431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>
            <a:spLocks noGrp="1"/>
          </p:cNvSpPr>
          <p:nvPr>
            <p:ph type="title"/>
          </p:nvPr>
        </p:nvSpPr>
        <p:spPr>
          <a:xfrm>
            <a:off x="265500" y="7240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rgbClr val="20124D"/>
                </a:solidFill>
              </a:rPr>
              <a:t>16 ÷ 2 = g </a:t>
            </a:r>
            <a:endParaRPr sz="4300" b="1">
              <a:solidFill>
                <a:srgbClr val="20124D"/>
              </a:solidFill>
            </a:endParaRPr>
          </a:p>
        </p:txBody>
      </p:sp>
      <p:sp>
        <p:nvSpPr>
          <p:cNvPr id="178" name="Google Shape;178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Which of these can also be used to find 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the value of g? 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A.	g × 2 = 16 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674EA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B.	2 ÷ 16 = g 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674EA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C.	g ÷ 2 = 16 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674EA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674EA7"/>
                </a:solidFill>
              </a:rPr>
              <a:t>D.	16 × 2 = g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300"/>
          </a:p>
        </p:txBody>
      </p:sp>
      <p:sp>
        <p:nvSpPr>
          <p:cNvPr id="179" name="Google Shape;179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Can we record another number sentence in this 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fact family?</a:t>
            </a:r>
            <a:endParaRPr sz="2300" b="1">
              <a:solidFill>
                <a:srgbClr val="351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265500" y="21798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Jessica has 3 vases. She wants to put the same number of flowers in each vase. 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She has 27 flowers altogether. </a:t>
            </a:r>
            <a:endParaRPr sz="1900">
              <a:solidFill>
                <a:srgbClr val="741B47"/>
              </a:solidFill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subTitle" idx="1"/>
          </p:nvPr>
        </p:nvSpPr>
        <p:spPr>
          <a:xfrm>
            <a:off x="265500" y="3839400"/>
            <a:ext cx="4045200" cy="9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Write an number sentence to represent this situation.</a:t>
            </a:r>
            <a:endParaRPr sz="1900" b="1">
              <a:solidFill>
                <a:srgbClr val="741B47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2"/>
          </p:nvPr>
        </p:nvSpPr>
        <p:spPr>
          <a:xfrm>
            <a:off x="4939500" y="560825"/>
            <a:ext cx="3837000" cy="385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Jessica wrote this number sentence to find out how many flowers to put in each vase. 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3 × </a:t>
            </a:r>
            <a:r>
              <a:rPr lang="en" sz="2300" b="1">
                <a:solidFill>
                  <a:srgbClr val="741B47"/>
                </a:solidFill>
              </a:rPr>
              <a:t>? </a:t>
            </a:r>
            <a:r>
              <a:rPr lang="en" sz="1900" b="1">
                <a:solidFill>
                  <a:srgbClr val="741B47"/>
                </a:solidFill>
              </a:rPr>
              <a:t>= 27 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What is the missing number that makes Jessica’s number sentence true? 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A.	6 			B.	7 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741B47"/>
                </a:solidFill>
              </a:rPr>
              <a:t>C.	8 			D.	9</a:t>
            </a:r>
            <a:endParaRPr sz="1900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7" name="Google Shape;1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3260" y="145300"/>
            <a:ext cx="2809675" cy="18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A figure is divided into four equal parts.</a:t>
            </a:r>
            <a:endParaRPr sz="2300" b="1">
              <a:solidFill>
                <a:srgbClr val="274E13"/>
              </a:solidFill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1097275" y="2987025"/>
            <a:ext cx="2743200" cy="18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Which fraction of the total area of the figure is one part?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0063" y="1227400"/>
            <a:ext cx="5940837" cy="13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5650" y="2571750"/>
            <a:ext cx="859525" cy="244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974</Words>
  <Application>Microsoft Macintosh PowerPoint</Application>
  <PresentationFormat>On-screen Show (16:9)</PresentationFormat>
  <Paragraphs>107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Simple Light</vt:lpstr>
      <vt:lpstr>PowerPoint Presentation</vt:lpstr>
      <vt:lpstr>PowerPoint Presentation</vt:lpstr>
      <vt:lpstr>What’s the same? What’s different?</vt:lpstr>
      <vt:lpstr>PowerPoint Presentation</vt:lpstr>
      <vt:lpstr>PowerPoint Presentation</vt:lpstr>
      <vt:lpstr>PowerPoint Presentation</vt:lpstr>
      <vt:lpstr>The post office sells pages of stamps. Each page has the same number of stamps.  One page of stamps is shown.</vt:lpstr>
      <vt:lpstr>Can you write an expression for:</vt:lpstr>
      <vt:lpstr>PowerPoint Presentation</vt:lpstr>
      <vt:lpstr>PowerPoint Presentation</vt:lpstr>
      <vt:lpstr>PowerPoint Presentation</vt:lpstr>
      <vt:lpstr>PowerPoint Presentation</vt:lpstr>
      <vt:lpstr>I’m thinking of a number that rounds to 90!  What’s possible?</vt:lpstr>
      <vt:lpstr>PowerPoint Presentation</vt:lpstr>
      <vt:lpstr>What do we notice?</vt:lpstr>
      <vt:lpstr>Maya made a pattern by shading some numbers on a multiplication table.  What do we notice about her pattern?  What is the next number she will shade in?</vt:lpstr>
      <vt:lpstr>16 ÷ 2 = g </vt:lpstr>
      <vt:lpstr>Jessica has 3 vases. She wants to put the same number of flowers in each vase.  She has 27 flowers altogether. </vt:lpstr>
      <vt:lpstr>A figure is divided into four equal parts.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2022-03-29T11:28:10Z</dcterms:modified>
</cp:coreProperties>
</file>