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89B4B4-3C1E-43C3-AB77-FED7A3F9C697}">
  <a:tblStyle styleId="{8889B4B4-3C1E-43C3-AB77-FED7A3F9C69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aefd1875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caefd1875f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April 4, 2022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Ramadan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b97422f544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b97422f544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557939f9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c557939f9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c7640ae10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c7640ae10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c7640ae10f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c7640ae10f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c9098899b9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c9098899b9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April 11, 2022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c9098899b9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c9098899b9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c9098899b9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c9098899b9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c9098899b9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c9098899b9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caefd1875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caefd1875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25, 2022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c9098899b9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c9098899b9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c9098899b9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c9098899b9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c557939f9c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c557939f9c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April 28,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Yom Hashoah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c9098899b9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c9098899b9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177350"/>
            <a:ext cx="8520600" cy="84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5B0F00"/>
                </a:solidFill>
              </a:rPr>
              <a:t>Dates and Almonds are traditional Ramadan treats.</a:t>
            </a:r>
            <a:endParaRPr sz="2300" b="1">
              <a:solidFill>
                <a:srgbClr val="5B0F00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6408300" y="831375"/>
            <a:ext cx="2550600" cy="373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F6000"/>
                </a:solidFill>
              </a:rPr>
              <a:t>Dates weigh an average of 24 grams each.</a:t>
            </a:r>
            <a:endParaRPr sz="23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F6000"/>
                </a:solidFill>
              </a:rPr>
              <a:t>How many might be in this bowl?</a:t>
            </a:r>
            <a:endParaRPr sz="23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7F6000"/>
                </a:solidFill>
              </a:rPr>
              <a:t>How many grams altogether?</a:t>
            </a:r>
            <a:endParaRPr sz="2300" b="1">
              <a:solidFill>
                <a:srgbClr val="7F6000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831375"/>
            <a:ext cx="5895975" cy="41421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8368725" y="4781650"/>
            <a:ext cx="775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1357300"/>
            <a:ext cx="2217000" cy="34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999999"/>
                </a:solidFill>
              </a:rPr>
              <a:t>Would you rather</a:t>
            </a:r>
            <a:endParaRPr sz="3700">
              <a:solidFill>
                <a:srgbClr val="999999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4400" y="271463"/>
            <a:ext cx="6324600" cy="460057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0" y="4793500"/>
            <a:ext cx="775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3.MD.A2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541775"/>
            <a:ext cx="3341100" cy="402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C4587"/>
                </a:solidFill>
              </a:rPr>
              <a:t>What do you notice?</a:t>
            </a:r>
            <a:br>
              <a:rPr lang="en" sz="2300" b="1">
                <a:solidFill>
                  <a:srgbClr val="1C4587"/>
                </a:solidFill>
              </a:rPr>
            </a:br>
            <a:br>
              <a:rPr lang="en" sz="2300" b="1">
                <a:solidFill>
                  <a:srgbClr val="1C4587"/>
                </a:solidFill>
              </a:rPr>
            </a:br>
            <a:r>
              <a:rPr lang="en" sz="2300" b="1">
                <a:solidFill>
                  <a:srgbClr val="1C4587"/>
                </a:solidFill>
              </a:rPr>
              <a:t>What do you wonder?</a:t>
            </a:r>
            <a:endParaRPr sz="2300" b="1">
              <a:solidFill>
                <a:srgbClr val="1C4587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100" b="1">
              <a:solidFill>
                <a:srgbClr val="1C4587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C4587"/>
                </a:solidFill>
              </a:rPr>
              <a:t>Why does it matter?</a:t>
            </a:r>
            <a:endParaRPr sz="2300" b="1">
              <a:solidFill>
                <a:srgbClr val="1C4587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100" b="1">
              <a:solidFill>
                <a:srgbClr val="1C4587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1C4587"/>
                </a:solidFill>
              </a:rPr>
              <a:t>What is a good name for this graph?</a:t>
            </a:r>
            <a:endParaRPr sz="2300" b="1">
              <a:solidFill>
                <a:srgbClr val="1C4587"/>
              </a:solidFill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0250" y="0"/>
            <a:ext cx="556375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0375" y="4944750"/>
            <a:ext cx="1133625" cy="19875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0" y="4804800"/>
            <a:ext cx="775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3.MD.B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doesn’t belong?</a:t>
            </a:r>
            <a:endParaRPr/>
          </a:p>
        </p:txBody>
      </p:sp>
      <p:graphicFrame>
        <p:nvGraphicFramePr>
          <p:cNvPr id="78" name="Google Shape;78;p16"/>
          <p:cNvGraphicFramePr/>
          <p:nvPr/>
        </p:nvGraphicFramePr>
        <p:xfrm>
          <a:off x="821000" y="1223000"/>
          <a:ext cx="7370500" cy="3281200"/>
        </p:xfrm>
        <a:graphic>
          <a:graphicData uri="http://schemas.openxmlformats.org/drawingml/2006/table">
            <a:tbl>
              <a:tblPr>
                <a:noFill/>
                <a:tableStyleId>{8889B4B4-3C1E-43C3-AB77-FED7A3F9C697}</a:tableStyleId>
              </a:tblPr>
              <a:tblGrid>
                <a:gridCol w="3685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5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40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0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9450" y="1654982"/>
            <a:ext cx="1080300" cy="91677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/>
          <p:nvPr/>
        </p:nvSpPr>
        <p:spPr>
          <a:xfrm>
            <a:off x="1588300" y="1654963"/>
            <a:ext cx="915000" cy="916800"/>
          </a:xfrm>
          <a:prstGeom prst="ellipse">
            <a:avLst/>
          </a:prstGeom>
          <a:solidFill>
            <a:srgbClr val="00FFFF"/>
          </a:solidFill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54025" y="3111475"/>
            <a:ext cx="2261450" cy="115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6650" y="3377900"/>
            <a:ext cx="3518000" cy="67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37638" y="1326400"/>
            <a:ext cx="3209925" cy="147637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 txBox="1"/>
          <p:nvPr/>
        </p:nvSpPr>
        <p:spPr>
          <a:xfrm>
            <a:off x="0" y="4804800"/>
            <a:ext cx="84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3.NF.A3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>
            <a:spLocks noGrp="1"/>
          </p:cNvSpPr>
          <p:nvPr>
            <p:ph type="subTitle" idx="1"/>
          </p:nvPr>
        </p:nvSpPr>
        <p:spPr>
          <a:xfrm>
            <a:off x="265500" y="30309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Sketch this shape?</a:t>
            </a:r>
            <a:endParaRPr sz="2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What is it?</a:t>
            </a:r>
            <a:endParaRPr sz="2900" b="1"/>
          </a:p>
        </p:txBody>
      </p:sp>
      <p:sp>
        <p:nvSpPr>
          <p:cNvPr id="90" name="Google Shape;90;p17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408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274E13"/>
                </a:solidFill>
              </a:rPr>
              <a:t>Now draw a shape that is </a:t>
            </a:r>
            <a:r>
              <a:rPr lang="en" sz="2900" b="1">
                <a:solidFill>
                  <a:srgbClr val="274E13"/>
                </a:solidFill>
              </a:rPr>
              <a:t>DIFFERENT</a:t>
            </a:r>
            <a:r>
              <a:rPr lang="en" sz="2900">
                <a:solidFill>
                  <a:srgbClr val="274E13"/>
                </a:solidFill>
              </a:rPr>
              <a:t> from the shape in 1 way, but the </a:t>
            </a:r>
            <a:r>
              <a:rPr lang="en" sz="2900" b="1">
                <a:solidFill>
                  <a:srgbClr val="274E13"/>
                </a:solidFill>
              </a:rPr>
              <a:t>SAME </a:t>
            </a:r>
            <a:r>
              <a:rPr lang="en" sz="2900">
                <a:solidFill>
                  <a:srgbClr val="274E13"/>
                </a:solidFill>
              </a:rPr>
              <a:t>in another way.</a:t>
            </a:r>
            <a:endParaRPr sz="2900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900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274E13"/>
                </a:solidFill>
              </a:rPr>
              <a:t>How are they </a:t>
            </a:r>
            <a:r>
              <a:rPr lang="en" sz="2900" b="1">
                <a:solidFill>
                  <a:srgbClr val="274E13"/>
                </a:solidFill>
              </a:rPr>
              <a:t>DIFFERENT</a:t>
            </a:r>
            <a:r>
              <a:rPr lang="en" sz="2900">
                <a:solidFill>
                  <a:srgbClr val="274E13"/>
                </a:solidFill>
              </a:rPr>
              <a:t>?</a:t>
            </a:r>
            <a:endParaRPr sz="2900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900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274E13"/>
                </a:solidFill>
              </a:rPr>
              <a:t>How are they </a:t>
            </a:r>
            <a:r>
              <a:rPr lang="en" sz="2900" b="1">
                <a:solidFill>
                  <a:srgbClr val="274E13"/>
                </a:solidFill>
              </a:rPr>
              <a:t>ALIKE</a:t>
            </a:r>
            <a:r>
              <a:rPr lang="en" sz="2900">
                <a:solidFill>
                  <a:srgbClr val="274E13"/>
                </a:solidFill>
              </a:rPr>
              <a:t>?</a:t>
            </a:r>
            <a:endParaRPr sz="2900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91" name="Google Shape;91;p17"/>
          <p:cNvSpPr/>
          <p:nvPr/>
        </p:nvSpPr>
        <p:spPr>
          <a:xfrm>
            <a:off x="265500" y="626700"/>
            <a:ext cx="3921900" cy="2079600"/>
          </a:xfrm>
          <a:prstGeom prst="trapezoid">
            <a:avLst>
              <a:gd name="adj" fmla="val 47503"/>
            </a:avLst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7"/>
          <p:cNvSpPr txBox="1"/>
          <p:nvPr/>
        </p:nvSpPr>
        <p:spPr>
          <a:xfrm>
            <a:off x="0" y="4804800"/>
            <a:ext cx="609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3.G.A1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132450" y="143500"/>
            <a:ext cx="8700000" cy="8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7F6000"/>
                </a:solidFill>
              </a:rPr>
              <a:t>Donut Madness at Market Basket!</a:t>
            </a:r>
            <a:endParaRPr sz="2900">
              <a:solidFill>
                <a:srgbClr val="7F6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7F6000"/>
                </a:solidFill>
              </a:rPr>
              <a:t>Which donut will win?</a:t>
            </a:r>
            <a:endParaRPr sz="2900">
              <a:solidFill>
                <a:srgbClr val="7F6000"/>
              </a:solidFill>
            </a:endParaRPr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6030300" y="1097425"/>
            <a:ext cx="2904300" cy="387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Will Honey Glazed win again this year, or maybe Boston Creme?</a:t>
            </a:r>
            <a:endParaRPr sz="1900" b="1">
              <a:solidFill>
                <a:srgbClr val="7F6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Market Basket started with 16 donut flavors.</a:t>
            </a:r>
            <a:endParaRPr sz="1900" b="1">
              <a:solidFill>
                <a:srgbClr val="7F6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What can you say about the number 16? How many different ways can you make 16? </a:t>
            </a:r>
            <a:endParaRPr sz="1900" b="1">
              <a:solidFill>
                <a:srgbClr val="7F6000"/>
              </a:solidFill>
            </a:endParaRPr>
          </a:p>
        </p:txBody>
      </p:sp>
      <p:pic>
        <p:nvPicPr>
          <p:cNvPr id="99" name="Google Shape;9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251" y="1152475"/>
            <a:ext cx="5769775" cy="3992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8"/>
          <p:cNvSpPr txBox="1"/>
          <p:nvPr/>
        </p:nvSpPr>
        <p:spPr>
          <a:xfrm>
            <a:off x="8490600" y="4804800"/>
            <a:ext cx="653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3.OA.D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>
            <a:spLocks noGrp="1"/>
          </p:cNvSpPr>
          <p:nvPr>
            <p:ph type="title"/>
          </p:nvPr>
        </p:nvSpPr>
        <p:spPr>
          <a:xfrm>
            <a:off x="311700" y="256575"/>
            <a:ext cx="8520600" cy="7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0B5394"/>
                </a:solidFill>
              </a:rPr>
              <a:t>Do you see any fractions here?</a:t>
            </a:r>
            <a:endParaRPr sz="29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0B5394"/>
                </a:solidFill>
              </a:rPr>
              <a:t>Estimate what fraction of the whole glass is full.</a:t>
            </a:r>
            <a:endParaRPr sz="2900">
              <a:solidFill>
                <a:srgbClr val="0B5394"/>
              </a:solidFill>
            </a:endParaRPr>
          </a:p>
        </p:txBody>
      </p:sp>
      <p:pic>
        <p:nvPicPr>
          <p:cNvPr id="106" name="Google Shape;10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7825" y="1441650"/>
            <a:ext cx="7082650" cy="34893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9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3.NF.A3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>
            <a:spLocks noGrp="1"/>
          </p:cNvSpPr>
          <p:nvPr>
            <p:ph type="title"/>
          </p:nvPr>
        </p:nvSpPr>
        <p:spPr>
          <a:xfrm>
            <a:off x="2637975" y="445025"/>
            <a:ext cx="6194400" cy="91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73763"/>
                </a:solidFill>
              </a:rPr>
              <a:t>How many pieces of matzo in each box?</a:t>
            </a:r>
            <a:endParaRPr sz="23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i="1">
                <a:solidFill>
                  <a:srgbClr val="073763"/>
                </a:solidFill>
              </a:rPr>
              <a:t>There are 14!</a:t>
            </a:r>
            <a:endParaRPr sz="2300" b="1" i="1">
              <a:solidFill>
                <a:srgbClr val="073763"/>
              </a:solidFill>
            </a:endParaRPr>
          </a:p>
        </p:txBody>
      </p:sp>
      <p:sp>
        <p:nvSpPr>
          <p:cNvPr id="113" name="Google Shape;113;p20"/>
          <p:cNvSpPr txBox="1">
            <a:spLocks noGrp="1"/>
          </p:cNvSpPr>
          <p:nvPr>
            <p:ph type="body" idx="1"/>
          </p:nvPr>
        </p:nvSpPr>
        <p:spPr>
          <a:xfrm>
            <a:off x="463575" y="3719750"/>
            <a:ext cx="3145800" cy="125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073763"/>
                </a:solidFill>
              </a:rPr>
              <a:t>How many in a case of 5 boxes?</a:t>
            </a:r>
            <a:endParaRPr sz="2300" b="1">
              <a:solidFill>
                <a:srgbClr val="073763"/>
              </a:solidFill>
            </a:endParaRPr>
          </a:p>
        </p:txBody>
      </p:sp>
      <p:pic>
        <p:nvPicPr>
          <p:cNvPr id="114" name="Google Shape;11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1076" y="1698725"/>
            <a:ext cx="5143501" cy="3279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51" y="99350"/>
            <a:ext cx="2334751" cy="3113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0"/>
          <p:cNvSpPr txBox="1"/>
          <p:nvPr/>
        </p:nvSpPr>
        <p:spPr>
          <a:xfrm>
            <a:off x="0" y="4804800"/>
            <a:ext cx="759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9498" y="0"/>
            <a:ext cx="673465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1"/>
          <p:cNvSpPr/>
          <p:nvPr/>
        </p:nvSpPr>
        <p:spPr>
          <a:xfrm>
            <a:off x="331125" y="2571750"/>
            <a:ext cx="1181100" cy="882900"/>
          </a:xfrm>
          <a:prstGeom prst="doubleWave">
            <a:avLst>
              <a:gd name="adj1" fmla="val 6250"/>
              <a:gd name="adj2" fmla="val 2083"/>
            </a:avLst>
          </a:prstGeom>
          <a:solidFill>
            <a:srgbClr val="674EA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FFFFFF"/>
                </a:solidFill>
              </a:rPr>
              <a:t>$9.99 each</a:t>
            </a:r>
            <a:endParaRPr/>
          </a:p>
        </p:txBody>
      </p:sp>
      <p:sp>
        <p:nvSpPr>
          <p:cNvPr id="123" name="Google Shape;123;p21"/>
          <p:cNvSpPr/>
          <p:nvPr/>
        </p:nvSpPr>
        <p:spPr>
          <a:xfrm>
            <a:off x="7359925" y="1874250"/>
            <a:ext cx="1181100" cy="697500"/>
          </a:xfrm>
          <a:prstGeom prst="doubleWave">
            <a:avLst>
              <a:gd name="adj1" fmla="val 6250"/>
              <a:gd name="adj2" fmla="val 2083"/>
            </a:avLst>
          </a:prstGeom>
          <a:solidFill>
            <a:srgbClr val="674EA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FFFFFF"/>
                </a:solidFill>
              </a:rPr>
              <a:t>$19.50 </a:t>
            </a:r>
            <a:endParaRPr/>
          </a:p>
        </p:txBody>
      </p:sp>
      <p:sp>
        <p:nvSpPr>
          <p:cNvPr id="124" name="Google Shape;124;p21"/>
          <p:cNvSpPr txBox="1"/>
          <p:nvPr/>
        </p:nvSpPr>
        <p:spPr>
          <a:xfrm>
            <a:off x="0" y="4804800"/>
            <a:ext cx="716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3.OA.A3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>
            <a:spLocks noGrp="1"/>
          </p:cNvSpPr>
          <p:nvPr>
            <p:ph type="body" idx="1"/>
          </p:nvPr>
        </p:nvSpPr>
        <p:spPr>
          <a:xfrm>
            <a:off x="311700" y="1285875"/>
            <a:ext cx="1218000" cy="328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C1130"/>
                </a:solidFill>
              </a:rPr>
              <a:t>What’s going on in this graph?</a:t>
            </a:r>
            <a:endParaRPr sz="1900">
              <a:solidFill>
                <a:srgbClr val="4C113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4C1130"/>
                </a:solidFill>
              </a:rPr>
              <a:t>What questions do you have?</a:t>
            </a:r>
            <a:endParaRPr sz="1900">
              <a:solidFill>
                <a:srgbClr val="4C1130"/>
              </a:solidFill>
            </a:endParaRPr>
          </a:p>
        </p:txBody>
      </p:sp>
      <p:pic>
        <p:nvPicPr>
          <p:cNvPr id="130" name="Google Shape;13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3313" y="242888"/>
            <a:ext cx="7038975" cy="4657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2"/>
          <p:cNvSpPr txBox="1"/>
          <p:nvPr/>
        </p:nvSpPr>
        <p:spPr>
          <a:xfrm>
            <a:off x="0" y="4804800"/>
            <a:ext cx="737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3.MD.B3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>
            <a:spLocks noGrp="1"/>
          </p:cNvSpPr>
          <p:nvPr>
            <p:ph type="title"/>
          </p:nvPr>
        </p:nvSpPr>
        <p:spPr>
          <a:xfrm>
            <a:off x="6732900" y="1280350"/>
            <a:ext cx="2099400" cy="360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83F04"/>
                </a:solidFill>
              </a:rPr>
              <a:t>Which one doesn’t belong?</a:t>
            </a:r>
            <a:endParaRPr sz="2900" b="1">
              <a:solidFill>
                <a:srgbClr val="783F04"/>
              </a:solidFill>
            </a:endParaRPr>
          </a:p>
        </p:txBody>
      </p:sp>
      <p:pic>
        <p:nvPicPr>
          <p:cNvPr id="137" name="Google Shape;13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325" y="152400"/>
            <a:ext cx="6296025" cy="473392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3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4"/>
          <p:cNvSpPr txBox="1">
            <a:spLocks noGrp="1"/>
          </p:cNvSpPr>
          <p:nvPr>
            <p:ph type="body" idx="1"/>
          </p:nvPr>
        </p:nvSpPr>
        <p:spPr>
          <a:xfrm>
            <a:off x="200250" y="154525"/>
            <a:ext cx="2128800" cy="44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Fenway Park has a capacity of </a:t>
            </a:r>
            <a:r>
              <a:rPr lang="en" sz="1900" b="1">
                <a:solidFill>
                  <a:srgbClr val="274E13"/>
                </a:solidFill>
              </a:rPr>
              <a:t>37,731</a:t>
            </a:r>
            <a:r>
              <a:rPr lang="en" sz="1700" b="1">
                <a:solidFill>
                  <a:srgbClr val="274E13"/>
                </a:solidFill>
              </a:rPr>
              <a:t> fans!</a:t>
            </a:r>
            <a:endParaRPr sz="1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At the beginning of the 2021 baseball season, because of Covid, seating for Red Sox games was only </a:t>
            </a:r>
            <a:r>
              <a:rPr lang="en" sz="1900" b="1">
                <a:solidFill>
                  <a:srgbClr val="274E13"/>
                </a:solidFill>
              </a:rPr>
              <a:t>4,500</a:t>
            </a:r>
            <a:r>
              <a:rPr lang="en" sz="1700" b="1">
                <a:solidFill>
                  <a:srgbClr val="274E13"/>
                </a:solidFill>
              </a:rPr>
              <a:t> fans.</a:t>
            </a:r>
            <a:endParaRPr sz="1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How much less is that than full capacity?</a:t>
            </a:r>
            <a:endParaRPr sz="1700" b="1">
              <a:solidFill>
                <a:srgbClr val="274E13"/>
              </a:solidFill>
            </a:endParaRPr>
          </a:p>
        </p:txBody>
      </p:sp>
      <p:pic>
        <p:nvPicPr>
          <p:cNvPr id="144" name="Google Shape;14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4350" y="100000"/>
            <a:ext cx="6610350" cy="494347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4"/>
          <p:cNvSpPr txBox="1"/>
          <p:nvPr/>
        </p:nvSpPr>
        <p:spPr>
          <a:xfrm>
            <a:off x="0" y="4804800"/>
            <a:ext cx="832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5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421100" cy="5143500"/>
          </a:xfrm>
          <a:prstGeom prst="rect">
            <a:avLst/>
          </a:prstGeom>
          <a:solidFill>
            <a:srgbClr val="9E9E9E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FFFF"/>
                </a:solidFill>
              </a:rPr>
              <a:t>The Holocaust Monument in Boston is made up of 6 towers that each stand 54 feet tall.</a:t>
            </a:r>
            <a:endParaRPr sz="19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FFFFFF"/>
                </a:solidFill>
              </a:rPr>
              <a:t>How many feet is that in total</a:t>
            </a:r>
            <a:r>
              <a:rPr lang="en" b="1">
                <a:solidFill>
                  <a:srgbClr val="FFFFFF"/>
                </a:solidFill>
              </a:rPr>
              <a:t>?</a:t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151" name="Google Shape;15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1039" y="0"/>
            <a:ext cx="77229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5"/>
          <p:cNvSpPr txBox="1"/>
          <p:nvPr/>
        </p:nvSpPr>
        <p:spPr>
          <a:xfrm>
            <a:off x="8368725" y="4781650"/>
            <a:ext cx="775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3.MD.A2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6"/>
          <p:cNvSpPr txBox="1">
            <a:spLocks noGrp="1"/>
          </p:cNvSpPr>
          <p:nvPr>
            <p:ph type="body" idx="1"/>
          </p:nvPr>
        </p:nvSpPr>
        <p:spPr>
          <a:xfrm>
            <a:off x="311700" y="234075"/>
            <a:ext cx="2877000" cy="433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0124D"/>
                </a:solidFill>
              </a:rPr>
              <a:t>The smallest frog in the world can be found in the rain forests of Papua New Guinea.</a:t>
            </a:r>
            <a:endParaRPr sz="1900" b="1">
              <a:solidFill>
                <a:srgbClr val="20124D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0124D"/>
                </a:solidFill>
              </a:rPr>
              <a:t>Here he is sitting on a dime, he measures only </a:t>
            </a:r>
            <a:r>
              <a:rPr lang="en" sz="2300" b="1">
                <a:solidFill>
                  <a:srgbClr val="20124D"/>
                </a:solidFill>
              </a:rPr>
              <a:t>7 millimeters</a:t>
            </a:r>
            <a:r>
              <a:rPr lang="en" sz="1900" b="1">
                <a:solidFill>
                  <a:srgbClr val="20124D"/>
                </a:solidFill>
              </a:rPr>
              <a:t>.</a:t>
            </a:r>
            <a:endParaRPr sz="1900" b="1">
              <a:solidFill>
                <a:srgbClr val="20124D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0124D"/>
                </a:solidFill>
              </a:rPr>
              <a:t>How small is that?</a:t>
            </a:r>
            <a:endParaRPr sz="1900" b="1">
              <a:solidFill>
                <a:srgbClr val="20124D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20124D"/>
                </a:solidFill>
              </a:rPr>
              <a:t>What can you compare that to?</a:t>
            </a:r>
            <a:endParaRPr sz="1900" b="1">
              <a:solidFill>
                <a:srgbClr val="20124D"/>
              </a:solidFill>
            </a:endParaRPr>
          </a:p>
        </p:txBody>
      </p:sp>
      <p:pic>
        <p:nvPicPr>
          <p:cNvPr id="158" name="Google Shape;15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1138" y="234075"/>
            <a:ext cx="5514975" cy="407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6"/>
          <p:cNvSpPr txBox="1"/>
          <p:nvPr/>
        </p:nvSpPr>
        <p:spPr>
          <a:xfrm>
            <a:off x="0" y="4804800"/>
            <a:ext cx="780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419</Words>
  <Application>Microsoft Macintosh PowerPoint</Application>
  <PresentationFormat>On-screen Show (16:9)</PresentationFormat>
  <Paragraphs>64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Arial</vt:lpstr>
      <vt:lpstr>Simple Light</vt:lpstr>
      <vt:lpstr>Dates and Almonds are traditional Ramadan treats.</vt:lpstr>
      <vt:lpstr>Would you rather</vt:lpstr>
      <vt:lpstr>PowerPoint Presentation</vt:lpstr>
      <vt:lpstr>Which one doesn’t belong?</vt:lpstr>
      <vt:lpstr>PowerPoint Presentation</vt:lpstr>
      <vt:lpstr>Donut Madness at Market Basket! Which donut will win?</vt:lpstr>
      <vt:lpstr>Do you see any fractions here? Estimate what fraction of the whole glass is full.</vt:lpstr>
      <vt:lpstr>How many pieces of matzo in each box? There are 14!</vt:lpstr>
      <vt:lpstr>PowerPoint Presentation</vt:lpstr>
      <vt:lpstr>PowerPoint Presentation</vt:lpstr>
      <vt:lpstr>Which one doesn’t belong?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Dates and Almonds are traditional Ramadan treats.</dc:title>
  <cp:lastModifiedBy>Microsoft Office User</cp:lastModifiedBy>
  <cp:revision>1</cp:revision>
  <dcterms:modified xsi:type="dcterms:W3CDTF">2022-03-31T14:58:54Z</dcterms:modified>
</cp:coreProperties>
</file>