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2218F02-BFD1-4C9C-9CC0-672C3573714C}">
  <a:tblStyle styleId="{C2218F02-BFD1-4C9C-9CC0-672C3573714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baa4e9113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baa4e9113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4,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Ramadan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c759dbc3a0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c759dbc3a0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bf4ffffc1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bf4ffffc1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113fcb691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c113fcb691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8, 2021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c40d9444c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c40d9444c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c913b35ab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c913b35abf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11, 2022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c913b35abf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c913b35abf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ab26a4c9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ab26a4c9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cbaa4e9113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cbaa4e9113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c913b35abf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c913b35abf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25, 2022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cab26a4c9c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cab26a4c9c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cab26a4c9c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cab26a4c9c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cbaa4e911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cbaa4e911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c913b35abf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c913b35abf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7061225" y="188450"/>
            <a:ext cx="1962000" cy="43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Dates are traditional snacks during </a:t>
            </a:r>
            <a:r>
              <a:rPr lang="en" sz="2300" b="1">
                <a:solidFill>
                  <a:srgbClr val="5B0F00"/>
                </a:solidFill>
              </a:rPr>
              <a:t>Ramadan.</a:t>
            </a:r>
            <a:endParaRPr sz="2300" b="1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This handful of dates weighs about a half a pound.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How much might all of these dates weigh?</a:t>
            </a:r>
            <a:endParaRPr sz="1900" b="1">
              <a:solidFill>
                <a:srgbClr val="5B0F00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" y="0"/>
            <a:ext cx="683487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0" y="4804800"/>
            <a:ext cx="748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2.OA.B3</a:t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graphicFrame>
        <p:nvGraphicFramePr>
          <p:cNvPr id="62" name="Google Shape;62;p14"/>
          <p:cNvGraphicFramePr/>
          <p:nvPr/>
        </p:nvGraphicFramePr>
        <p:xfrm>
          <a:off x="952500" y="1186250"/>
          <a:ext cx="7239000" cy="3623000"/>
        </p:xfrm>
        <a:graphic>
          <a:graphicData uri="http://schemas.openxmlformats.org/drawingml/2006/table">
            <a:tbl>
              <a:tblPr>
                <a:noFill/>
                <a:tableStyleId>{C2218F02-BFD1-4C9C-9CC0-672C3573714C}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1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1175" y="1556725"/>
            <a:ext cx="1108450" cy="11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8575" y="1640625"/>
            <a:ext cx="1108450" cy="11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5650" y="1640625"/>
            <a:ext cx="1108450" cy="11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5094" y="1556721"/>
            <a:ext cx="185806" cy="11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95794" y="1556721"/>
            <a:ext cx="185806" cy="11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97769" y="1640621"/>
            <a:ext cx="185806" cy="11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8750" y="1673875"/>
            <a:ext cx="251975" cy="24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8750" y="1999450"/>
            <a:ext cx="251975" cy="24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8750" y="2325025"/>
            <a:ext cx="251975" cy="24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83025" y="2414050"/>
            <a:ext cx="251975" cy="24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83025" y="2167325"/>
            <a:ext cx="251975" cy="24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83025" y="1920600"/>
            <a:ext cx="251975" cy="24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8400" y="3328950"/>
            <a:ext cx="1108450" cy="11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1194" y="3328946"/>
            <a:ext cx="185806" cy="11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7494" y="3328946"/>
            <a:ext cx="185806" cy="11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3794" y="3328946"/>
            <a:ext cx="185806" cy="11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8750" y="3928400"/>
            <a:ext cx="251975" cy="24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8750" y="3681675"/>
            <a:ext cx="251975" cy="24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05650" y="3098075"/>
            <a:ext cx="1420225" cy="63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07161" y="3928399"/>
            <a:ext cx="445189" cy="45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85275" y="3444975"/>
            <a:ext cx="1420225" cy="63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94725" y="3816300"/>
            <a:ext cx="1420225" cy="63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68073" y="3392363"/>
            <a:ext cx="445200" cy="428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83023" y="3400938"/>
            <a:ext cx="445200" cy="428173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4"/>
          <p:cNvSpPr txBox="1"/>
          <p:nvPr/>
        </p:nvSpPr>
        <p:spPr>
          <a:xfrm>
            <a:off x="0" y="4809250"/>
            <a:ext cx="757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2.NBT.B4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>
            <a:spLocks noGrp="1"/>
          </p:cNvSpPr>
          <p:nvPr>
            <p:ph type="title"/>
          </p:nvPr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8E7CC3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FFFFFF"/>
                </a:solidFill>
              </a:rPr>
              <a:t>Draw this shape.</a:t>
            </a:r>
            <a:endParaRPr sz="2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Now draw a shape that is </a:t>
            </a:r>
            <a:r>
              <a:rPr lang="en" b="1">
                <a:solidFill>
                  <a:srgbClr val="FFFFFF"/>
                </a:solidFill>
              </a:rPr>
              <a:t>DIFFERENT</a:t>
            </a:r>
            <a:r>
              <a:rPr lang="en">
                <a:solidFill>
                  <a:srgbClr val="FFFFFF"/>
                </a:solidFill>
              </a:rPr>
              <a:t> from the shape in 1 way, but the </a:t>
            </a:r>
            <a:r>
              <a:rPr lang="en" b="1">
                <a:solidFill>
                  <a:srgbClr val="FFFFFF"/>
                </a:solidFill>
              </a:rPr>
              <a:t>SAME </a:t>
            </a:r>
            <a:r>
              <a:rPr lang="en">
                <a:solidFill>
                  <a:srgbClr val="FFFFFF"/>
                </a:solidFill>
              </a:rPr>
              <a:t>in another way.</a:t>
            </a: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How are they </a:t>
            </a:r>
            <a:r>
              <a:rPr lang="en" b="1">
                <a:solidFill>
                  <a:srgbClr val="FFFFFF"/>
                </a:solidFill>
              </a:rPr>
              <a:t>DIFFERENT</a:t>
            </a:r>
            <a:r>
              <a:rPr lang="en">
                <a:solidFill>
                  <a:srgbClr val="FFFFFF"/>
                </a:solidFill>
              </a:rPr>
              <a:t>?</a:t>
            </a: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How are they </a:t>
            </a:r>
            <a:r>
              <a:rPr lang="en" b="1">
                <a:solidFill>
                  <a:srgbClr val="FFFFFF"/>
                </a:solidFill>
              </a:rPr>
              <a:t>ALIKE</a:t>
            </a:r>
            <a:r>
              <a:rPr lang="en">
                <a:solidFill>
                  <a:srgbClr val="FFFFFF"/>
                </a:solidFill>
              </a:rPr>
              <a:t>?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3" name="Google Shape;93;p15"/>
          <p:cNvSpPr/>
          <p:nvPr/>
        </p:nvSpPr>
        <p:spPr>
          <a:xfrm>
            <a:off x="4974450" y="793000"/>
            <a:ext cx="3882300" cy="3269400"/>
          </a:xfrm>
          <a:prstGeom prst="triangle">
            <a:avLst>
              <a:gd name="adj" fmla="val 50000"/>
            </a:avLst>
          </a:prstGeom>
          <a:solidFill>
            <a:srgbClr val="6D9EE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5"/>
          <p:cNvSpPr txBox="1"/>
          <p:nvPr/>
        </p:nvSpPr>
        <p:spPr>
          <a:xfrm>
            <a:off x="8550900" y="4804800"/>
            <a:ext cx="593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2.G.A1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type="title"/>
          </p:nvPr>
        </p:nvSpPr>
        <p:spPr>
          <a:xfrm>
            <a:off x="311700" y="277700"/>
            <a:ext cx="8520600" cy="7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990000"/>
                </a:solidFill>
              </a:rPr>
              <a:t>Where’s the Math?</a:t>
            </a:r>
            <a:endParaRPr sz="3100" b="1">
              <a:solidFill>
                <a:srgbClr val="990000"/>
              </a:solidFill>
            </a:endParaRPr>
          </a:p>
        </p:txBody>
      </p:sp>
      <p:pic>
        <p:nvPicPr>
          <p:cNvPr id="100" name="Google Shape;10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95675"/>
            <a:ext cx="8520600" cy="3800804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 txBox="1"/>
          <p:nvPr/>
        </p:nvSpPr>
        <p:spPr>
          <a:xfrm>
            <a:off x="311700" y="4735475"/>
            <a:ext cx="757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2.OA.C4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>
            <a:spLocks noGrp="1"/>
          </p:cNvSpPr>
          <p:nvPr>
            <p:ph type="title"/>
          </p:nvPr>
        </p:nvSpPr>
        <p:spPr>
          <a:xfrm>
            <a:off x="311700" y="98000"/>
            <a:ext cx="8520600" cy="10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B5394"/>
                </a:solidFill>
              </a:rPr>
              <a:t>The </a:t>
            </a:r>
            <a:r>
              <a:rPr lang="en" sz="2300" b="1">
                <a:solidFill>
                  <a:srgbClr val="980000"/>
                </a:solidFill>
              </a:rPr>
              <a:t>Hood Milk Bottle</a:t>
            </a:r>
            <a:r>
              <a:rPr lang="en" sz="2300" b="1">
                <a:solidFill>
                  <a:srgbClr val="0B5394"/>
                </a:solidFill>
              </a:rPr>
              <a:t> is 40 feet tall.</a:t>
            </a:r>
            <a:endParaRPr sz="23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B5394"/>
                </a:solidFill>
              </a:rPr>
              <a:t>If you are about 4 feet tall, how much taller is it than you?</a:t>
            </a:r>
            <a:endParaRPr sz="23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B5394"/>
                </a:solidFill>
              </a:rPr>
              <a:t>How many TIMES taller is it than you?</a:t>
            </a:r>
            <a:endParaRPr sz="2300" b="1">
              <a:solidFill>
                <a:srgbClr val="0B5394"/>
              </a:solidFill>
            </a:endParaRPr>
          </a:p>
        </p:txBody>
      </p:sp>
      <p:pic>
        <p:nvPicPr>
          <p:cNvPr id="107" name="Google Shape;10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4125" y="1283900"/>
            <a:ext cx="6618475" cy="372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7"/>
          <p:cNvSpPr txBox="1"/>
          <p:nvPr/>
        </p:nvSpPr>
        <p:spPr>
          <a:xfrm>
            <a:off x="0" y="4809250"/>
            <a:ext cx="757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2.MD.A4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>
            <a:spLocks noGrp="1"/>
          </p:cNvSpPr>
          <p:nvPr>
            <p:ph type="title"/>
          </p:nvPr>
        </p:nvSpPr>
        <p:spPr>
          <a:xfrm>
            <a:off x="311700" y="195475"/>
            <a:ext cx="8520600" cy="13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0B5394"/>
                </a:solidFill>
              </a:rPr>
              <a:t>What do you notice?     What do you wonder?</a:t>
            </a:r>
            <a:br>
              <a:rPr lang="en" sz="2500">
                <a:solidFill>
                  <a:srgbClr val="0B5394"/>
                </a:solidFill>
              </a:rPr>
            </a:br>
            <a:r>
              <a:rPr lang="en" sz="2500">
                <a:solidFill>
                  <a:srgbClr val="0B5394"/>
                </a:solidFill>
              </a:rPr>
              <a:t>What math sentences can you create to match the photo?</a:t>
            </a:r>
            <a:endParaRPr sz="2500">
              <a:solidFill>
                <a:srgbClr val="0B5394"/>
              </a:solidFill>
            </a:endParaRPr>
          </a:p>
        </p:txBody>
      </p:sp>
      <p:pic>
        <p:nvPicPr>
          <p:cNvPr id="114" name="Google Shape;11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56545"/>
            <a:ext cx="9144001" cy="358696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8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2.G.A3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body" idx="1"/>
          </p:nvPr>
        </p:nvSpPr>
        <p:spPr>
          <a:xfrm>
            <a:off x="6951675" y="464250"/>
            <a:ext cx="2003700" cy="410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How many seals do you think are here on Robben Island in South Africa?</a:t>
            </a:r>
            <a:endParaRPr sz="19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/>
              <a:t>Estimate!</a:t>
            </a:r>
            <a:endParaRPr sz="1900" b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/>
              <a:t>Why would you want to know?</a:t>
            </a:r>
            <a:endParaRPr sz="1900" b="1"/>
          </a:p>
        </p:txBody>
      </p:sp>
      <p:pic>
        <p:nvPicPr>
          <p:cNvPr id="121" name="Google Shape;12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8006" cy="5143504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9"/>
          <p:cNvSpPr txBox="1"/>
          <p:nvPr/>
        </p:nvSpPr>
        <p:spPr>
          <a:xfrm>
            <a:off x="848430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2.OA.A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210625" y="188450"/>
            <a:ext cx="4839300" cy="58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B45F06"/>
                </a:solidFill>
              </a:rPr>
              <a:t>How many matzo balls are in the soup?</a:t>
            </a:r>
            <a:endParaRPr sz="3000">
              <a:solidFill>
                <a:srgbClr val="B45F06"/>
              </a:solidFill>
            </a:endParaRPr>
          </a:p>
        </p:txBody>
      </p:sp>
      <p:sp>
        <p:nvSpPr>
          <p:cNvPr id="128" name="Google Shape;128;p20"/>
          <p:cNvSpPr txBox="1">
            <a:spLocks noGrp="1"/>
          </p:cNvSpPr>
          <p:nvPr>
            <p:ph type="body" idx="1"/>
          </p:nvPr>
        </p:nvSpPr>
        <p:spPr>
          <a:xfrm>
            <a:off x="5298600" y="1017725"/>
            <a:ext cx="3533700" cy="115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783F04"/>
                </a:solidFill>
              </a:rPr>
              <a:t>What is too low estimate?</a:t>
            </a:r>
            <a:endParaRPr sz="1700" b="1">
              <a:solidFill>
                <a:srgbClr val="783F0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783F04"/>
                </a:solidFill>
              </a:rPr>
              <a:t>What is too high estimate?</a:t>
            </a:r>
            <a:endParaRPr sz="1700" b="1">
              <a:solidFill>
                <a:srgbClr val="783F0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783F04"/>
                </a:solidFill>
              </a:rPr>
              <a:t>What is your just right estimate?</a:t>
            </a:r>
            <a:endParaRPr b="1">
              <a:solidFill>
                <a:srgbClr val="783F04"/>
              </a:solidFill>
            </a:endParaRPr>
          </a:p>
        </p:txBody>
      </p:sp>
      <p:pic>
        <p:nvPicPr>
          <p:cNvPr id="129" name="Google Shape;12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475" y="1017725"/>
            <a:ext cx="4886325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52850" y="2465525"/>
            <a:ext cx="2219325" cy="24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0"/>
          <p:cNvSpPr txBox="1"/>
          <p:nvPr/>
        </p:nvSpPr>
        <p:spPr>
          <a:xfrm>
            <a:off x="0" y="4804800"/>
            <a:ext cx="790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2.OA.C4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</a:t>
            </a:r>
            <a:endParaRPr sz="1000"/>
          </a:p>
        </p:txBody>
      </p:sp>
      <p:pic>
        <p:nvPicPr>
          <p:cNvPr id="137" name="Google Shape;13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6050" y="2148950"/>
            <a:ext cx="4207800" cy="2201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1"/>
          <p:cNvSpPr txBox="1"/>
          <p:nvPr/>
        </p:nvSpPr>
        <p:spPr>
          <a:xfrm>
            <a:off x="0" y="0"/>
            <a:ext cx="9144000" cy="1523700"/>
          </a:xfrm>
          <a:prstGeom prst="rect">
            <a:avLst/>
          </a:prstGeom>
          <a:solidFill>
            <a:srgbClr val="6FA8D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FFFF"/>
                </a:solidFill>
              </a:rPr>
              <a:t>Would you rather ...</a:t>
            </a:r>
            <a:endParaRPr sz="23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FFFF"/>
                </a:solidFill>
              </a:rPr>
              <a:t>2 huge handfuls of Hershey Kisses or 1 Hershey bar?</a:t>
            </a:r>
            <a:endParaRPr sz="23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783F04"/>
              </a:solidFill>
            </a:endParaRPr>
          </a:p>
        </p:txBody>
      </p:sp>
      <p:pic>
        <p:nvPicPr>
          <p:cNvPr id="139" name="Google Shape;13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81213"/>
            <a:ext cx="4055125" cy="31660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>
            <a:spLocks noGrp="1"/>
          </p:cNvSpPr>
          <p:nvPr>
            <p:ph type="body" idx="1"/>
          </p:nvPr>
        </p:nvSpPr>
        <p:spPr>
          <a:xfrm>
            <a:off x="311700" y="2846650"/>
            <a:ext cx="8520600" cy="172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 hundreds + 12 tens + 5 ones </a:t>
            </a:r>
            <a:r>
              <a:rPr lang="en" sz="2200" b="1"/>
              <a:t>&gt;</a:t>
            </a:r>
            <a:r>
              <a:rPr lang="en"/>
              <a:t> 3 hundreds + 1 ten + 15 ones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8 hundreds + 1 ten + 32 ones </a:t>
            </a:r>
            <a:r>
              <a:rPr lang="en" sz="2300" b="1"/>
              <a:t>= </a:t>
            </a:r>
            <a:r>
              <a:rPr lang="en"/>
              <a:t>7 hundreds + 40 tens + 12 ones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5 hundreds + 24 tens + 3 ones </a:t>
            </a:r>
            <a:r>
              <a:rPr lang="en" sz="2300" b="1"/>
              <a:t>&gt; </a:t>
            </a:r>
            <a:r>
              <a:rPr lang="en"/>
              <a:t>6 hundreds + 9 tens + 13 ones </a:t>
            </a:r>
            <a:endParaRPr/>
          </a:p>
        </p:txBody>
      </p:sp>
      <p:pic>
        <p:nvPicPr>
          <p:cNvPr id="145" name="Google Shape;14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6650" y="135923"/>
            <a:ext cx="5619750" cy="22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2"/>
          <p:cNvSpPr/>
          <p:nvPr/>
        </p:nvSpPr>
        <p:spPr>
          <a:xfrm>
            <a:off x="7525875" y="2382400"/>
            <a:ext cx="1441800" cy="7818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Prove it!</a:t>
            </a:r>
            <a:endParaRPr sz="1700"/>
          </a:p>
        </p:txBody>
      </p:sp>
      <p:sp>
        <p:nvSpPr>
          <p:cNvPr id="147" name="Google Shape;147;p22"/>
          <p:cNvSpPr txBox="1"/>
          <p:nvPr/>
        </p:nvSpPr>
        <p:spPr>
          <a:xfrm>
            <a:off x="0" y="4804800"/>
            <a:ext cx="75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3"/>
          <p:cNvSpPr txBox="1">
            <a:spLocks noGrp="1"/>
          </p:cNvSpPr>
          <p:nvPr>
            <p:ph type="body" idx="1"/>
          </p:nvPr>
        </p:nvSpPr>
        <p:spPr>
          <a:xfrm>
            <a:off x="311700" y="3430650"/>
            <a:ext cx="8520600" cy="13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chemeClr val="accent5"/>
                </a:solidFill>
              </a:rPr>
              <a:t>What do you notice?</a:t>
            </a:r>
            <a:endParaRPr sz="1900" b="1">
              <a:solidFill>
                <a:schemeClr val="accent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chemeClr val="accent5"/>
                </a:solidFill>
              </a:rPr>
              <a:t>What do you wonder?</a:t>
            </a:r>
            <a:endParaRPr sz="1900" b="1">
              <a:solidFill>
                <a:schemeClr val="accent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chemeClr val="accent5"/>
                </a:solidFill>
              </a:rPr>
              <a:t>What month might this be?</a:t>
            </a:r>
            <a:endParaRPr sz="1900" b="1">
              <a:solidFill>
                <a:schemeClr val="accent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chemeClr val="accent5"/>
                </a:solidFill>
              </a:rPr>
              <a:t>What is a creative name for this graph?</a:t>
            </a:r>
            <a:endParaRPr sz="2000">
              <a:solidFill>
                <a:schemeClr val="accent5"/>
              </a:solidFill>
            </a:endParaRPr>
          </a:p>
        </p:txBody>
      </p:sp>
      <p:pic>
        <p:nvPicPr>
          <p:cNvPr id="153" name="Google Shape;15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8225" y="209875"/>
            <a:ext cx="7461226" cy="306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3"/>
          <p:cNvSpPr txBox="1"/>
          <p:nvPr/>
        </p:nvSpPr>
        <p:spPr>
          <a:xfrm>
            <a:off x="0" y="4804800"/>
            <a:ext cx="76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2.MD.D10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 txBox="1">
            <a:spLocks noGrp="1"/>
          </p:cNvSpPr>
          <p:nvPr>
            <p:ph type="body" idx="1"/>
          </p:nvPr>
        </p:nvSpPr>
        <p:spPr>
          <a:xfrm>
            <a:off x="4057150" y="310375"/>
            <a:ext cx="5019000" cy="42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41B47"/>
                </a:solidFill>
              </a:rPr>
              <a:t>Meet Daphnee!</a:t>
            </a:r>
            <a:endParaRPr sz="29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41B47"/>
                </a:solidFill>
              </a:rPr>
              <a:t>She is only 2 weeks old!</a:t>
            </a:r>
            <a:endParaRPr sz="29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41B47"/>
                </a:solidFill>
              </a:rPr>
              <a:t>She now weighs 1350 grams.</a:t>
            </a:r>
            <a:endParaRPr sz="29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41B47"/>
                </a:solidFill>
              </a:rPr>
              <a:t>Her weight will double in ten days!</a:t>
            </a:r>
            <a:endParaRPr sz="29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41B47"/>
                </a:solidFill>
              </a:rPr>
              <a:t>How much will she weigh?</a:t>
            </a:r>
            <a:endParaRPr sz="2900" b="1">
              <a:solidFill>
                <a:srgbClr val="741B47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60" name="Google Shape;16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6691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4"/>
          <p:cNvSpPr txBox="1"/>
          <p:nvPr/>
        </p:nvSpPr>
        <p:spPr>
          <a:xfrm>
            <a:off x="8444700" y="4798725"/>
            <a:ext cx="69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000FF"/>
                </a:solidFill>
              </a:rPr>
              <a:t>Which one doesn’t belong?</a:t>
            </a:r>
            <a:endParaRPr sz="2900" b="1">
              <a:solidFill>
                <a:srgbClr val="0000FF"/>
              </a:solidFill>
            </a:endParaRPr>
          </a:p>
        </p:txBody>
      </p:sp>
      <p:pic>
        <p:nvPicPr>
          <p:cNvPr id="167" name="Google Shape;16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063" y="1407801"/>
            <a:ext cx="7491875" cy="302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5"/>
          <p:cNvSpPr txBox="1"/>
          <p:nvPr/>
        </p:nvSpPr>
        <p:spPr>
          <a:xfrm>
            <a:off x="0" y="4804800"/>
            <a:ext cx="826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2.NBT.A4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 txBox="1">
            <a:spLocks noGrp="1"/>
          </p:cNvSpPr>
          <p:nvPr>
            <p:ph type="body" idx="1"/>
          </p:nvPr>
        </p:nvSpPr>
        <p:spPr>
          <a:xfrm>
            <a:off x="5742150" y="281000"/>
            <a:ext cx="3090000" cy="44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The West African Goliath Frog weighs more than 7 pounds!</a:t>
            </a:r>
            <a:endParaRPr sz="23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11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Could you carry one of them?</a:t>
            </a:r>
            <a:endParaRPr sz="23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Could you carry 2? 3? 10?</a:t>
            </a:r>
            <a:endParaRPr sz="23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Why or why not?</a:t>
            </a:r>
            <a:endParaRPr sz="2300" b="1">
              <a:solidFill>
                <a:srgbClr val="7F6000"/>
              </a:solidFill>
            </a:endParaRPr>
          </a:p>
        </p:txBody>
      </p:sp>
      <p:pic>
        <p:nvPicPr>
          <p:cNvPr id="174" name="Google Shape;17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" y="0"/>
            <a:ext cx="5415511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6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2.MD.B</a:t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433</Words>
  <Application>Microsoft Macintosh PowerPoint</Application>
  <PresentationFormat>On-screen Show (16:9)</PresentationFormat>
  <Paragraphs>64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Arial</vt:lpstr>
      <vt:lpstr>Simple Light</vt:lpstr>
      <vt:lpstr>PowerPoint Presentation</vt:lpstr>
      <vt:lpstr>Which one doesn’t belong?</vt:lpstr>
      <vt:lpstr>Draw this shape.  Now draw a shape that is DIFFERENT from the shape in 1 way, but the SAME in another way.  How are they DIFFERENT?  How are they ALIKE?</vt:lpstr>
      <vt:lpstr>Where’s the Math?</vt:lpstr>
      <vt:lpstr>The Hood Milk Bottle is 40 feet tall. If you are about 4 feet tall, how much taller is it than you? How many TIMES taller is it than you?</vt:lpstr>
      <vt:lpstr>What do you notice?     What do you wonder? What math sentences can you create to match the photo?</vt:lpstr>
      <vt:lpstr>PowerPoint Presentation</vt:lpstr>
      <vt:lpstr>How many matzo balls are in the soup?</vt:lpstr>
      <vt:lpstr>PowerPoint Presentation</vt:lpstr>
      <vt:lpstr>PowerPoint Presentation</vt:lpstr>
      <vt:lpstr>PowerPoint Presentation</vt:lpstr>
      <vt:lpstr>PowerPoint Presentation</vt:lpstr>
      <vt:lpstr>Which one doesn’t belong?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1</cp:revision>
  <dcterms:modified xsi:type="dcterms:W3CDTF">2022-03-31T14:49:23Z</dcterms:modified>
</cp:coreProperties>
</file>