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Comfortaa" pitchFamily="2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c7b6d44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c7b6d44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February 28,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10751e2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10751e2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2022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Festival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10b022216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10b022216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7da736ef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7da736ef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e0db797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e0db797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7da736ef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7da736ef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58133f5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58133f50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58133f50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58133f50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58133f50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58133f50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58133f50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58133f50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c7b6d446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c7b6d446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14,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7569270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7569270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10751e21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110751e21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Purim!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75692702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75692702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St. Patrick’s Day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912bc1a1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c912bc1a1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Holi (India)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912bc1a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c912bc1a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21, 2022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c7b6d446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c7b6d446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110751e21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110751e21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23,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Pakistan Day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c7b6d446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c7b6d446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139cd125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139cd125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March 25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Greek Independence Day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5e24cdcca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b5e24cdcca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28, 2022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c7b6d446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c7b6d446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c10b02221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c10b02221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158e4c3a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158e4c3a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c10b0222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c10b0222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6719675" y="413950"/>
            <a:ext cx="2302800" cy="41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What can we say about this snow family?</a:t>
            </a:r>
            <a:endParaRPr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Use words like </a:t>
            </a:r>
            <a:r>
              <a:rPr lang="en" i="1">
                <a:solidFill>
                  <a:srgbClr val="1155CC"/>
                </a:solidFill>
              </a:rPr>
              <a:t>next to, bigger, smaller…</a:t>
            </a:r>
            <a:endParaRPr i="1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155CC"/>
                </a:solidFill>
              </a:rPr>
              <a:t>What math do we see?</a:t>
            </a:r>
            <a:endParaRPr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1155CC"/>
                </a:solidFill>
              </a:rPr>
              <a:t>How many buttons? How many carrot noses?How many eyes?</a:t>
            </a:r>
            <a:endParaRPr>
              <a:solidFill>
                <a:srgbClr val="1155CC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78" y="413938"/>
            <a:ext cx="6402675" cy="43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80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41B47"/>
                </a:solidFill>
              </a:rPr>
              <a:t>Maha Shivaratri Festival!</a:t>
            </a:r>
            <a:endParaRPr sz="2900">
              <a:solidFill>
                <a:srgbClr val="741B47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300350"/>
            <a:ext cx="4260300" cy="32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How many Malai Peda do we see?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How do we see them?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Create an equation to match your thinking!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63" y="0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K.CC.A5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3361425"/>
            <a:ext cx="3726900" cy="14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I wonder how many treats are in the jar?</a:t>
            </a:r>
            <a:endParaRPr sz="2300" b="1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Estimate!</a:t>
            </a:r>
            <a:endParaRPr sz="2300" b="1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50" y="109950"/>
            <a:ext cx="4353650" cy="3251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975" y="109675"/>
            <a:ext cx="4353650" cy="325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924150" y="3361425"/>
            <a:ext cx="3726900" cy="14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How many different ways can you count them?</a:t>
            </a:r>
            <a:endParaRPr sz="2300" b="1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8466000" y="4804800"/>
            <a:ext cx="678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subTitle" idx="1"/>
          </p:nvPr>
        </p:nvSpPr>
        <p:spPr>
          <a:xfrm>
            <a:off x="311700" y="4160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400"/>
            <a:ext cx="8520600" cy="394515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68400" y="4789500"/>
            <a:ext cx="675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ctrTitle"/>
          </p:nvPr>
        </p:nvSpPr>
        <p:spPr>
          <a:xfrm>
            <a:off x="311700" y="3184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1C4587"/>
                </a:solidFill>
              </a:rPr>
              <a:t>Talk about the shapes you see.</a:t>
            </a:r>
            <a:endParaRPr sz="4300" b="1">
              <a:solidFill>
                <a:srgbClr val="1C4587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075" y="1500625"/>
            <a:ext cx="8737850" cy="33181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500500" y="4818775"/>
            <a:ext cx="643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2571600"/>
          </a:xfrm>
          <a:prstGeom prst="rect">
            <a:avLst/>
          </a:prstGeom>
          <a:solidFill>
            <a:srgbClr val="B4A7D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Would you rather . . .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 handful of kisses or a whole chocolate bar?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975" y="2571750"/>
            <a:ext cx="4391025" cy="23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49"/>
            <a:ext cx="4752975" cy="23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8384100" y="486217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K.SMP.3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subTitle" idx="1"/>
          </p:nvPr>
        </p:nvSpPr>
        <p:spPr>
          <a:xfrm>
            <a:off x="228375" y="83350"/>
            <a:ext cx="8520600" cy="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/>
              <a:t>How would you sort these socks?</a:t>
            </a:r>
            <a:endParaRPr sz="2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/>
              <a:t>How many are there? How do you know?</a:t>
            </a:r>
            <a:endParaRPr sz="2600" b="1"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025" y="1023950"/>
            <a:ext cx="6692800" cy="404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subTitle" idx="1"/>
          </p:nvPr>
        </p:nvSpPr>
        <p:spPr>
          <a:xfrm>
            <a:off x="5744450" y="1269175"/>
            <a:ext cx="3148800" cy="21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0000FF"/>
                </a:solidFill>
              </a:rPr>
              <a:t>Which one does not belong?</a:t>
            </a:r>
            <a:endParaRPr sz="3700" b="1">
              <a:solidFill>
                <a:srgbClr val="0000FF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196925" cy="49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8324975" y="4789500"/>
            <a:ext cx="819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ctrTitle"/>
          </p:nvPr>
        </p:nvSpPr>
        <p:spPr>
          <a:xfrm>
            <a:off x="311700" y="128450"/>
            <a:ext cx="8520600" cy="12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783F04"/>
                </a:solidFill>
              </a:rPr>
              <a:t>What shapes do you see?</a:t>
            </a:r>
            <a:endParaRPr sz="5300">
              <a:solidFill>
                <a:srgbClr val="783F04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225" y="1558388"/>
            <a:ext cx="7029450" cy="34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500500" y="4789500"/>
            <a:ext cx="643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63" y="19050"/>
            <a:ext cx="3857625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/>
          <p:nvPr/>
        </p:nvSpPr>
        <p:spPr>
          <a:xfrm>
            <a:off x="5673175" y="1320100"/>
            <a:ext cx="2841600" cy="1904700"/>
          </a:xfrm>
          <a:prstGeom prst="wedgeEllipseCallout">
            <a:avLst>
              <a:gd name="adj1" fmla="val -62500"/>
              <a:gd name="adj2" fmla="val 2967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If this graph could talk, what would it say?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7280250" y="0"/>
            <a:ext cx="1863900" cy="5143500"/>
          </a:xfrm>
          <a:prstGeom prst="rect">
            <a:avLst/>
          </a:prstGeom>
          <a:solidFill>
            <a:srgbClr val="666666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many zebras do you see?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How many don’t you see?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Let’s create a math story to go with this photo.</a:t>
            </a:r>
            <a:endParaRPr sz="2300" b="1">
              <a:solidFill>
                <a:srgbClr val="FFFFFF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728026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0" y="47572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311700" y="1465950"/>
            <a:ext cx="1735500" cy="31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How many?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200" y="0"/>
            <a:ext cx="71977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0" y="4804800"/>
            <a:ext cx="710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subTitle" idx="1"/>
          </p:nvPr>
        </p:nvSpPr>
        <p:spPr>
          <a:xfrm>
            <a:off x="6925375" y="973025"/>
            <a:ext cx="2116500" cy="26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How many hamantaschen are here?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How many different ways can we count them?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7036775" y="170975"/>
            <a:ext cx="2005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85200C"/>
                </a:solidFill>
              </a:rPr>
              <a:t>Happy Purim!</a:t>
            </a:r>
            <a:endParaRPr sz="1500" b="1">
              <a:solidFill>
                <a:srgbClr val="85200C"/>
              </a:solidFill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6799025" y="328575"/>
            <a:ext cx="2224200" cy="42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Create a number sentence to match this picture.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Can you create a different one?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66562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115700" y="4785875"/>
            <a:ext cx="599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K.OA.1</a:t>
            </a:r>
            <a:endParaRPr sz="900"/>
          </a:p>
        </p:txBody>
      </p:sp>
      <p:sp>
        <p:nvSpPr>
          <p:cNvPr id="155" name="Google Shape;155;p2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311700" y="132450"/>
            <a:ext cx="8520600" cy="1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5"/>
                </a:solidFill>
              </a:rPr>
              <a:t>Happy Holi ~ A Festival of Colors</a:t>
            </a:r>
            <a:endParaRPr sz="22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How many color pots are here? How do see them? 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Can you write a number sentence to match this photo?</a:t>
            </a:r>
            <a:endParaRPr sz="1900" b="1">
              <a:solidFill>
                <a:srgbClr val="9900FF"/>
              </a:solidFill>
            </a:endParaRPr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62458"/>
            <a:ext cx="9143998" cy="378103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7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K.CC.5</a:t>
            </a:r>
            <a:endParaRPr sz="1000"/>
          </a:p>
        </p:txBody>
      </p:sp>
      <p:sp>
        <p:nvSpPr>
          <p:cNvPr id="163" name="Google Shape;163;p2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7395650" y="0"/>
            <a:ext cx="1748400" cy="5143500"/>
          </a:xfrm>
          <a:prstGeom prst="rect">
            <a:avLst/>
          </a:prstGeom>
          <a:solidFill>
            <a:srgbClr val="6AA84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Happy Persian New Year Spring Equinox</a:t>
            </a:r>
            <a:endParaRPr sz="17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We celebrate with yummy flavors of spring!</a:t>
            </a:r>
            <a:endParaRPr sz="3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3F3F3"/>
                </a:solidFill>
              </a:rPr>
              <a:t>How can we sort these bowls?</a:t>
            </a:r>
            <a:endParaRPr sz="1600">
              <a:solidFill>
                <a:srgbClr val="F3F3F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3F3F3"/>
                </a:solidFill>
              </a:rPr>
              <a:t>How can we count them?</a:t>
            </a:r>
            <a:endParaRPr sz="1600">
              <a:solidFill>
                <a:srgbClr val="F3F3F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F3F3F3"/>
                </a:solidFill>
              </a:rPr>
              <a:t>What number sentences can we write?</a:t>
            </a:r>
            <a:endParaRPr sz="1600">
              <a:solidFill>
                <a:srgbClr val="F3F3F3"/>
              </a:solidFill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9565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/>
          <p:nvPr/>
        </p:nvSpPr>
        <p:spPr>
          <a:xfrm>
            <a:off x="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body" idx="1"/>
          </p:nvPr>
        </p:nvSpPr>
        <p:spPr>
          <a:xfrm>
            <a:off x="7353325" y="397675"/>
            <a:ext cx="1693800" cy="41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Wow! Look at of these cool shapes!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Describe what you see.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Use words like </a:t>
            </a:r>
            <a:r>
              <a:rPr lang="en" sz="1900" b="1" i="1"/>
              <a:t>next to, under, on top of.</a:t>
            </a:r>
            <a:endParaRPr sz="1900" b="1" i="1"/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01" y="184037"/>
            <a:ext cx="7166751" cy="477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subTitle" idx="1"/>
          </p:nvPr>
        </p:nvSpPr>
        <p:spPr>
          <a:xfrm>
            <a:off x="5570025" y="1374525"/>
            <a:ext cx="3262200" cy="22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C343D"/>
                </a:solidFill>
              </a:rPr>
              <a:t>How many flatbreads are here?</a:t>
            </a:r>
            <a:endParaRPr sz="29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0C343D"/>
                </a:solidFill>
              </a:rPr>
              <a:t>Create an equation to match your thinking! </a:t>
            </a:r>
            <a:endParaRPr sz="2900">
              <a:solidFill>
                <a:srgbClr val="0C343D"/>
              </a:solidFill>
            </a:endParaRPr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371475"/>
            <a:ext cx="4943475" cy="440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5471700" y="371475"/>
            <a:ext cx="3459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C343D"/>
                </a:solidFill>
              </a:rPr>
              <a:t>It’s Pakistan Day!</a:t>
            </a:r>
            <a:endParaRPr sz="1500" b="1">
              <a:solidFill>
                <a:srgbClr val="0C343D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>
            <a:spLocks noGrp="1"/>
          </p:cNvSpPr>
          <p:nvPr>
            <p:ph type="title"/>
          </p:nvPr>
        </p:nvSpPr>
        <p:spPr>
          <a:xfrm>
            <a:off x="5062175" y="1112750"/>
            <a:ext cx="3770100" cy="29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rgbClr val="CC0000"/>
                </a:solidFill>
              </a:rPr>
              <a:t>Which one doesn’t belong?</a:t>
            </a:r>
            <a:endParaRPr sz="5000" b="1">
              <a:solidFill>
                <a:srgbClr val="CC0000"/>
              </a:solidFill>
            </a:endParaRPr>
          </a:p>
        </p:txBody>
      </p:sp>
      <p:pic>
        <p:nvPicPr>
          <p:cNvPr id="191" name="Google Shape;1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480595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K.SMP.3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body" idx="1"/>
          </p:nvPr>
        </p:nvSpPr>
        <p:spPr>
          <a:xfrm>
            <a:off x="6770450" y="1105700"/>
            <a:ext cx="2267700" cy="30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Loukoumades do we see?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don’t we see?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might be here altogether?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1" y="0"/>
            <a:ext cx="6640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2"/>
          <p:cNvSpPr txBox="1"/>
          <p:nvPr/>
        </p:nvSpPr>
        <p:spPr>
          <a:xfrm>
            <a:off x="6404300" y="160625"/>
            <a:ext cx="3000000" cy="8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Happy Greek Independence Day!</a:t>
            </a:r>
            <a:endParaRPr/>
          </a:p>
        </p:txBody>
      </p:sp>
      <p:sp>
        <p:nvSpPr>
          <p:cNvPr id="200" name="Google Shape;200;p3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>
            <a:spLocks noGrp="1"/>
          </p:cNvSpPr>
          <p:nvPr>
            <p:ph type="title"/>
          </p:nvPr>
        </p:nvSpPr>
        <p:spPr>
          <a:xfrm>
            <a:off x="311700" y="163675"/>
            <a:ext cx="8520600" cy="6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Which one doesn’t belong?</a:t>
            </a:r>
            <a:endParaRPr b="1"/>
          </a:p>
        </p:txBody>
      </p:sp>
      <p:pic>
        <p:nvPicPr>
          <p:cNvPr id="206" name="Google Shape;20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963" y="735175"/>
            <a:ext cx="7240076" cy="42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3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body" idx="1"/>
          </p:nvPr>
        </p:nvSpPr>
        <p:spPr>
          <a:xfrm>
            <a:off x="311700" y="354325"/>
            <a:ext cx="2353200" cy="4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1155CC"/>
                </a:solidFill>
              </a:rPr>
              <a:t>Let’s talk about these shapes!</a:t>
            </a:r>
            <a:endParaRPr sz="2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are they the same?</a:t>
            </a:r>
            <a:endParaRPr sz="2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>
                <a:solidFill>
                  <a:srgbClr val="9900FF"/>
                </a:solidFill>
              </a:rPr>
              <a:t>How are they different?</a:t>
            </a:r>
            <a:endParaRPr sz="2900">
              <a:solidFill>
                <a:srgbClr val="9900FF"/>
              </a:solidFill>
            </a:endParaRPr>
          </a:p>
        </p:txBody>
      </p:sp>
      <p:pic>
        <p:nvPicPr>
          <p:cNvPr id="213" name="Google Shape;21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800" y="247926"/>
            <a:ext cx="6135650" cy="460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4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21" name="Google Shape;2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45" y="0"/>
            <a:ext cx="85457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5"/>
          <p:cNvSpPr txBox="1"/>
          <p:nvPr/>
        </p:nvSpPr>
        <p:spPr>
          <a:xfrm>
            <a:off x="311700" y="4804800"/>
            <a:ext cx="77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 txBox="1">
            <a:spLocks noGrp="1"/>
          </p:cNvSpPr>
          <p:nvPr>
            <p:ph type="body" idx="1"/>
          </p:nvPr>
        </p:nvSpPr>
        <p:spPr>
          <a:xfrm>
            <a:off x="7828575" y="336150"/>
            <a:ext cx="1237500" cy="44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do we notice?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do we wonder?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math question can we ask?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228" name="Google Shape;22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6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>
            <a:spLocks noGrp="1"/>
          </p:cNvSpPr>
          <p:nvPr>
            <p:ph type="body" idx="1"/>
          </p:nvPr>
        </p:nvSpPr>
        <p:spPr>
          <a:xfrm>
            <a:off x="311700" y="544075"/>
            <a:ext cx="1734000" cy="4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What are some interesting shapes you see here?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Can you draw them?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235" name="Google Shape;2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3036" y="445036"/>
            <a:ext cx="6549275" cy="4335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7"/>
          <p:cNvSpPr txBox="1"/>
          <p:nvPr/>
        </p:nvSpPr>
        <p:spPr>
          <a:xfrm>
            <a:off x="8495100" y="4804800"/>
            <a:ext cx="64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610</Words>
  <Application>Microsoft Macintosh PowerPoint</Application>
  <PresentationFormat>On-screen Show (16:9)</PresentationFormat>
  <Paragraphs>108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Comfortaa</vt:lpstr>
      <vt:lpstr>Arial</vt:lpstr>
      <vt:lpstr>Simple Light</vt:lpstr>
      <vt:lpstr>PowerPoint Presentation</vt:lpstr>
      <vt:lpstr>Maha Shivaratri Festival!</vt:lpstr>
      <vt:lpstr>PowerPoint Presentation</vt:lpstr>
      <vt:lpstr>PowerPoint Presentation</vt:lpstr>
      <vt:lpstr>Talk about the shapes you see.</vt:lpstr>
      <vt:lpstr>Would you rather . . . A handful of kisses or a whole chocolate bar?</vt:lpstr>
      <vt:lpstr>PowerPoint Presentation</vt:lpstr>
      <vt:lpstr>PowerPoint Presentation</vt:lpstr>
      <vt:lpstr>What shapes do you see?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Happy Holi ~ A Festival of Colors  How many color pots are here? How do see them?  Can you write a number sentence to match this photo?</vt:lpstr>
      <vt:lpstr>PowerPoint Presentation</vt:lpstr>
      <vt:lpstr>PowerPoint Presentation</vt:lpstr>
      <vt:lpstr>PowerPoint Presentation</vt:lpstr>
      <vt:lpstr>Which one doesn’t belong?</vt:lpstr>
      <vt:lpstr>PowerPoint Presentation</vt:lpstr>
      <vt:lpstr>Which one doesn’t belong?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2022-02-22T13:20:39Z</dcterms:modified>
</cp:coreProperties>
</file>