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5a97b175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a5a97b175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28,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560da072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560da072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(India)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a5a97b175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a5a97b175_1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5835aee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5835aee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  <a:highlight>
                  <a:srgbClr val="FFFFFF"/>
                </a:highlight>
              </a:rPr>
              <a:t>How to strengthen your immune system this winter</a:t>
            </a:r>
            <a:endParaRPr sz="23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560da072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560da072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Ghana Independence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7c51de1f1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7c51de1f1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cc92854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cc92854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e8d71548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e8d71548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5835aee3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5835aee3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1560da072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1560da0726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560da072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1560da072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 Day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9f4a742c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9f4a742c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560da072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560da072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9f4a742c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9f4a742c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Patrick’s Day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to video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b94288dd6_2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cb94288dd6_2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March 18,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Holi (India)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c66ed047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c66ed047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Persian New Year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adb9d5a4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adb9d5a4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cc928542e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bcc928542e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e8d71548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e8d71548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1560da0726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1560da0726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Greek Independence Day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adb9d5a4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adb9d5a4d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28, 2022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e8d71548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e8d715485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be8d71548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be8d71548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07afb22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07afb22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40ea699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40ea699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0/12/28/learning/whats-going-on-in-this-graph-first-vaccinated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cchicago.com/top-videos-home/watch-the-full-video-of-chicago-river-dyed-green-saturday-morning/2461192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39950" y="276950"/>
            <a:ext cx="8877900" cy="11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estimation strategies can you use to determine how many homes 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are in this photo of Dorchester?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25025"/>
            <a:ext cx="9144001" cy="2875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824025" y="4164525"/>
            <a:ext cx="530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Happy Maha Shivaratri!</a:t>
            </a:r>
            <a:endParaRPr sz="2900" b="1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99425" y="127475"/>
            <a:ext cx="3485700" cy="13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We are making Mango Ladoo. </a:t>
            </a:r>
            <a:endParaRPr sz="17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We need to TRIPLE the recipe.</a:t>
            </a:r>
            <a:endParaRPr sz="1700" b="1">
              <a:solidFill>
                <a:srgbClr val="B45F06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37075" y="3660400"/>
            <a:ext cx="32487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B45F06"/>
                </a:solidFill>
              </a:rPr>
              <a:t>What if we needed “one-and-a-half” the recipe?</a:t>
            </a:r>
            <a:endParaRPr>
              <a:solidFill>
                <a:srgbClr val="B45F06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4025" y="164875"/>
            <a:ext cx="5264576" cy="394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850" y="1202575"/>
            <a:ext cx="2412850" cy="23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5273150" y="156150"/>
            <a:ext cx="3559200" cy="48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This LIFE game board is a rectangle with an area greater than 150 square inches, but less than 300 square inches. 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could be the length of each side of the game board? 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275"/>
            <a:ext cx="5012126" cy="50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7818"/>
            <a:ext cx="9144000" cy="352756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476625" y="4321725"/>
            <a:ext cx="4001400" cy="701400"/>
          </a:xfrm>
          <a:prstGeom prst="wedgeRectCallout">
            <a:avLst>
              <a:gd name="adj1" fmla="val 66766"/>
              <a:gd name="adj2" fmla="val -65628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If this infographic could talk, what would it say?</a:t>
            </a:r>
            <a:endParaRPr sz="2300"/>
          </a:p>
        </p:txBody>
      </p:sp>
      <p:sp>
        <p:nvSpPr>
          <p:cNvPr id="81" name="Google Shape;81;p16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7433700" y="197575"/>
            <a:ext cx="1710300" cy="43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Happy Independence Day in Ghana!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274E13"/>
                </a:solidFill>
                <a:highlight>
                  <a:srgbClr val="FFFFFF"/>
                </a:highlight>
              </a:rPr>
              <a:t>Celebrate Ghana’s independence from the United Kingdom in 1957.</a:t>
            </a:r>
            <a:endParaRPr sz="1700" i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  <a:highlight>
                  <a:srgbClr val="FFFFFF"/>
                </a:highlight>
              </a:rPr>
              <a:t>Can you       5 STEPS to 0 </a:t>
            </a: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1957</a:t>
            </a:r>
            <a:r>
              <a:rPr lang="en" sz="1900" b="1">
                <a:solidFill>
                  <a:srgbClr val="274E13"/>
                </a:solidFill>
                <a:highlight>
                  <a:srgbClr val="FFFFFF"/>
                </a:highlight>
              </a:rPr>
              <a:t>?</a:t>
            </a:r>
            <a:endParaRPr sz="19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00" y="197575"/>
            <a:ext cx="73152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6092200" y="502925"/>
            <a:ext cx="2740200" cy="43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477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Char char="●"/>
            </a:pP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do you notice?</a:t>
            </a:r>
            <a:endParaRPr sz="1700">
              <a:solidFill>
                <a:srgbClr val="666666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6477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Char char="●"/>
            </a:pP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do you wonder?</a:t>
            </a:r>
            <a:endParaRPr sz="1700">
              <a:solidFill>
                <a:srgbClr val="666666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6477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Char char="●"/>
            </a:pP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impact does this have on you and your community?</a:t>
            </a:r>
            <a:endParaRPr sz="1700">
              <a:solidFill>
                <a:srgbClr val="666666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6477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Char char="●"/>
            </a:pP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What’s going on in this graph? Write a catchy headline that captures the map’s main idea.</a:t>
            </a:r>
            <a:endParaRPr sz="1700">
              <a:solidFill>
                <a:srgbClr val="666666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4" name="Google Shape;94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" y="0"/>
            <a:ext cx="556384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4926325" y="4766300"/>
            <a:ext cx="800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CC0000"/>
                </a:solidFill>
              </a:rPr>
              <a:t>interactive</a:t>
            </a:r>
            <a:endParaRPr sz="1000" i="1">
              <a:solidFill>
                <a:srgbClr val="CC0000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" y="4945375"/>
            <a:ext cx="1066827" cy="1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subTitle" idx="1"/>
          </p:nvPr>
        </p:nvSpPr>
        <p:spPr>
          <a:xfrm>
            <a:off x="6155675" y="169825"/>
            <a:ext cx="2676600" cy="48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Abbotsford is now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Museum of the National Center for Afro-American Artists</a:t>
            </a:r>
            <a:r>
              <a:rPr lang="en">
                <a:solidFill>
                  <a:srgbClr val="274E13"/>
                </a:solidFill>
              </a:rPr>
              <a:t> 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It was built in </a:t>
            </a:r>
            <a:r>
              <a:rPr lang="en" b="1">
                <a:solidFill>
                  <a:srgbClr val="274E13"/>
                </a:solidFill>
              </a:rPr>
              <a:t>1872.</a:t>
            </a:r>
            <a:r>
              <a:rPr lang="en">
                <a:solidFill>
                  <a:srgbClr val="274E13"/>
                </a:solidFill>
              </a:rPr>
              <a:t> 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How many </a:t>
            </a:r>
            <a:r>
              <a:rPr lang="en" b="1">
                <a:solidFill>
                  <a:srgbClr val="274E13"/>
                </a:solidFill>
              </a:rPr>
              <a:t>years</a:t>
            </a:r>
            <a:r>
              <a:rPr lang="en">
                <a:solidFill>
                  <a:srgbClr val="274E13"/>
                </a:solidFill>
              </a:rPr>
              <a:t> has it been in Roxbury?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How many </a:t>
            </a:r>
            <a:r>
              <a:rPr lang="en" b="1">
                <a:solidFill>
                  <a:srgbClr val="274E13"/>
                </a:solidFill>
              </a:rPr>
              <a:t>MONTHS</a:t>
            </a:r>
            <a:r>
              <a:rPr lang="en">
                <a:solidFill>
                  <a:srgbClr val="274E13"/>
                </a:solidFill>
              </a:rPr>
              <a:t>? </a:t>
            </a:r>
            <a:endParaRPr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41">
                <a:solidFill>
                  <a:srgbClr val="274E13"/>
                </a:solidFill>
              </a:rPr>
              <a:t>(it was completed June 1872)</a:t>
            </a:r>
            <a:endParaRPr sz="2541">
              <a:solidFill>
                <a:srgbClr val="274E13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605074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94675" y="4804800"/>
            <a:ext cx="74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ctrTitle"/>
          </p:nvPr>
        </p:nvSpPr>
        <p:spPr>
          <a:xfrm>
            <a:off x="-100" y="0"/>
            <a:ext cx="9144000" cy="2797200"/>
          </a:xfrm>
          <a:prstGeom prst="rect">
            <a:avLst/>
          </a:prstGeom>
          <a:solidFill>
            <a:srgbClr val="6AA84F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</a:rPr>
              <a:t>1 + 2 + 3 + 4 + 5 + 6 + 7 + 8 + 9 + 10 + 11 +12 +13 +14 +15 +16 +17 +18 + 19 + 20</a:t>
            </a:r>
            <a:endParaRPr sz="19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1"/>
          </p:nvPr>
        </p:nvSpPr>
        <p:spPr>
          <a:xfrm>
            <a:off x="311700" y="3139250"/>
            <a:ext cx="8520600" cy="11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How can you solve this?</a:t>
            </a:r>
            <a:endParaRPr sz="2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Is that the only way?</a:t>
            </a:r>
            <a:endParaRPr sz="2900" b="1">
              <a:solidFill>
                <a:srgbClr val="6AA84F"/>
              </a:solidFill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5.OA.B3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5400" y="152400"/>
            <a:ext cx="2032150" cy="469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178025" y="251200"/>
            <a:ext cx="5135400" cy="43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Estimate the fraction of cake that is missing.</a:t>
            </a: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What fraction do the                                 two slices represent?</a:t>
            </a: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About what fraction of the cake is not cut yet?</a:t>
            </a:r>
            <a:endParaRPr sz="2300" b="1">
              <a:solidFill>
                <a:srgbClr val="A64D79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061" y="0"/>
            <a:ext cx="367392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720" y="1758070"/>
            <a:ext cx="1104275" cy="121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4384425" y="1422625"/>
            <a:ext cx="4437900" cy="3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8761D"/>
                </a:solidFill>
              </a:rPr>
              <a:t>How would you classify the shapes in ths pie?</a:t>
            </a:r>
            <a:endParaRPr sz="31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8761D"/>
                </a:solidFill>
              </a:rPr>
              <a:t>Name the shapes, </a:t>
            </a:r>
            <a:endParaRPr sz="31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8761D"/>
                </a:solidFill>
              </a:rPr>
              <a:t>be as precise as possible!</a:t>
            </a:r>
            <a:endParaRPr sz="3100">
              <a:solidFill>
                <a:srgbClr val="38761D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09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5018475" y="306800"/>
            <a:ext cx="3169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E69138"/>
                </a:solidFill>
              </a:rPr>
              <a:t>Happy </a:t>
            </a:r>
            <a:r>
              <a:rPr lang="en" sz="4200">
                <a:solidFill>
                  <a:srgbClr val="E69138"/>
                </a:solidFill>
              </a:rPr>
              <a:t>𝝅 </a:t>
            </a:r>
            <a:r>
              <a:rPr lang="en" sz="3100">
                <a:solidFill>
                  <a:srgbClr val="E69138"/>
                </a:solidFill>
              </a:rPr>
              <a:t>Day! </a:t>
            </a:r>
            <a:endParaRPr sz="3100">
              <a:solidFill>
                <a:srgbClr val="E69138"/>
              </a:solidFill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8472600" y="4819525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241925"/>
            <a:ext cx="85206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The McDonald’s Shamrock Shake!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11700" y="9736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Each of these shakes is 16 ounces, there are 46 calories per ounce.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calories in one shake?    How many in 2 shakes? 3 shakes?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4713" y="2187825"/>
            <a:ext cx="6014575" cy="28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820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97175" y="145800"/>
            <a:ext cx="65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E69138"/>
                </a:solidFill>
              </a:rPr>
              <a:t>Happy Purim!</a:t>
            </a:r>
            <a:endParaRPr sz="2900" b="1">
              <a:solidFill>
                <a:srgbClr val="E69138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6825750" y="865350"/>
            <a:ext cx="21837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Roladin Bakery in Tel Aviv will bake 2,000,000 Hamantschen for the holiday.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How many factor pairs of 2,000,000 can we record?</a:t>
            </a:r>
            <a:endParaRPr sz="1900" b="1">
              <a:solidFill>
                <a:srgbClr val="B45F06"/>
              </a:solidFill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00" y="921950"/>
            <a:ext cx="6639749" cy="41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311700" y="339900"/>
            <a:ext cx="2359500" cy="3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The Chicago River has been dyed green </a:t>
            </a:r>
            <a:r>
              <a:rPr lang="en" sz="1400" b="1">
                <a:solidFill>
                  <a:srgbClr val="38761D"/>
                </a:solidFill>
              </a:rPr>
              <a:t>(by the Plumbers Union)</a:t>
            </a:r>
            <a:r>
              <a:rPr lang="en" sz="1700" b="1">
                <a:solidFill>
                  <a:srgbClr val="38761D"/>
                </a:solidFill>
              </a:rPr>
              <a:t> for St. Patrick’s Day every year since 1962.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It takes 3 boats and 20 minutes to dye a full city block.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They use 40 pounds of dye.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6" name="Google Shape;156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1858" y="339900"/>
            <a:ext cx="6119016" cy="406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311700" y="4407575"/>
            <a:ext cx="872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74E13"/>
                </a:solidFill>
              </a:rPr>
              <a:t>How much dye does each boat use? How much dye do they drop per minute?</a:t>
            </a:r>
            <a:endParaRPr sz="1800" b="1">
              <a:solidFill>
                <a:srgbClr val="274E13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0" y="4820400"/>
            <a:ext cx="106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00FF"/>
                </a:solidFill>
              </a:rPr>
              <a:t>Happy Holi ~ The Festival of Colors</a:t>
            </a:r>
            <a:endParaRPr sz="17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This photo was taken about a half a kilometer from the Taj Mahal.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How many meters is that? How many centimeters would that be?</a:t>
            </a:r>
            <a:endParaRPr sz="1700" b="1">
              <a:solidFill>
                <a:srgbClr val="38761D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42225"/>
            <a:ext cx="8520601" cy="412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311700" y="4804800"/>
            <a:ext cx="764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5.MD.A1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5988425" y="187075"/>
            <a:ext cx="2844000" cy="13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Happy Persian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New Year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Spring Equinox!</a:t>
            </a:r>
            <a:endParaRPr sz="2300" b="1">
              <a:solidFill>
                <a:srgbClr val="0B5394"/>
              </a:solidFill>
            </a:endParaRPr>
          </a:p>
        </p:txBody>
      </p:sp>
      <p:sp>
        <p:nvSpPr>
          <p:cNvPr id="171" name="Google Shape;171;p28"/>
          <p:cNvSpPr txBox="1">
            <a:spLocks noGrp="1"/>
          </p:cNvSpPr>
          <p:nvPr>
            <p:ph type="body" idx="1"/>
          </p:nvPr>
        </p:nvSpPr>
        <p:spPr>
          <a:xfrm>
            <a:off x="5901475" y="1677925"/>
            <a:ext cx="2930700" cy="28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About what fraction of this Sabzi Polo, a traditional rice dish with lots of yummy herbs, is left on the plate?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Justify your estimate with math!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75" y="364750"/>
            <a:ext cx="5677824" cy="420396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9602" y="823650"/>
            <a:ext cx="5061275" cy="268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541950" y="4107850"/>
            <a:ext cx="8489100" cy="7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do you notice?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do you wonder?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impact does this have on you and your community?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What’s going on in this graph? Write a catchy headline that captures the graph’s main idea.</a:t>
            </a:r>
            <a:endParaRPr sz="1300" b="1">
              <a:solidFill>
                <a:srgbClr val="9900FF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6" name="Google Shape;1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975" y="0"/>
            <a:ext cx="7904050" cy="42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7900" y="3879225"/>
            <a:ext cx="823284" cy="15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389600" y="157675"/>
            <a:ext cx="4442700" cy="47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0000"/>
                </a:solidFill>
              </a:rPr>
              <a:t>Very strange pricing scheme.</a:t>
            </a:r>
            <a:endParaRPr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60000"/>
                </a:solidFill>
              </a:rPr>
              <a:t>Can you see a pattern?</a:t>
            </a:r>
            <a:endParaRPr b="1">
              <a:solidFill>
                <a:srgbClr val="660000"/>
              </a:solidFill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1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1"/>
          <p:cNvSpPr txBox="1"/>
          <p:nvPr/>
        </p:nvSpPr>
        <p:spPr>
          <a:xfrm>
            <a:off x="8418925" y="4804800"/>
            <a:ext cx="72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5.OA.B3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2384600" y="188325"/>
            <a:ext cx="6707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C78D8"/>
                </a:solidFill>
              </a:rPr>
              <a:t>Happy Greek Independence Day!</a:t>
            </a:r>
            <a:endParaRPr sz="1900" b="1">
              <a:solidFill>
                <a:srgbClr val="3C78D8"/>
              </a:solidFill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70150" y="438775"/>
            <a:ext cx="2211000" cy="43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26891"/>
                </a:solidFill>
              </a:rPr>
              <a:t>The </a:t>
            </a:r>
            <a:r>
              <a:rPr lang="en" sz="1300" b="1">
                <a:solidFill>
                  <a:srgbClr val="326891"/>
                </a:solidFill>
              </a:rPr>
              <a:t>Parthenon</a:t>
            </a:r>
            <a:r>
              <a:rPr lang="en" sz="1300">
                <a:solidFill>
                  <a:srgbClr val="326891"/>
                </a:solidFill>
              </a:rPr>
              <a:t> was built to extremely precise dimensions according to the mathematical ratios of sacred geometry.</a:t>
            </a:r>
            <a:endParaRPr sz="13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26891"/>
                </a:solidFill>
              </a:rPr>
              <a:t>The rectangular building is </a:t>
            </a:r>
            <a:r>
              <a:rPr lang="en" sz="1300" b="1">
                <a:solidFill>
                  <a:srgbClr val="326891"/>
                </a:solidFill>
              </a:rPr>
              <a:t>101 </a:t>
            </a:r>
            <a:r>
              <a:rPr lang="en" sz="1300">
                <a:solidFill>
                  <a:srgbClr val="326891"/>
                </a:solidFill>
              </a:rPr>
              <a:t>feet wide by </a:t>
            </a:r>
            <a:r>
              <a:rPr lang="en" sz="1300" b="1">
                <a:solidFill>
                  <a:srgbClr val="326891"/>
                </a:solidFill>
              </a:rPr>
              <a:t>228</a:t>
            </a:r>
            <a:r>
              <a:rPr lang="en" sz="1300">
                <a:solidFill>
                  <a:srgbClr val="326891"/>
                </a:solidFill>
              </a:rPr>
              <a:t> feet long. It was constructed of brilliant white marble, surrounded by </a:t>
            </a:r>
            <a:r>
              <a:rPr lang="en" sz="1300" b="1">
                <a:solidFill>
                  <a:srgbClr val="326891"/>
                </a:solidFill>
              </a:rPr>
              <a:t>46</a:t>
            </a:r>
            <a:r>
              <a:rPr lang="en" sz="1300">
                <a:solidFill>
                  <a:srgbClr val="326891"/>
                </a:solidFill>
              </a:rPr>
              <a:t> great columns, roofed with tiles, and housed a nearly </a:t>
            </a:r>
            <a:r>
              <a:rPr lang="en" sz="1300" b="1">
                <a:solidFill>
                  <a:srgbClr val="326891"/>
                </a:solidFill>
              </a:rPr>
              <a:t>40</a:t>
            </a:r>
            <a:r>
              <a:rPr lang="en" sz="1300">
                <a:solidFill>
                  <a:srgbClr val="326891"/>
                </a:solidFill>
              </a:rPr>
              <a:t> foot tall statue of the goddess Athena. </a:t>
            </a:r>
            <a:endParaRPr sz="13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26891"/>
                </a:solidFill>
              </a:rPr>
              <a:t>Where’s the </a:t>
            </a:r>
            <a:r>
              <a:rPr lang="en" sz="1300" b="1">
                <a:solidFill>
                  <a:srgbClr val="326891"/>
                </a:solidFill>
              </a:rPr>
              <a:t>MATH</a:t>
            </a:r>
            <a:r>
              <a:rPr lang="en" sz="1300">
                <a:solidFill>
                  <a:srgbClr val="326891"/>
                </a:solidFill>
              </a:rPr>
              <a:t>?</a:t>
            </a:r>
            <a:endParaRPr sz="13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26891"/>
                </a:solidFill>
              </a:rPr>
              <a:t>Think area, perimeter, height…</a:t>
            </a:r>
            <a:endParaRPr sz="1300">
              <a:solidFill>
                <a:srgbClr val="32689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02" name="Google Shape;202;p32"/>
          <p:cNvSpPr txBox="1"/>
          <p:nvPr/>
        </p:nvSpPr>
        <p:spPr>
          <a:xfrm>
            <a:off x="8403300" y="4804800"/>
            <a:ext cx="740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</a:t>
            </a:r>
            <a:endParaRPr sz="1000"/>
          </a:p>
        </p:txBody>
      </p:sp>
      <p:pic>
        <p:nvPicPr>
          <p:cNvPr id="203" name="Google Shape;2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4500" y="705400"/>
            <a:ext cx="6707826" cy="403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>
            <a:spLocks noGrp="1"/>
          </p:cNvSpPr>
          <p:nvPr>
            <p:ph type="body" idx="1"/>
          </p:nvPr>
        </p:nvSpPr>
        <p:spPr>
          <a:xfrm>
            <a:off x="311700" y="3924125"/>
            <a:ext cx="8520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can you say about these measuring cups?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do you notice?  What do you wonder?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Can you make EQUIVALENT fractions from what you see?</a:t>
            </a:r>
            <a:endParaRPr/>
          </a:p>
        </p:txBody>
      </p:sp>
      <p:pic>
        <p:nvPicPr>
          <p:cNvPr id="209" name="Google Shape;2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13" y="163475"/>
            <a:ext cx="7987376" cy="36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3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 txBox="1">
            <a:spLocks noGrp="1"/>
          </p:cNvSpPr>
          <p:nvPr>
            <p:ph type="title"/>
          </p:nvPr>
        </p:nvSpPr>
        <p:spPr>
          <a:xfrm>
            <a:off x="311700" y="253075"/>
            <a:ext cx="3600900" cy="11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Who are our Essential Workers?</a:t>
            </a:r>
            <a:endParaRPr sz="2900" b="1">
              <a:solidFill>
                <a:srgbClr val="741B47"/>
              </a:solidFill>
            </a:endParaRPr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1"/>
          </p:nvPr>
        </p:nvSpPr>
        <p:spPr>
          <a:xfrm>
            <a:off x="311700" y="1491975"/>
            <a:ext cx="3600900" cy="30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do you notice?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do you wonder?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 impact does this have on you and your community?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What’s going on in this graph? Write a catchy headline that captures the graph’s main idea.</a:t>
            </a:r>
            <a:endParaRPr sz="17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7" name="Google Shape;2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701" y="0"/>
            <a:ext cx="52312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1776" y="4889925"/>
            <a:ext cx="1073521" cy="206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>
            <a:spLocks noGrp="1"/>
          </p:cNvSpPr>
          <p:nvPr>
            <p:ph type="ctrTitle"/>
          </p:nvPr>
        </p:nvSpPr>
        <p:spPr>
          <a:xfrm>
            <a:off x="6938400" y="64675"/>
            <a:ext cx="1893900" cy="49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solidFill>
                  <a:srgbClr val="38761D"/>
                </a:solidFill>
              </a:rPr>
              <a:t>Talk about the math you see here.</a:t>
            </a:r>
            <a:endParaRPr sz="4400" b="1">
              <a:solidFill>
                <a:srgbClr val="38761D"/>
              </a:solidFill>
            </a:endParaRPr>
          </a:p>
        </p:txBody>
      </p:sp>
      <p:pic>
        <p:nvPicPr>
          <p:cNvPr id="225" name="Google Shape;22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68006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6"/>
          <p:cNvSpPr txBox="1">
            <a:spLocks noGrp="1"/>
          </p:cNvSpPr>
          <p:nvPr>
            <p:ph type="subTitle" idx="1"/>
          </p:nvPr>
        </p:nvSpPr>
        <p:spPr>
          <a:xfrm>
            <a:off x="7598175" y="0"/>
            <a:ext cx="1545900" cy="51435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Would You Rather Buy ...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2" name="Google Shape;23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59817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6"/>
          <p:cNvSpPr txBox="1"/>
          <p:nvPr/>
        </p:nvSpPr>
        <p:spPr>
          <a:xfrm>
            <a:off x="6866175" y="4804800"/>
            <a:ext cx="73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>
            <a:spLocks noGrp="1"/>
          </p:cNvSpPr>
          <p:nvPr>
            <p:ph type="body" idx="1"/>
          </p:nvPr>
        </p:nvSpPr>
        <p:spPr>
          <a:xfrm>
            <a:off x="3832700" y="416400"/>
            <a:ext cx="4999500" cy="45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Look closely.</a:t>
            </a:r>
            <a:endParaRPr sz="3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What do you notice?</a:t>
            </a:r>
            <a:endParaRPr sz="3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5B0F00"/>
                </a:solidFill>
              </a:rPr>
              <a:t>What is the true calorie count?</a:t>
            </a:r>
            <a:endParaRPr sz="3700" b="1">
              <a:solidFill>
                <a:srgbClr val="5B0F00"/>
              </a:solidFill>
            </a:endParaRPr>
          </a:p>
        </p:txBody>
      </p:sp>
      <p:pic>
        <p:nvPicPr>
          <p:cNvPr id="239" name="Google Shape;2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83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 txBox="1"/>
          <p:nvPr/>
        </p:nvSpPr>
        <p:spPr>
          <a:xfrm>
            <a:off x="8394675" y="4804800"/>
            <a:ext cx="74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</Words>
  <Application>Microsoft Macintosh PowerPoint</Application>
  <PresentationFormat>On-screen Show (16:9)</PresentationFormat>
  <Paragraphs>142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Georgia</vt:lpstr>
      <vt:lpstr>Simple Light</vt:lpstr>
      <vt:lpstr>What estimation strategies can you use to determine how many homes  are in this photo of Dorchester?</vt:lpstr>
      <vt:lpstr>Happy Maha Shivaratri!</vt:lpstr>
      <vt:lpstr> This LIFE game board is a rectangle with an area greater than 150 square inches, but less than 300 square inches.   What could be the length of each side of the game board? </vt:lpstr>
      <vt:lpstr>PowerPoint Presentation</vt:lpstr>
      <vt:lpstr>PowerPoint Presentation</vt:lpstr>
      <vt:lpstr>PowerPoint Presentation</vt:lpstr>
      <vt:lpstr>PowerPoint Presentation</vt:lpstr>
      <vt:lpstr>1 + 2 + 3 + 4 + 5 + 6 + 7 + 8 + 9 + 10 + 11 +12 +13 +14 +15 +16 +17 +18 + 19 + 20    </vt:lpstr>
      <vt:lpstr>PowerPoint Presentation</vt:lpstr>
      <vt:lpstr>PowerPoint Presentation</vt:lpstr>
      <vt:lpstr>How would you classify the shapes in ths pie?  Name the shapes,  be as precise as possible!</vt:lpstr>
      <vt:lpstr>The McDonald’s Shamrock Shake!</vt:lpstr>
      <vt:lpstr>Happy Purim!</vt:lpstr>
      <vt:lpstr>PowerPoint Presentation</vt:lpstr>
      <vt:lpstr>Happy Holi ~ The Festival of Colors This photo was taken about a half a kilometer from the Taj Mahal. How many meters is that? How many centimeters would that be?</vt:lpstr>
      <vt:lpstr>Happy Persian  New Year  Spring Equinox!</vt:lpstr>
      <vt:lpstr>PowerPoint Presentation</vt:lpstr>
      <vt:lpstr>PowerPoint Presentation</vt:lpstr>
      <vt:lpstr>Very strange pricing scheme.  Can you see a pattern?</vt:lpstr>
      <vt:lpstr>Happy Greek Independence Day!</vt:lpstr>
      <vt:lpstr>PowerPoint Presentation</vt:lpstr>
      <vt:lpstr>Who are our Essential Workers?</vt:lpstr>
      <vt:lpstr>Talk about the math you see here.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estimation strategies can you use to determine how many homes  are in this photo of Dorchester?</dc:title>
  <cp:lastModifiedBy>Manousaridis, Tracy</cp:lastModifiedBy>
  <cp:revision>1</cp:revision>
  <dcterms:modified xsi:type="dcterms:W3CDTF">2022-02-22T16:10:56Z</dcterms:modified>
</cp:coreProperties>
</file>