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embeddedFontLst>
    <p:embeddedFont>
      <p:font typeface="Roboto" panose="020000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1"/>
  </p:normalViewPr>
  <p:slideViewPr>
    <p:cSldViewPr snapToGrid="0">
      <p:cViewPr varScale="1">
        <p:scale>
          <a:sx n="145" d="100"/>
          <a:sy n="145" d="100"/>
        </p:scale>
        <p:origin x="6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0f83c0fdb7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0f83c0fdb7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February 28, 2022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15c2dae5d5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15c2dae5d5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1, 2022</a:t>
            </a:r>
            <a:endParaRPr/>
          </a:p>
          <a:p>
            <a:pPr marL="0" lvl="0" indent="0" algn="l" rtl="0">
              <a:spcBef>
                <a:spcPts val="0"/>
              </a:spcBef>
              <a:spcAft>
                <a:spcPts val="0"/>
              </a:spcAft>
              <a:buNone/>
            </a:pPr>
            <a:r>
              <a:rPr lang="en"/>
              <a:t>Maha Shivaratri (India)</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b306d51002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b306d51002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b894c80029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b894c8002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15c2dae5d5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15c2dae5d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6, 2022</a:t>
            </a:r>
            <a:endParaRPr/>
          </a:p>
          <a:p>
            <a:pPr marL="0" lvl="0" indent="0" algn="l" rtl="0">
              <a:spcBef>
                <a:spcPts val="0"/>
              </a:spcBef>
              <a:spcAft>
                <a:spcPts val="0"/>
              </a:spcAft>
              <a:buNone/>
            </a:pPr>
            <a:r>
              <a:rPr lang="en"/>
              <a:t>Ghana Independence Day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b894c80029_0_1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b894c80029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7, 2022</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b894c80029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b894c8002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b894c80029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b894c80029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b894c80029_0_4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b894c80029_0_4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b894c80029_0_3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b894c80029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c54fcaa1f4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c54fcaa1f4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Week of March 14, 2022</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Pi Day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c356f771e8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c356f771e8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15c2dae5d5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115c2dae5d5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16, 2022</a:t>
            </a:r>
            <a:endParaRPr/>
          </a:p>
          <a:p>
            <a:pPr marL="0" lvl="0" indent="0" algn="l" rtl="0">
              <a:spcBef>
                <a:spcPts val="0"/>
              </a:spcBef>
              <a:spcAft>
                <a:spcPts val="0"/>
              </a:spcAft>
              <a:buNone/>
            </a:pPr>
            <a:r>
              <a:rPr lang="en"/>
              <a:t>Purim</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c356f771e8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c356f771e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17, 2022</a:t>
            </a:r>
            <a:endParaRPr/>
          </a:p>
          <a:p>
            <a:pPr marL="0" lvl="0" indent="0" algn="l" rtl="0">
              <a:spcBef>
                <a:spcPts val="0"/>
              </a:spcBef>
              <a:spcAft>
                <a:spcPts val="0"/>
              </a:spcAft>
              <a:buNone/>
            </a:pPr>
            <a:r>
              <a:rPr lang="en"/>
              <a:t>St. Patrick’s Day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c906431fe9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c906431fe9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18, 2022</a:t>
            </a:r>
            <a:endParaRPr/>
          </a:p>
          <a:p>
            <a:pPr marL="0" lvl="0" indent="0" algn="l" rtl="0">
              <a:spcBef>
                <a:spcPts val="0"/>
              </a:spcBef>
              <a:spcAft>
                <a:spcPts val="0"/>
              </a:spcAft>
              <a:buNone/>
            </a:pPr>
            <a:r>
              <a:rPr lang="en"/>
              <a:t>Holi (India)</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c906431fe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c906431fe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21, 2022</a:t>
            </a:r>
            <a:endParaRPr/>
          </a:p>
          <a:p>
            <a:pPr marL="0" lvl="0" indent="0" algn="l" rtl="0">
              <a:spcBef>
                <a:spcPts val="0"/>
              </a:spcBef>
              <a:spcAft>
                <a:spcPts val="0"/>
              </a:spcAft>
              <a:buNone/>
            </a:pPr>
            <a:r>
              <a:rPr lang="en"/>
              <a:t>Persian New Year</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b894c80029_0_3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b894c80029_0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c356f771e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c356f771e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b894c80029_0_4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b894c80029_0_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15c2dae5d5_0_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15c2dae5d5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25, 2022</a:t>
            </a:r>
            <a:endParaRPr/>
          </a:p>
          <a:p>
            <a:pPr marL="0" lvl="0" indent="0" algn="l" rtl="0">
              <a:spcBef>
                <a:spcPts val="0"/>
              </a:spcBef>
              <a:spcAft>
                <a:spcPts val="0"/>
              </a:spcAft>
              <a:buNone/>
            </a:pPr>
            <a:r>
              <a:rPr lang="en"/>
              <a:t>Greek Independence Day</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b894c80029_0_4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b894c80029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March 28, 2022</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c356f771e8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c356f771e8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c0d738b35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c0d738b35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b894c80029_0_4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b894c80029_0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b894c80029_0_4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b894c80029_0_4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hyperlink" Target="https://en.wikipedia.org/wiki/Rupe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body" idx="1"/>
          </p:nvPr>
        </p:nvSpPr>
        <p:spPr>
          <a:xfrm>
            <a:off x="178025" y="251200"/>
            <a:ext cx="5135400" cy="4317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b="1">
                <a:solidFill>
                  <a:srgbClr val="A64D79"/>
                </a:solidFill>
              </a:rPr>
              <a:t>Estimate the fraction of cake that is missing.</a:t>
            </a:r>
            <a:endParaRPr sz="2300" b="1">
              <a:solidFill>
                <a:srgbClr val="A64D79"/>
              </a:solidFill>
            </a:endParaRPr>
          </a:p>
          <a:p>
            <a:pPr marL="0" lvl="0" indent="0" algn="ctr" rtl="0">
              <a:spcBef>
                <a:spcPts val="1600"/>
              </a:spcBef>
              <a:spcAft>
                <a:spcPts val="0"/>
              </a:spcAft>
              <a:buNone/>
            </a:pPr>
            <a:endParaRPr sz="2300" b="1">
              <a:solidFill>
                <a:srgbClr val="A64D79"/>
              </a:solidFill>
            </a:endParaRPr>
          </a:p>
          <a:p>
            <a:pPr marL="0" lvl="0" indent="0" algn="l" rtl="0">
              <a:spcBef>
                <a:spcPts val="1600"/>
              </a:spcBef>
              <a:spcAft>
                <a:spcPts val="0"/>
              </a:spcAft>
              <a:buNone/>
            </a:pPr>
            <a:r>
              <a:rPr lang="en" sz="2300" b="1">
                <a:solidFill>
                  <a:srgbClr val="A64D79"/>
                </a:solidFill>
              </a:rPr>
              <a:t>What fraction do the                                 two slices represent?</a:t>
            </a:r>
            <a:endParaRPr sz="2300" b="1">
              <a:solidFill>
                <a:srgbClr val="A64D79"/>
              </a:solidFill>
            </a:endParaRPr>
          </a:p>
          <a:p>
            <a:pPr marL="0" lvl="0" indent="0" algn="ctr" rtl="0">
              <a:spcBef>
                <a:spcPts val="1600"/>
              </a:spcBef>
              <a:spcAft>
                <a:spcPts val="0"/>
              </a:spcAft>
              <a:buNone/>
            </a:pPr>
            <a:endParaRPr sz="2300" b="1">
              <a:solidFill>
                <a:srgbClr val="A64D79"/>
              </a:solidFill>
            </a:endParaRPr>
          </a:p>
          <a:p>
            <a:pPr marL="0" lvl="0" indent="0" algn="ctr" rtl="0">
              <a:spcBef>
                <a:spcPts val="1600"/>
              </a:spcBef>
              <a:spcAft>
                <a:spcPts val="1600"/>
              </a:spcAft>
              <a:buNone/>
            </a:pPr>
            <a:r>
              <a:rPr lang="en" sz="2300" b="1">
                <a:solidFill>
                  <a:srgbClr val="A64D79"/>
                </a:solidFill>
              </a:rPr>
              <a:t>About what fraction of the cake is not cut yet?</a:t>
            </a:r>
            <a:endParaRPr sz="2300" b="1">
              <a:solidFill>
                <a:srgbClr val="A64D79"/>
              </a:solidFill>
            </a:endParaRPr>
          </a:p>
        </p:txBody>
      </p:sp>
      <p:pic>
        <p:nvPicPr>
          <p:cNvPr id="55" name="Google Shape;55;p13"/>
          <p:cNvPicPr preferRelativeResize="0"/>
          <p:nvPr/>
        </p:nvPicPr>
        <p:blipFill>
          <a:blip r:embed="rId3">
            <a:alphaModFix/>
          </a:blip>
          <a:stretch>
            <a:fillRect/>
          </a:stretch>
        </p:blipFill>
        <p:spPr>
          <a:xfrm>
            <a:off x="5470061" y="0"/>
            <a:ext cx="3673929" cy="5143500"/>
          </a:xfrm>
          <a:prstGeom prst="rect">
            <a:avLst/>
          </a:prstGeom>
          <a:noFill/>
          <a:ln>
            <a:noFill/>
          </a:ln>
        </p:spPr>
      </p:pic>
      <p:pic>
        <p:nvPicPr>
          <p:cNvPr id="56" name="Google Shape;56;p13"/>
          <p:cNvPicPr preferRelativeResize="0"/>
          <p:nvPr/>
        </p:nvPicPr>
        <p:blipFill>
          <a:blip r:embed="rId4">
            <a:alphaModFix/>
          </a:blip>
          <a:stretch>
            <a:fillRect/>
          </a:stretch>
        </p:blipFill>
        <p:spPr>
          <a:xfrm>
            <a:off x="3467720" y="1758070"/>
            <a:ext cx="1104275" cy="1213075"/>
          </a:xfrm>
          <a:prstGeom prst="rect">
            <a:avLst/>
          </a:prstGeom>
          <a:noFill/>
          <a:ln>
            <a:noFill/>
          </a:ln>
        </p:spPr>
      </p:pic>
      <p:sp>
        <p:nvSpPr>
          <p:cNvPr id="57" name="Google Shape;57;p13"/>
          <p:cNvSpPr txBox="1"/>
          <p:nvPr/>
        </p:nvSpPr>
        <p:spPr>
          <a:xfrm>
            <a:off x="0" y="4789500"/>
            <a:ext cx="813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158000" y="217925"/>
            <a:ext cx="5307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a:solidFill>
                  <a:srgbClr val="CC0000"/>
                </a:solidFill>
              </a:rPr>
              <a:t>Happy Maha Shivaratri!</a:t>
            </a:r>
            <a:endParaRPr sz="2900">
              <a:solidFill>
                <a:srgbClr val="CC0000"/>
              </a:solidFill>
            </a:endParaRPr>
          </a:p>
        </p:txBody>
      </p:sp>
      <p:sp>
        <p:nvSpPr>
          <p:cNvPr id="63" name="Google Shape;63;p14"/>
          <p:cNvSpPr txBox="1">
            <a:spLocks noGrp="1"/>
          </p:cNvSpPr>
          <p:nvPr>
            <p:ph type="body" idx="1"/>
          </p:nvPr>
        </p:nvSpPr>
        <p:spPr>
          <a:xfrm>
            <a:off x="5569375" y="790625"/>
            <a:ext cx="3485700" cy="1392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E06666"/>
                </a:solidFill>
              </a:rPr>
              <a:t>We are making Coconut Mango Ladoo. </a:t>
            </a:r>
            <a:endParaRPr sz="1700" b="1">
              <a:solidFill>
                <a:srgbClr val="E06666"/>
              </a:solidFill>
            </a:endParaRPr>
          </a:p>
          <a:p>
            <a:pPr marL="0" lvl="0" indent="0" algn="ctr" rtl="0">
              <a:spcBef>
                <a:spcPts val="1600"/>
              </a:spcBef>
              <a:spcAft>
                <a:spcPts val="1600"/>
              </a:spcAft>
              <a:buNone/>
            </a:pPr>
            <a:r>
              <a:rPr lang="en" sz="1700" b="1">
                <a:solidFill>
                  <a:srgbClr val="E06666"/>
                </a:solidFill>
              </a:rPr>
              <a:t>We need to DOUBLE the recipe.</a:t>
            </a:r>
            <a:endParaRPr sz="1700" b="1">
              <a:solidFill>
                <a:srgbClr val="E06666"/>
              </a:solidFill>
            </a:endParaRPr>
          </a:p>
        </p:txBody>
      </p:sp>
      <p:pic>
        <p:nvPicPr>
          <p:cNvPr id="64" name="Google Shape;64;p14"/>
          <p:cNvPicPr preferRelativeResize="0"/>
          <p:nvPr/>
        </p:nvPicPr>
        <p:blipFill>
          <a:blip r:embed="rId3">
            <a:alphaModFix/>
          </a:blip>
          <a:stretch>
            <a:fillRect/>
          </a:stretch>
        </p:blipFill>
        <p:spPr>
          <a:xfrm>
            <a:off x="158000" y="1017726"/>
            <a:ext cx="5306950" cy="3980200"/>
          </a:xfrm>
          <a:prstGeom prst="rect">
            <a:avLst/>
          </a:prstGeom>
          <a:noFill/>
          <a:ln>
            <a:noFill/>
          </a:ln>
        </p:spPr>
      </p:pic>
      <p:pic>
        <p:nvPicPr>
          <p:cNvPr id="65" name="Google Shape;65;p14"/>
          <p:cNvPicPr preferRelativeResize="0"/>
          <p:nvPr/>
        </p:nvPicPr>
        <p:blipFill>
          <a:blip r:embed="rId4">
            <a:alphaModFix/>
          </a:blip>
          <a:stretch>
            <a:fillRect/>
          </a:stretch>
        </p:blipFill>
        <p:spPr>
          <a:xfrm>
            <a:off x="6032750" y="2098300"/>
            <a:ext cx="2558950" cy="2322225"/>
          </a:xfrm>
          <a:prstGeom prst="rect">
            <a:avLst/>
          </a:prstGeom>
          <a:noFill/>
          <a:ln>
            <a:noFill/>
          </a:ln>
        </p:spPr>
      </p:pic>
      <p:sp>
        <p:nvSpPr>
          <p:cNvPr id="66" name="Google Shape;66;p14"/>
          <p:cNvSpPr txBox="1"/>
          <p:nvPr/>
        </p:nvSpPr>
        <p:spPr>
          <a:xfrm>
            <a:off x="5687875" y="4331650"/>
            <a:ext cx="3248700" cy="747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600"/>
              </a:spcAft>
              <a:buClr>
                <a:schemeClr val="dk1"/>
              </a:buClr>
              <a:buSzPts val="1100"/>
              <a:buFont typeface="Arial"/>
              <a:buNone/>
            </a:pPr>
            <a:r>
              <a:rPr lang="en" sz="1700" b="1">
                <a:solidFill>
                  <a:srgbClr val="E06666"/>
                </a:solidFill>
              </a:rPr>
              <a:t>What if we TRIPLED the recipe?</a:t>
            </a:r>
            <a:endParaRPr/>
          </a:p>
        </p:txBody>
      </p:sp>
      <p:sp>
        <p:nvSpPr>
          <p:cNvPr id="67" name="Google Shape;67;p14"/>
          <p:cNvSpPr txBox="1"/>
          <p:nvPr/>
        </p:nvSpPr>
        <p:spPr>
          <a:xfrm>
            <a:off x="8488800" y="4804800"/>
            <a:ext cx="655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4.NF.B4</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1000"/>
                                        <p:tgtEl>
                                          <p:spTgt spid="6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body" idx="1"/>
          </p:nvPr>
        </p:nvSpPr>
        <p:spPr>
          <a:xfrm>
            <a:off x="7773600" y="811100"/>
            <a:ext cx="1370400" cy="3249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rgbClr val="3D85C6"/>
                </a:solidFill>
              </a:rPr>
              <a:t>Where do you see parallel or perpendicular line segments in the picture?</a:t>
            </a:r>
            <a:endParaRPr sz="1400" b="1">
              <a:solidFill>
                <a:srgbClr val="3D85C6"/>
              </a:solidFill>
            </a:endParaRPr>
          </a:p>
          <a:p>
            <a:pPr marL="0" lvl="0" indent="0" algn="ctr" rtl="0">
              <a:spcBef>
                <a:spcPts val="1600"/>
              </a:spcBef>
              <a:spcAft>
                <a:spcPts val="1600"/>
              </a:spcAft>
              <a:buNone/>
            </a:pPr>
            <a:r>
              <a:rPr lang="en" sz="1400" b="1">
                <a:solidFill>
                  <a:srgbClr val="3D85C6"/>
                </a:solidFill>
              </a:rPr>
              <a:t>Where do you see symmetry?</a:t>
            </a:r>
            <a:endParaRPr sz="1400" b="1">
              <a:solidFill>
                <a:srgbClr val="3D85C6"/>
              </a:solidFill>
            </a:endParaRPr>
          </a:p>
        </p:txBody>
      </p:sp>
      <p:pic>
        <p:nvPicPr>
          <p:cNvPr id="73" name="Google Shape;73;p15"/>
          <p:cNvPicPr preferRelativeResize="0"/>
          <p:nvPr/>
        </p:nvPicPr>
        <p:blipFill>
          <a:blip r:embed="rId3">
            <a:alphaModFix/>
          </a:blip>
          <a:stretch>
            <a:fillRect/>
          </a:stretch>
        </p:blipFill>
        <p:spPr>
          <a:xfrm>
            <a:off x="0" y="0"/>
            <a:ext cx="7715251" cy="5143501"/>
          </a:xfrm>
          <a:prstGeom prst="rect">
            <a:avLst/>
          </a:prstGeom>
          <a:noFill/>
          <a:ln>
            <a:noFill/>
          </a:ln>
        </p:spPr>
      </p:pic>
      <p:sp>
        <p:nvSpPr>
          <p:cNvPr id="74" name="Google Shape;74;p15"/>
          <p:cNvSpPr txBox="1"/>
          <p:nvPr/>
        </p:nvSpPr>
        <p:spPr>
          <a:xfrm>
            <a:off x="8538600" y="4804800"/>
            <a:ext cx="605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4.G.A3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
                                            <p:txEl>
                                              <p:pRg st="0" end="0"/>
                                            </p:txEl>
                                          </p:spTgt>
                                        </p:tgtEl>
                                        <p:attrNameLst>
                                          <p:attrName>style.visibility</p:attrName>
                                        </p:attrNameLst>
                                      </p:cBhvr>
                                      <p:to>
                                        <p:strVal val="visible"/>
                                      </p:to>
                                    </p:set>
                                    <p:animEffect transition="in" filter="fade">
                                      <p:cBhvr>
                                        <p:cTn id="7" dur="1000"/>
                                        <p:tgtEl>
                                          <p:spTgt spid="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
                                            <p:txEl>
                                              <p:pRg st="1" end="1"/>
                                            </p:txEl>
                                          </p:spTgt>
                                        </p:tgtEl>
                                        <p:attrNameLst>
                                          <p:attrName>style.visibility</p:attrName>
                                        </p:attrNameLst>
                                      </p:cBhvr>
                                      <p:to>
                                        <p:strVal val="visible"/>
                                      </p:to>
                                    </p:set>
                                    <p:animEffect transition="in" filter="fade">
                                      <p:cBhvr>
                                        <p:cTn id="12" dur="1000"/>
                                        <p:tgtEl>
                                          <p:spTgt spid="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311700" y="445025"/>
            <a:ext cx="2382000" cy="253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700" b="1">
                <a:solidFill>
                  <a:srgbClr val="4C1130"/>
                </a:solidFill>
              </a:rPr>
              <a:t>What’s the same?</a:t>
            </a:r>
            <a:endParaRPr sz="3700" b="1">
              <a:solidFill>
                <a:srgbClr val="4C1130"/>
              </a:solidFill>
            </a:endParaRPr>
          </a:p>
          <a:p>
            <a:pPr marL="0" lvl="0" indent="0" algn="ctr" rtl="0">
              <a:spcBef>
                <a:spcPts val="0"/>
              </a:spcBef>
              <a:spcAft>
                <a:spcPts val="0"/>
              </a:spcAft>
              <a:buNone/>
            </a:pPr>
            <a:endParaRPr sz="3700" b="1">
              <a:solidFill>
                <a:srgbClr val="4C1130"/>
              </a:solidFill>
            </a:endParaRPr>
          </a:p>
          <a:p>
            <a:pPr marL="0" lvl="0" indent="0" algn="ctr" rtl="0">
              <a:spcBef>
                <a:spcPts val="0"/>
              </a:spcBef>
              <a:spcAft>
                <a:spcPts val="0"/>
              </a:spcAft>
              <a:buNone/>
            </a:pPr>
            <a:r>
              <a:rPr lang="en" sz="3700" b="1">
                <a:solidFill>
                  <a:srgbClr val="4C1130"/>
                </a:solidFill>
              </a:rPr>
              <a:t>What’s different?</a:t>
            </a:r>
            <a:endParaRPr sz="3700" b="1">
              <a:solidFill>
                <a:srgbClr val="4C1130"/>
              </a:solidFill>
            </a:endParaRPr>
          </a:p>
        </p:txBody>
      </p:sp>
      <p:pic>
        <p:nvPicPr>
          <p:cNvPr id="80" name="Google Shape;80;p16"/>
          <p:cNvPicPr preferRelativeResize="0"/>
          <p:nvPr/>
        </p:nvPicPr>
        <p:blipFill>
          <a:blip r:embed="rId3">
            <a:alphaModFix/>
          </a:blip>
          <a:stretch>
            <a:fillRect/>
          </a:stretch>
        </p:blipFill>
        <p:spPr>
          <a:xfrm>
            <a:off x="2966754" y="0"/>
            <a:ext cx="6177243" cy="5143500"/>
          </a:xfrm>
          <a:prstGeom prst="rect">
            <a:avLst/>
          </a:prstGeom>
          <a:noFill/>
          <a:ln>
            <a:noFill/>
          </a:ln>
        </p:spPr>
      </p:pic>
      <p:sp>
        <p:nvSpPr>
          <p:cNvPr id="81" name="Google Shape;81;p16"/>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4.NF.A1</a:t>
            </a:r>
            <a:endParaRPr sz="1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2126550" y="165225"/>
            <a:ext cx="6861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rgbClr val="CC0000"/>
                </a:solidFill>
              </a:rPr>
              <a:t>Happy Independence Day in Ghana!</a:t>
            </a:r>
            <a:endParaRPr sz="2900" b="1">
              <a:solidFill>
                <a:srgbClr val="CC0000"/>
              </a:solidFill>
            </a:endParaRPr>
          </a:p>
        </p:txBody>
      </p:sp>
      <p:sp>
        <p:nvSpPr>
          <p:cNvPr id="87" name="Google Shape;87;p17"/>
          <p:cNvSpPr txBox="1">
            <a:spLocks noGrp="1"/>
          </p:cNvSpPr>
          <p:nvPr>
            <p:ph type="body" idx="1"/>
          </p:nvPr>
        </p:nvSpPr>
        <p:spPr>
          <a:xfrm>
            <a:off x="100775" y="996925"/>
            <a:ext cx="1298400" cy="3572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CC0000"/>
                </a:solidFill>
              </a:rPr>
              <a:t>This giant flag measures </a:t>
            </a:r>
            <a:r>
              <a:rPr lang="en" sz="1900" b="1">
                <a:solidFill>
                  <a:srgbClr val="CC0000"/>
                </a:solidFill>
              </a:rPr>
              <a:t>85m x 50m</a:t>
            </a:r>
            <a:endParaRPr sz="1900" b="1">
              <a:solidFill>
                <a:srgbClr val="CC0000"/>
              </a:solidFill>
            </a:endParaRPr>
          </a:p>
          <a:p>
            <a:pPr marL="0" lvl="0" indent="0" algn="ctr" rtl="0">
              <a:spcBef>
                <a:spcPts val="1600"/>
              </a:spcBef>
              <a:spcAft>
                <a:spcPts val="1600"/>
              </a:spcAft>
              <a:buNone/>
            </a:pPr>
            <a:r>
              <a:rPr lang="en" sz="1700" b="1">
                <a:solidFill>
                  <a:srgbClr val="CC0000"/>
                </a:solidFill>
              </a:rPr>
              <a:t>What can we say about the </a:t>
            </a:r>
            <a:r>
              <a:rPr lang="en" sz="1900" b="1">
                <a:solidFill>
                  <a:srgbClr val="CC0000"/>
                </a:solidFill>
              </a:rPr>
              <a:t>perimeter </a:t>
            </a:r>
            <a:r>
              <a:rPr lang="en" sz="1700" b="1">
                <a:solidFill>
                  <a:srgbClr val="CC0000"/>
                </a:solidFill>
              </a:rPr>
              <a:t>and the </a:t>
            </a:r>
            <a:r>
              <a:rPr lang="en" sz="1900" b="1">
                <a:solidFill>
                  <a:srgbClr val="CC0000"/>
                </a:solidFill>
              </a:rPr>
              <a:t>area</a:t>
            </a:r>
            <a:r>
              <a:rPr lang="en" sz="1700" b="1">
                <a:solidFill>
                  <a:srgbClr val="CC0000"/>
                </a:solidFill>
              </a:rPr>
              <a:t>?</a:t>
            </a:r>
            <a:endParaRPr sz="1700" b="1">
              <a:solidFill>
                <a:srgbClr val="CC0000"/>
              </a:solidFill>
            </a:endParaRPr>
          </a:p>
        </p:txBody>
      </p:sp>
      <p:pic>
        <p:nvPicPr>
          <p:cNvPr id="88" name="Google Shape;88;p17"/>
          <p:cNvPicPr preferRelativeResize="0"/>
          <p:nvPr/>
        </p:nvPicPr>
        <p:blipFill>
          <a:blip r:embed="rId3">
            <a:alphaModFix/>
          </a:blip>
          <a:stretch>
            <a:fillRect/>
          </a:stretch>
        </p:blipFill>
        <p:spPr>
          <a:xfrm>
            <a:off x="1524000" y="857250"/>
            <a:ext cx="7620000" cy="4286250"/>
          </a:xfrm>
          <a:prstGeom prst="rect">
            <a:avLst/>
          </a:prstGeom>
          <a:noFill/>
          <a:ln>
            <a:noFill/>
          </a:ln>
        </p:spPr>
      </p:pic>
      <p:sp>
        <p:nvSpPr>
          <p:cNvPr id="89" name="Google Shape;89;p17"/>
          <p:cNvSpPr txBox="1"/>
          <p:nvPr/>
        </p:nvSpPr>
        <p:spPr>
          <a:xfrm>
            <a:off x="8459375" y="4789500"/>
            <a:ext cx="68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3.MD.A3</a:t>
            </a:r>
            <a:endParaRPr sz="1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311700" y="73050"/>
            <a:ext cx="8520600" cy="94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rgbClr val="1C4587"/>
                </a:solidFill>
              </a:rPr>
              <a:t>An African forest elephants’ tusks grow about 17 cm each year. If an elephant lives to be 65 years old, </a:t>
            </a:r>
            <a:endParaRPr sz="2300">
              <a:solidFill>
                <a:srgbClr val="1C4587"/>
              </a:solidFill>
            </a:endParaRPr>
          </a:p>
          <a:p>
            <a:pPr marL="0" lvl="0" indent="0" algn="ctr" rtl="0">
              <a:spcBef>
                <a:spcPts val="0"/>
              </a:spcBef>
              <a:spcAft>
                <a:spcPts val="0"/>
              </a:spcAft>
              <a:buNone/>
            </a:pPr>
            <a:r>
              <a:rPr lang="en" sz="2300">
                <a:solidFill>
                  <a:srgbClr val="1C4587"/>
                </a:solidFill>
              </a:rPr>
              <a:t>about how long would their tusks be? How many meters is that?</a:t>
            </a:r>
            <a:endParaRPr sz="2300">
              <a:solidFill>
                <a:srgbClr val="1C4587"/>
              </a:solidFill>
            </a:endParaRPr>
          </a:p>
        </p:txBody>
      </p:sp>
      <p:pic>
        <p:nvPicPr>
          <p:cNvPr id="95" name="Google Shape;95;p18"/>
          <p:cNvPicPr preferRelativeResize="0"/>
          <p:nvPr/>
        </p:nvPicPr>
        <p:blipFill>
          <a:blip r:embed="rId3">
            <a:alphaModFix/>
          </a:blip>
          <a:stretch>
            <a:fillRect/>
          </a:stretch>
        </p:blipFill>
        <p:spPr>
          <a:xfrm>
            <a:off x="1212267" y="1293354"/>
            <a:ext cx="6719475" cy="3719025"/>
          </a:xfrm>
          <a:prstGeom prst="rect">
            <a:avLst/>
          </a:prstGeom>
          <a:noFill/>
          <a:ln>
            <a:noFill/>
          </a:ln>
        </p:spPr>
      </p:pic>
      <p:sp>
        <p:nvSpPr>
          <p:cNvPr id="96" name="Google Shape;96;p18"/>
          <p:cNvSpPr txBox="1"/>
          <p:nvPr/>
        </p:nvSpPr>
        <p:spPr>
          <a:xfrm>
            <a:off x="8386600" y="4804800"/>
            <a:ext cx="757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4.MD.A2</a:t>
            </a:r>
            <a:endParaRPr sz="1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9"/>
          <p:cNvSpPr txBox="1">
            <a:spLocks noGrp="1"/>
          </p:cNvSpPr>
          <p:nvPr>
            <p:ph type="title"/>
          </p:nvPr>
        </p:nvSpPr>
        <p:spPr>
          <a:xfrm>
            <a:off x="311700" y="445025"/>
            <a:ext cx="8520600" cy="1328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700"/>
              <a:t>What do you notice here?</a:t>
            </a:r>
            <a:endParaRPr sz="1700"/>
          </a:p>
          <a:p>
            <a:pPr marL="457200" lvl="0" indent="457200" algn="l" rtl="0">
              <a:lnSpc>
                <a:spcPct val="115000"/>
              </a:lnSpc>
              <a:spcBef>
                <a:spcPts val="0"/>
              </a:spcBef>
              <a:spcAft>
                <a:spcPts val="0"/>
              </a:spcAft>
              <a:buClr>
                <a:schemeClr val="dk1"/>
              </a:buClr>
              <a:buSzPts val="1100"/>
              <a:buFont typeface="Arial"/>
              <a:buNone/>
            </a:pPr>
            <a:r>
              <a:rPr lang="en" sz="1700"/>
              <a:t>What fraction statements can you make?</a:t>
            </a:r>
            <a:endParaRPr sz="1700"/>
          </a:p>
          <a:p>
            <a:pPr marL="1371600" lvl="0" indent="457200" algn="l" rtl="0">
              <a:lnSpc>
                <a:spcPct val="115000"/>
              </a:lnSpc>
              <a:spcBef>
                <a:spcPts val="0"/>
              </a:spcBef>
              <a:spcAft>
                <a:spcPts val="0"/>
              </a:spcAft>
              <a:buClr>
                <a:schemeClr val="dk1"/>
              </a:buClr>
              <a:buSzPts val="1100"/>
              <a:buFont typeface="Arial"/>
              <a:buNone/>
            </a:pPr>
            <a:r>
              <a:rPr lang="en" sz="1700"/>
              <a:t>Can you name the fractions you see?</a:t>
            </a:r>
            <a:endParaRPr sz="1700"/>
          </a:p>
          <a:p>
            <a:pPr marL="2286000" lvl="0" indent="457200" algn="l" rtl="0">
              <a:lnSpc>
                <a:spcPct val="115000"/>
              </a:lnSpc>
              <a:spcBef>
                <a:spcPts val="0"/>
              </a:spcBef>
              <a:spcAft>
                <a:spcPts val="0"/>
              </a:spcAft>
              <a:buClr>
                <a:schemeClr val="dk1"/>
              </a:buClr>
              <a:buSzPts val="1100"/>
              <a:buFont typeface="Arial"/>
              <a:buNone/>
            </a:pPr>
            <a:r>
              <a:rPr lang="en" sz="1700"/>
              <a:t>Can you make some comparisons?</a:t>
            </a:r>
            <a:endParaRPr/>
          </a:p>
        </p:txBody>
      </p:sp>
      <p:pic>
        <p:nvPicPr>
          <p:cNvPr id="102" name="Google Shape;102;p19"/>
          <p:cNvPicPr preferRelativeResize="0"/>
          <p:nvPr/>
        </p:nvPicPr>
        <p:blipFill>
          <a:blip r:embed="rId3">
            <a:alphaModFix/>
          </a:blip>
          <a:stretch>
            <a:fillRect/>
          </a:stretch>
        </p:blipFill>
        <p:spPr>
          <a:xfrm>
            <a:off x="154375" y="2106175"/>
            <a:ext cx="8677926" cy="2797800"/>
          </a:xfrm>
          <a:prstGeom prst="rect">
            <a:avLst/>
          </a:prstGeom>
          <a:noFill/>
          <a:ln>
            <a:noFill/>
          </a:ln>
        </p:spPr>
      </p:pic>
      <p:sp>
        <p:nvSpPr>
          <p:cNvPr id="103" name="Google Shape;103;p19"/>
          <p:cNvSpPr txBox="1"/>
          <p:nvPr/>
        </p:nvSpPr>
        <p:spPr>
          <a:xfrm>
            <a:off x="8491725" y="4804800"/>
            <a:ext cx="652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4.NF.A2</a:t>
            </a:r>
            <a:endParaRPr sz="1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a:spLocks noGrp="1"/>
          </p:cNvSpPr>
          <p:nvPr>
            <p:ph type="body" idx="1"/>
          </p:nvPr>
        </p:nvSpPr>
        <p:spPr>
          <a:xfrm>
            <a:off x="5492650" y="870350"/>
            <a:ext cx="3339600" cy="3698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b="1">
                <a:solidFill>
                  <a:srgbClr val="45818E"/>
                </a:solidFill>
              </a:rPr>
              <a:t>What do you notice? </a:t>
            </a:r>
            <a:endParaRPr sz="2400" b="1">
              <a:solidFill>
                <a:srgbClr val="45818E"/>
              </a:solidFill>
            </a:endParaRPr>
          </a:p>
          <a:p>
            <a:pPr marL="0" lvl="0" indent="0" algn="ctr" rtl="0">
              <a:spcBef>
                <a:spcPts val="1600"/>
              </a:spcBef>
              <a:spcAft>
                <a:spcPts val="0"/>
              </a:spcAft>
              <a:buNone/>
            </a:pPr>
            <a:r>
              <a:rPr lang="en" sz="2400" b="1">
                <a:solidFill>
                  <a:srgbClr val="45818E"/>
                </a:solidFill>
              </a:rPr>
              <a:t>What do you wonder? </a:t>
            </a:r>
            <a:endParaRPr sz="2400" b="1">
              <a:solidFill>
                <a:srgbClr val="45818E"/>
              </a:solidFill>
            </a:endParaRPr>
          </a:p>
          <a:p>
            <a:pPr marL="0" lvl="0" indent="0" algn="ctr" rtl="0">
              <a:spcBef>
                <a:spcPts val="1600"/>
              </a:spcBef>
              <a:spcAft>
                <a:spcPts val="1600"/>
              </a:spcAft>
              <a:buNone/>
            </a:pPr>
            <a:r>
              <a:rPr lang="en" sz="2400" b="1">
                <a:solidFill>
                  <a:srgbClr val="45818E"/>
                </a:solidFill>
              </a:rPr>
              <a:t>What is going on in this data visualization?</a:t>
            </a:r>
            <a:endParaRPr sz="2400" b="1">
              <a:solidFill>
                <a:srgbClr val="45818E"/>
              </a:solidFill>
            </a:endParaRPr>
          </a:p>
        </p:txBody>
      </p:sp>
      <p:pic>
        <p:nvPicPr>
          <p:cNvPr id="109" name="Google Shape;109;p20"/>
          <p:cNvPicPr preferRelativeResize="0"/>
          <p:nvPr/>
        </p:nvPicPr>
        <p:blipFill>
          <a:blip r:embed="rId3">
            <a:alphaModFix/>
          </a:blip>
          <a:stretch>
            <a:fillRect/>
          </a:stretch>
        </p:blipFill>
        <p:spPr>
          <a:xfrm>
            <a:off x="12" y="0"/>
            <a:ext cx="5127427" cy="5143501"/>
          </a:xfrm>
          <a:prstGeom prst="rect">
            <a:avLst/>
          </a:prstGeom>
          <a:noFill/>
          <a:ln>
            <a:noFill/>
          </a:ln>
        </p:spPr>
      </p:pic>
      <p:sp>
        <p:nvSpPr>
          <p:cNvPr id="110" name="Google Shape;110;p20"/>
          <p:cNvSpPr txBox="1"/>
          <p:nvPr/>
        </p:nvSpPr>
        <p:spPr>
          <a:xfrm>
            <a:off x="8491725" y="4804800"/>
            <a:ext cx="652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4.MD.B</a:t>
            </a:r>
            <a:endParaRPr sz="1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21"/>
          <p:cNvPicPr preferRelativeResize="0"/>
          <p:nvPr/>
        </p:nvPicPr>
        <p:blipFill>
          <a:blip r:embed="rId3">
            <a:alphaModFix/>
          </a:blip>
          <a:stretch>
            <a:fillRect/>
          </a:stretch>
        </p:blipFill>
        <p:spPr>
          <a:xfrm>
            <a:off x="5571743" y="0"/>
            <a:ext cx="3572257" cy="5143500"/>
          </a:xfrm>
          <a:prstGeom prst="rect">
            <a:avLst/>
          </a:prstGeom>
          <a:noFill/>
          <a:ln>
            <a:noFill/>
          </a:ln>
        </p:spPr>
      </p:pic>
      <p:sp>
        <p:nvSpPr>
          <p:cNvPr id="116" name="Google Shape;116;p21"/>
          <p:cNvSpPr txBox="1"/>
          <p:nvPr/>
        </p:nvSpPr>
        <p:spPr>
          <a:xfrm>
            <a:off x="243875" y="376900"/>
            <a:ext cx="4988400" cy="3777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 sz="1900" b="1" i="1">
                <a:solidFill>
                  <a:schemeClr val="dk1"/>
                </a:solidFill>
              </a:rPr>
              <a:t>This Giant Pear bronze statue sits on what used to be an orchard in Dorchester. Did you know that Dorchester used to be mostly apple and pear farms?</a:t>
            </a:r>
            <a:endParaRPr sz="1900" b="1"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9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2300" b="1">
                <a:solidFill>
                  <a:schemeClr val="dk1"/>
                </a:solidFill>
              </a:rPr>
              <a:t>The statue is 12 feet tall.</a:t>
            </a:r>
            <a:endParaRPr sz="23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2300" b="1">
                <a:solidFill>
                  <a:schemeClr val="dk1"/>
                </a:solidFill>
              </a:rPr>
              <a:t>How much taller is it than you?</a:t>
            </a:r>
            <a:endParaRPr sz="2300" b="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23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2300" b="1">
                <a:solidFill>
                  <a:schemeClr val="dk1"/>
                </a:solidFill>
              </a:rPr>
              <a:t>What fraction of the pear are you?</a:t>
            </a:r>
            <a:endParaRPr sz="1800" b="1"/>
          </a:p>
        </p:txBody>
      </p:sp>
      <p:pic>
        <p:nvPicPr>
          <p:cNvPr id="117" name="Google Shape;117;p21"/>
          <p:cNvPicPr preferRelativeResize="0"/>
          <p:nvPr/>
        </p:nvPicPr>
        <p:blipFill>
          <a:blip r:embed="rId4">
            <a:alphaModFix/>
          </a:blip>
          <a:stretch>
            <a:fillRect/>
          </a:stretch>
        </p:blipFill>
        <p:spPr>
          <a:xfrm>
            <a:off x="1726500" y="4418050"/>
            <a:ext cx="1790700" cy="504825"/>
          </a:xfrm>
          <a:prstGeom prst="rect">
            <a:avLst/>
          </a:prstGeom>
          <a:noFill/>
          <a:ln>
            <a:noFill/>
          </a:ln>
        </p:spPr>
      </p:pic>
      <p:sp>
        <p:nvSpPr>
          <p:cNvPr id="118" name="Google Shape;118;p21"/>
          <p:cNvSpPr txBox="1"/>
          <p:nvPr/>
        </p:nvSpPr>
        <p:spPr>
          <a:xfrm>
            <a:off x="0" y="4804800"/>
            <a:ext cx="744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4.MD.A2</a:t>
            </a:r>
            <a:endParaRPr sz="1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22"/>
          <p:cNvPicPr preferRelativeResize="0"/>
          <p:nvPr/>
        </p:nvPicPr>
        <p:blipFill>
          <a:blip r:embed="rId3">
            <a:alphaModFix/>
          </a:blip>
          <a:stretch>
            <a:fillRect/>
          </a:stretch>
        </p:blipFill>
        <p:spPr>
          <a:xfrm>
            <a:off x="1444000" y="323850"/>
            <a:ext cx="876300" cy="1714500"/>
          </a:xfrm>
          <a:prstGeom prst="rect">
            <a:avLst/>
          </a:prstGeom>
          <a:noFill/>
          <a:ln>
            <a:noFill/>
          </a:ln>
        </p:spPr>
      </p:pic>
      <p:pic>
        <p:nvPicPr>
          <p:cNvPr id="124" name="Google Shape;124;p22"/>
          <p:cNvPicPr preferRelativeResize="0"/>
          <p:nvPr/>
        </p:nvPicPr>
        <p:blipFill>
          <a:blip r:embed="rId4">
            <a:alphaModFix/>
          </a:blip>
          <a:stretch>
            <a:fillRect/>
          </a:stretch>
        </p:blipFill>
        <p:spPr>
          <a:xfrm>
            <a:off x="4809325" y="1043950"/>
            <a:ext cx="3424100" cy="487675"/>
          </a:xfrm>
          <a:prstGeom prst="rect">
            <a:avLst/>
          </a:prstGeom>
          <a:noFill/>
          <a:ln>
            <a:noFill/>
          </a:ln>
        </p:spPr>
      </p:pic>
      <p:sp>
        <p:nvSpPr>
          <p:cNvPr id="125" name="Google Shape;125;p22"/>
          <p:cNvSpPr txBox="1"/>
          <p:nvPr/>
        </p:nvSpPr>
        <p:spPr>
          <a:xfrm>
            <a:off x="5257800" y="1371600"/>
            <a:ext cx="262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b="1">
                <a:solidFill>
                  <a:srgbClr val="351C75"/>
                </a:solidFill>
                <a:latin typeface="Roboto"/>
                <a:ea typeface="Roboto"/>
                <a:cs typeface="Roboto"/>
                <a:sym typeface="Roboto"/>
              </a:rPr>
              <a:t>0</a:t>
            </a:r>
            <a:endParaRPr sz="2200" b="1">
              <a:solidFill>
                <a:srgbClr val="351C75"/>
              </a:solidFill>
              <a:latin typeface="Roboto"/>
              <a:ea typeface="Roboto"/>
              <a:cs typeface="Roboto"/>
              <a:sym typeface="Roboto"/>
            </a:endParaRPr>
          </a:p>
        </p:txBody>
      </p:sp>
      <p:sp>
        <p:nvSpPr>
          <p:cNvPr id="126" name="Google Shape;126;p22"/>
          <p:cNvSpPr txBox="1"/>
          <p:nvPr/>
        </p:nvSpPr>
        <p:spPr>
          <a:xfrm>
            <a:off x="6827500" y="1371600"/>
            <a:ext cx="262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b="1">
                <a:solidFill>
                  <a:srgbClr val="351C75"/>
                </a:solidFill>
                <a:latin typeface="Roboto"/>
                <a:ea typeface="Roboto"/>
                <a:cs typeface="Roboto"/>
                <a:sym typeface="Roboto"/>
              </a:rPr>
              <a:t>1</a:t>
            </a:r>
            <a:endParaRPr sz="2200" b="1">
              <a:solidFill>
                <a:srgbClr val="351C75"/>
              </a:solidFill>
              <a:latin typeface="Roboto"/>
              <a:ea typeface="Roboto"/>
              <a:cs typeface="Roboto"/>
              <a:sym typeface="Roboto"/>
            </a:endParaRPr>
          </a:p>
        </p:txBody>
      </p:sp>
      <p:sp>
        <p:nvSpPr>
          <p:cNvPr id="127" name="Google Shape;127;p22"/>
          <p:cNvSpPr/>
          <p:nvPr/>
        </p:nvSpPr>
        <p:spPr>
          <a:xfrm>
            <a:off x="5726425" y="1190588"/>
            <a:ext cx="194400" cy="194400"/>
          </a:xfrm>
          <a:prstGeom prst="ellipse">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2"/>
          <p:cNvSpPr/>
          <p:nvPr/>
        </p:nvSpPr>
        <p:spPr>
          <a:xfrm>
            <a:off x="920050" y="3326125"/>
            <a:ext cx="331500" cy="342900"/>
          </a:xfrm>
          <a:prstGeom prst="cube">
            <a:avLst>
              <a:gd name="adj" fmla="val 25000"/>
            </a:avLst>
          </a:prstGeom>
          <a:solidFill>
            <a:srgbClr val="274E1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2"/>
          <p:cNvSpPr/>
          <p:nvPr/>
        </p:nvSpPr>
        <p:spPr>
          <a:xfrm>
            <a:off x="1318225" y="3326125"/>
            <a:ext cx="331500" cy="342900"/>
          </a:xfrm>
          <a:prstGeom prst="cube">
            <a:avLst>
              <a:gd name="adj" fmla="val 25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2"/>
          <p:cNvSpPr/>
          <p:nvPr/>
        </p:nvSpPr>
        <p:spPr>
          <a:xfrm>
            <a:off x="1716400" y="3326125"/>
            <a:ext cx="331500" cy="342900"/>
          </a:xfrm>
          <a:prstGeom prst="cube">
            <a:avLst>
              <a:gd name="adj" fmla="val 25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2"/>
          <p:cNvSpPr/>
          <p:nvPr/>
        </p:nvSpPr>
        <p:spPr>
          <a:xfrm>
            <a:off x="2512750" y="3326125"/>
            <a:ext cx="331500" cy="342900"/>
          </a:xfrm>
          <a:prstGeom prst="cube">
            <a:avLst>
              <a:gd name="adj" fmla="val 25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2"/>
          <p:cNvSpPr/>
          <p:nvPr/>
        </p:nvSpPr>
        <p:spPr>
          <a:xfrm>
            <a:off x="2114575" y="3326125"/>
            <a:ext cx="331500" cy="342900"/>
          </a:xfrm>
          <a:prstGeom prst="cube">
            <a:avLst>
              <a:gd name="adj" fmla="val 25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3" name="Google Shape;133;p22"/>
          <p:cNvPicPr preferRelativeResize="0"/>
          <p:nvPr/>
        </p:nvPicPr>
        <p:blipFill>
          <a:blip r:embed="rId5">
            <a:alphaModFix/>
          </a:blip>
          <a:stretch>
            <a:fillRect/>
          </a:stretch>
        </p:blipFill>
        <p:spPr>
          <a:xfrm>
            <a:off x="6035050" y="2803500"/>
            <a:ext cx="1243950" cy="1251575"/>
          </a:xfrm>
          <a:prstGeom prst="rect">
            <a:avLst/>
          </a:prstGeom>
          <a:noFill/>
          <a:ln>
            <a:noFill/>
          </a:ln>
        </p:spPr>
      </p:pic>
      <p:sp>
        <p:nvSpPr>
          <p:cNvPr id="134" name="Google Shape;134;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p>
            <a:pPr marL="1828800" lvl="0" indent="457200" algn="l" rtl="0">
              <a:spcBef>
                <a:spcPts val="0"/>
              </a:spcBef>
              <a:spcAft>
                <a:spcPts val="0"/>
              </a:spcAft>
              <a:buNone/>
            </a:pPr>
            <a:r>
              <a:rPr lang="en" sz="1900" b="1">
                <a:solidFill>
                  <a:srgbClr val="274E13"/>
                </a:solidFill>
              </a:rPr>
              <a:t>Which one doesn’t belong?</a:t>
            </a:r>
            <a:endParaRPr sz="1900" b="1">
              <a:solidFill>
                <a:srgbClr val="274E13"/>
              </a:solidFill>
            </a:endParaRPr>
          </a:p>
        </p:txBody>
      </p:sp>
      <p:sp>
        <p:nvSpPr>
          <p:cNvPr id="135" name="Google Shape;135;p22"/>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4.NF.A1</a:t>
            </a:r>
            <a:endParaRPr sz="1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3"/>
          <p:cNvSpPr txBox="1">
            <a:spLocks noGrp="1"/>
          </p:cNvSpPr>
          <p:nvPr>
            <p:ph type="body" idx="1"/>
          </p:nvPr>
        </p:nvSpPr>
        <p:spPr>
          <a:xfrm>
            <a:off x="7037400" y="770025"/>
            <a:ext cx="1947300" cy="3798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900" b="1" i="1" dirty="0">
                <a:solidFill>
                  <a:srgbClr val="0000FF"/>
                </a:solidFill>
              </a:rPr>
              <a:t>Happy Pi Day!</a:t>
            </a:r>
          </a:p>
          <a:p>
            <a:pPr marL="0" lvl="0" indent="0" algn="ctr" rtl="0">
              <a:spcBef>
                <a:spcPts val="0"/>
              </a:spcBef>
              <a:spcAft>
                <a:spcPts val="1600"/>
              </a:spcAft>
              <a:buNone/>
            </a:pPr>
            <a:r>
              <a:rPr lang="en" sz="2900" b="1" i="1" dirty="0">
                <a:solidFill>
                  <a:srgbClr val="0000FF"/>
                </a:solidFill>
              </a:rPr>
              <a:t>About </a:t>
            </a:r>
            <a:r>
              <a:rPr lang="en" sz="2900" b="1" dirty="0">
                <a:solidFill>
                  <a:srgbClr val="0000FF"/>
                </a:solidFill>
              </a:rPr>
              <a:t>what fraction of the pie is here?</a:t>
            </a:r>
            <a:endParaRPr sz="2900" b="1" dirty="0">
              <a:solidFill>
                <a:srgbClr val="0000FF"/>
              </a:solidFill>
            </a:endParaRPr>
          </a:p>
        </p:txBody>
      </p:sp>
      <p:pic>
        <p:nvPicPr>
          <p:cNvPr id="141" name="Google Shape;141;p23"/>
          <p:cNvPicPr preferRelativeResize="0"/>
          <p:nvPr/>
        </p:nvPicPr>
        <p:blipFill>
          <a:blip r:embed="rId3">
            <a:alphaModFix/>
          </a:blip>
          <a:stretch>
            <a:fillRect/>
          </a:stretch>
        </p:blipFill>
        <p:spPr>
          <a:xfrm>
            <a:off x="6" y="-537"/>
            <a:ext cx="6886339" cy="5144579"/>
          </a:xfrm>
          <a:prstGeom prst="rect">
            <a:avLst/>
          </a:prstGeom>
          <a:noFill/>
          <a:ln>
            <a:noFill/>
          </a:ln>
        </p:spPr>
      </p:pic>
      <p:sp>
        <p:nvSpPr>
          <p:cNvPr id="142" name="Google Shape;142;p23"/>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4.NF.A2</a:t>
            </a:r>
            <a:endParaRPr sz="1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4"/>
          <p:cNvSpPr txBox="1">
            <a:spLocks noGrp="1"/>
          </p:cNvSpPr>
          <p:nvPr>
            <p:ph type="body" idx="1"/>
          </p:nvPr>
        </p:nvSpPr>
        <p:spPr>
          <a:xfrm>
            <a:off x="6041275" y="389175"/>
            <a:ext cx="2952000" cy="417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dirty="0">
                <a:solidFill>
                  <a:srgbClr val="274E13"/>
                </a:solidFill>
              </a:rPr>
              <a:t>Happy St. Patrick’s Day!</a:t>
            </a:r>
            <a:endParaRPr sz="1900" b="1" dirty="0">
              <a:solidFill>
                <a:srgbClr val="274E13"/>
              </a:solidFill>
            </a:endParaRPr>
          </a:p>
          <a:p>
            <a:pPr marL="0" lvl="0" indent="0" algn="l" rtl="0">
              <a:spcBef>
                <a:spcPts val="1600"/>
              </a:spcBef>
              <a:spcAft>
                <a:spcPts val="0"/>
              </a:spcAft>
              <a:buNone/>
            </a:pPr>
            <a:endParaRPr dirty="0"/>
          </a:p>
          <a:p>
            <a:pPr marL="0" lvl="0" indent="0" algn="ctr" rtl="0">
              <a:spcBef>
                <a:spcPts val="1600"/>
              </a:spcBef>
              <a:spcAft>
                <a:spcPts val="0"/>
              </a:spcAft>
              <a:buNone/>
            </a:pPr>
            <a:r>
              <a:rPr lang="en" sz="1900" dirty="0">
                <a:solidFill>
                  <a:srgbClr val="38761D"/>
                </a:solidFill>
              </a:rPr>
              <a:t>What fraction of the whole tray of cookies are the clovers?</a:t>
            </a:r>
            <a:endParaRPr sz="1900" dirty="0">
              <a:solidFill>
                <a:srgbClr val="38761D"/>
              </a:solidFill>
            </a:endParaRPr>
          </a:p>
          <a:p>
            <a:pPr marL="0" lvl="0" indent="0" algn="ctr" rtl="0">
              <a:spcBef>
                <a:spcPts val="1600"/>
              </a:spcBef>
              <a:spcAft>
                <a:spcPts val="0"/>
              </a:spcAft>
              <a:buNone/>
            </a:pPr>
            <a:r>
              <a:rPr lang="en" sz="1900" dirty="0">
                <a:solidFill>
                  <a:srgbClr val="38761D"/>
                </a:solidFill>
              </a:rPr>
              <a:t>What fraction represents the leprechauns?</a:t>
            </a:r>
            <a:endParaRPr sz="1900" dirty="0">
              <a:solidFill>
                <a:srgbClr val="38761D"/>
              </a:solidFill>
            </a:endParaRPr>
          </a:p>
          <a:p>
            <a:pPr marL="0" lvl="0" indent="0" algn="ctr" rtl="0">
              <a:spcBef>
                <a:spcPts val="1600"/>
              </a:spcBef>
              <a:spcAft>
                <a:spcPts val="1600"/>
              </a:spcAft>
              <a:buNone/>
            </a:pPr>
            <a:r>
              <a:rPr lang="en" sz="1900" dirty="0">
                <a:solidFill>
                  <a:srgbClr val="38761D"/>
                </a:solidFill>
              </a:rPr>
              <a:t>What about the cloudy cookies?</a:t>
            </a:r>
            <a:endParaRPr sz="1900" dirty="0">
              <a:solidFill>
                <a:srgbClr val="38761D"/>
              </a:solidFill>
            </a:endParaRPr>
          </a:p>
        </p:txBody>
      </p:sp>
      <p:pic>
        <p:nvPicPr>
          <p:cNvPr id="148" name="Google Shape;148;p24"/>
          <p:cNvPicPr preferRelativeResize="0"/>
          <p:nvPr/>
        </p:nvPicPr>
        <p:blipFill>
          <a:blip r:embed="rId3">
            <a:alphaModFix/>
          </a:blip>
          <a:stretch>
            <a:fillRect/>
          </a:stretch>
        </p:blipFill>
        <p:spPr>
          <a:xfrm>
            <a:off x="145975" y="485750"/>
            <a:ext cx="5709300" cy="3990500"/>
          </a:xfrm>
          <a:prstGeom prst="rect">
            <a:avLst/>
          </a:prstGeom>
          <a:noFill/>
          <a:ln>
            <a:noFill/>
          </a:ln>
        </p:spPr>
      </p:pic>
      <p:sp>
        <p:nvSpPr>
          <p:cNvPr id="149" name="Google Shape;149;p24"/>
          <p:cNvSpPr txBox="1"/>
          <p:nvPr/>
        </p:nvSpPr>
        <p:spPr>
          <a:xfrm>
            <a:off x="0" y="4820400"/>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5"/>
          <p:cNvSpPr txBox="1">
            <a:spLocks noGrp="1"/>
          </p:cNvSpPr>
          <p:nvPr>
            <p:ph type="title"/>
          </p:nvPr>
        </p:nvSpPr>
        <p:spPr>
          <a:xfrm>
            <a:off x="3466125" y="69125"/>
            <a:ext cx="3673200" cy="839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20124D"/>
                </a:solidFill>
              </a:rPr>
              <a:t>Happy Purim!</a:t>
            </a:r>
            <a:endParaRPr sz="2900" b="1">
              <a:solidFill>
                <a:srgbClr val="20124D"/>
              </a:solidFill>
            </a:endParaRPr>
          </a:p>
        </p:txBody>
      </p:sp>
      <p:sp>
        <p:nvSpPr>
          <p:cNvPr id="155" name="Google Shape;155;p25"/>
          <p:cNvSpPr txBox="1">
            <a:spLocks noGrp="1"/>
          </p:cNvSpPr>
          <p:nvPr>
            <p:ph type="body" idx="1"/>
          </p:nvPr>
        </p:nvSpPr>
        <p:spPr>
          <a:xfrm>
            <a:off x="88900" y="805650"/>
            <a:ext cx="1412100" cy="3817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300" b="1" i="1">
                <a:solidFill>
                  <a:srgbClr val="20124D"/>
                </a:solidFill>
              </a:rPr>
              <a:t>Moishe’s Bake Shop in New York City will bake 2,000 hamantaschen a day for the holiday.</a:t>
            </a:r>
            <a:endParaRPr sz="1300" b="1" i="1">
              <a:solidFill>
                <a:srgbClr val="20124D"/>
              </a:solidFill>
            </a:endParaRPr>
          </a:p>
          <a:p>
            <a:pPr marL="0" lvl="0" indent="0" algn="ctr" rtl="0">
              <a:spcBef>
                <a:spcPts val="1600"/>
              </a:spcBef>
              <a:spcAft>
                <a:spcPts val="1600"/>
              </a:spcAft>
              <a:buNone/>
            </a:pPr>
            <a:r>
              <a:rPr lang="en" sz="1700" b="1">
                <a:solidFill>
                  <a:srgbClr val="20124D"/>
                </a:solidFill>
              </a:rPr>
              <a:t>What are some factor pairs of 2,000?</a:t>
            </a:r>
            <a:endParaRPr sz="1700" b="1">
              <a:solidFill>
                <a:srgbClr val="20124D"/>
              </a:solidFill>
            </a:endParaRPr>
          </a:p>
        </p:txBody>
      </p:sp>
      <p:pic>
        <p:nvPicPr>
          <p:cNvPr id="156" name="Google Shape;156;p25"/>
          <p:cNvPicPr preferRelativeResize="0"/>
          <p:nvPr/>
        </p:nvPicPr>
        <p:blipFill>
          <a:blip r:embed="rId3">
            <a:alphaModFix/>
          </a:blip>
          <a:stretch>
            <a:fillRect/>
          </a:stretch>
        </p:blipFill>
        <p:spPr>
          <a:xfrm>
            <a:off x="1592676" y="805650"/>
            <a:ext cx="7420099" cy="4164150"/>
          </a:xfrm>
          <a:prstGeom prst="rect">
            <a:avLst/>
          </a:prstGeom>
          <a:noFill/>
          <a:ln>
            <a:noFill/>
          </a:ln>
        </p:spPr>
      </p:pic>
      <p:sp>
        <p:nvSpPr>
          <p:cNvPr id="157" name="Google Shape;157;p25"/>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4.OA.B4</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311700" y="241925"/>
            <a:ext cx="8520600" cy="77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rgbClr val="274E13"/>
                </a:solidFill>
              </a:rPr>
              <a:t>The McDonald’s Shamrock Shake!</a:t>
            </a:r>
            <a:endParaRPr sz="2900" b="1">
              <a:solidFill>
                <a:srgbClr val="274E13"/>
              </a:solidFill>
            </a:endParaRPr>
          </a:p>
        </p:txBody>
      </p:sp>
      <p:sp>
        <p:nvSpPr>
          <p:cNvPr id="163" name="Google Shape;163;p26"/>
          <p:cNvSpPr txBox="1">
            <a:spLocks noGrp="1"/>
          </p:cNvSpPr>
          <p:nvPr>
            <p:ph type="body" idx="1"/>
          </p:nvPr>
        </p:nvSpPr>
        <p:spPr>
          <a:xfrm>
            <a:off x="311700" y="97365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900" b="1">
                <a:solidFill>
                  <a:srgbClr val="6AA84F"/>
                </a:solidFill>
              </a:rPr>
              <a:t>Each of these shakes is 16 ounces, there are 46 calories per ounce.</a:t>
            </a:r>
            <a:endParaRPr sz="1900" b="1">
              <a:solidFill>
                <a:srgbClr val="6AA84F"/>
              </a:solidFill>
            </a:endParaRPr>
          </a:p>
          <a:p>
            <a:pPr marL="0" lvl="0" indent="0" algn="l" rtl="0">
              <a:spcBef>
                <a:spcPts val="1600"/>
              </a:spcBef>
              <a:spcAft>
                <a:spcPts val="0"/>
              </a:spcAft>
              <a:buNone/>
            </a:pPr>
            <a:r>
              <a:rPr lang="en" sz="1900" b="1">
                <a:solidFill>
                  <a:srgbClr val="6AA84F"/>
                </a:solidFill>
              </a:rPr>
              <a:t>How many calories in one shake?    How many in 2 shakes? 3 shakes?</a:t>
            </a:r>
            <a:endParaRPr sz="1900" b="1">
              <a:solidFill>
                <a:srgbClr val="6AA84F"/>
              </a:solidFill>
            </a:endParaRPr>
          </a:p>
          <a:p>
            <a:pPr marL="0" lvl="0" indent="0" algn="l" rtl="0">
              <a:spcBef>
                <a:spcPts val="1600"/>
              </a:spcBef>
              <a:spcAft>
                <a:spcPts val="1600"/>
              </a:spcAft>
              <a:buNone/>
            </a:pPr>
            <a:endParaRPr/>
          </a:p>
        </p:txBody>
      </p:sp>
      <p:pic>
        <p:nvPicPr>
          <p:cNvPr id="164" name="Google Shape;164;p26"/>
          <p:cNvPicPr preferRelativeResize="0"/>
          <p:nvPr/>
        </p:nvPicPr>
        <p:blipFill>
          <a:blip r:embed="rId3">
            <a:alphaModFix/>
          </a:blip>
          <a:stretch>
            <a:fillRect/>
          </a:stretch>
        </p:blipFill>
        <p:spPr>
          <a:xfrm>
            <a:off x="1564713" y="2187825"/>
            <a:ext cx="6014575" cy="2800275"/>
          </a:xfrm>
          <a:prstGeom prst="rect">
            <a:avLst/>
          </a:prstGeom>
          <a:noFill/>
          <a:ln>
            <a:noFill/>
          </a:ln>
        </p:spPr>
      </p:pic>
      <p:sp>
        <p:nvSpPr>
          <p:cNvPr id="165" name="Google Shape;165;p26"/>
          <p:cNvSpPr txBox="1"/>
          <p:nvPr/>
        </p:nvSpPr>
        <p:spPr>
          <a:xfrm>
            <a:off x="0" y="4820400"/>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4.NBT.B5</a:t>
            </a:r>
            <a:endParaRPr sz="1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27"/>
          <p:cNvPicPr preferRelativeResize="0"/>
          <p:nvPr/>
        </p:nvPicPr>
        <p:blipFill>
          <a:blip r:embed="rId3">
            <a:alphaModFix/>
          </a:blip>
          <a:stretch>
            <a:fillRect/>
          </a:stretch>
        </p:blipFill>
        <p:spPr>
          <a:xfrm>
            <a:off x="363450" y="1192050"/>
            <a:ext cx="8417075" cy="3951450"/>
          </a:xfrm>
          <a:prstGeom prst="rect">
            <a:avLst/>
          </a:prstGeom>
          <a:noFill/>
          <a:ln>
            <a:noFill/>
          </a:ln>
        </p:spPr>
      </p:pic>
      <p:sp>
        <p:nvSpPr>
          <p:cNvPr id="171" name="Google Shape;171;p27"/>
          <p:cNvSpPr txBox="1"/>
          <p:nvPr/>
        </p:nvSpPr>
        <p:spPr>
          <a:xfrm>
            <a:off x="311700" y="0"/>
            <a:ext cx="8520600" cy="875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FF00FF"/>
                </a:solidFill>
              </a:rPr>
              <a:t>Happy Holi ~ The Festival of Colors</a:t>
            </a:r>
            <a:endParaRPr sz="1700" b="1">
              <a:solidFill>
                <a:srgbClr val="FF00FF"/>
              </a:solidFill>
            </a:endParaRPr>
          </a:p>
          <a:p>
            <a:pPr marL="0" lvl="0" indent="0" algn="ctr" rtl="0">
              <a:spcBef>
                <a:spcPts val="0"/>
              </a:spcBef>
              <a:spcAft>
                <a:spcPts val="0"/>
              </a:spcAft>
              <a:buNone/>
            </a:pPr>
            <a:r>
              <a:rPr lang="en" sz="1550">
                <a:solidFill>
                  <a:srgbClr val="38761D"/>
                </a:solidFill>
                <a:highlight>
                  <a:srgbClr val="FFFFFF"/>
                </a:highlight>
              </a:rPr>
              <a:t>The Taj Mahal complex is believed to have been completed in its entirety in 1653 at a cost estimated at the time to be around 32 million </a:t>
            </a:r>
            <a:r>
              <a:rPr lang="en" sz="1550">
                <a:solidFill>
                  <a:srgbClr val="38761D"/>
                </a:solidFill>
                <a:highlight>
                  <a:srgbClr val="FFFFFF"/>
                </a:highlight>
                <a:uFill>
                  <a:noFill/>
                </a:uFill>
                <a:hlinkClick r:id="rId4">
                  <a:extLst>
                    <a:ext uri="{A12FA001-AC4F-418D-AE19-62706E023703}">
                      <ahyp:hlinkClr xmlns:ahyp="http://schemas.microsoft.com/office/drawing/2018/hyperlinkcolor" val="tx"/>
                    </a:ext>
                  </a:extLst>
                </a:hlinkClick>
              </a:rPr>
              <a:t>rupees</a:t>
            </a:r>
            <a:r>
              <a:rPr lang="en" sz="1550">
                <a:solidFill>
                  <a:srgbClr val="38761D"/>
                </a:solidFill>
                <a:highlight>
                  <a:srgbClr val="FFFFFF"/>
                </a:highlight>
              </a:rPr>
              <a:t>, which in 2021 would be approximately 70 billion rupees.   What is the difference? How many times MORE? How can you figure it out?</a:t>
            </a:r>
            <a:endParaRPr sz="2200" b="1">
              <a:solidFill>
                <a:srgbClr val="38761D"/>
              </a:solidFill>
            </a:endParaRPr>
          </a:p>
        </p:txBody>
      </p:sp>
      <p:sp>
        <p:nvSpPr>
          <p:cNvPr id="172" name="Google Shape;172;p27"/>
          <p:cNvSpPr txBox="1"/>
          <p:nvPr/>
        </p:nvSpPr>
        <p:spPr>
          <a:xfrm>
            <a:off x="363450" y="4804800"/>
            <a:ext cx="736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rgbClr val="FFFFFF"/>
                </a:solidFill>
              </a:rPr>
              <a:t>4.NBT.A2</a:t>
            </a:r>
            <a:endParaRPr sz="10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8"/>
          <p:cNvSpPr txBox="1">
            <a:spLocks noGrp="1"/>
          </p:cNvSpPr>
          <p:nvPr>
            <p:ph type="body" idx="1"/>
          </p:nvPr>
        </p:nvSpPr>
        <p:spPr>
          <a:xfrm>
            <a:off x="0" y="0"/>
            <a:ext cx="2013600" cy="5143500"/>
          </a:xfrm>
          <a:prstGeom prst="rect">
            <a:avLst/>
          </a:prstGeom>
          <a:solidFill>
            <a:srgbClr val="93C47D"/>
          </a:solidFill>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666666"/>
                </a:solidFill>
              </a:rPr>
              <a:t>Happy Persian New Year Spring Equinox</a:t>
            </a:r>
            <a:endParaRPr sz="1900" b="1">
              <a:solidFill>
                <a:srgbClr val="666666"/>
              </a:solidFill>
            </a:endParaRPr>
          </a:p>
          <a:p>
            <a:pPr marL="0" lvl="0" indent="0" algn="ctr" rtl="0">
              <a:spcBef>
                <a:spcPts val="1600"/>
              </a:spcBef>
              <a:spcAft>
                <a:spcPts val="0"/>
              </a:spcAft>
              <a:buNone/>
            </a:pPr>
            <a:r>
              <a:rPr lang="en" sz="1900" b="1">
                <a:solidFill>
                  <a:srgbClr val="666666"/>
                </a:solidFill>
              </a:rPr>
              <a:t>What fraction of this delicious Kuku Sabzi is missing? </a:t>
            </a:r>
            <a:endParaRPr sz="1900" b="1">
              <a:solidFill>
                <a:srgbClr val="666666"/>
              </a:solidFill>
            </a:endParaRPr>
          </a:p>
          <a:p>
            <a:pPr marL="0" lvl="0" indent="0" algn="ctr" rtl="0">
              <a:spcBef>
                <a:spcPts val="1600"/>
              </a:spcBef>
              <a:spcAft>
                <a:spcPts val="1600"/>
              </a:spcAft>
              <a:buNone/>
            </a:pPr>
            <a:r>
              <a:rPr lang="en" sz="1900" b="1">
                <a:solidFill>
                  <a:srgbClr val="666666"/>
                </a:solidFill>
              </a:rPr>
              <a:t>Write a number sentence with fractions to show your thinking.</a:t>
            </a:r>
            <a:endParaRPr sz="1900" b="1">
              <a:solidFill>
                <a:srgbClr val="666666"/>
              </a:solidFill>
            </a:endParaRPr>
          </a:p>
        </p:txBody>
      </p:sp>
      <p:pic>
        <p:nvPicPr>
          <p:cNvPr id="178" name="Google Shape;178;p28"/>
          <p:cNvPicPr preferRelativeResize="0"/>
          <p:nvPr/>
        </p:nvPicPr>
        <p:blipFill>
          <a:blip r:embed="rId3">
            <a:alphaModFix/>
          </a:blip>
          <a:stretch>
            <a:fillRect/>
          </a:stretch>
        </p:blipFill>
        <p:spPr>
          <a:xfrm>
            <a:off x="2013655" y="0"/>
            <a:ext cx="7130339" cy="5143499"/>
          </a:xfrm>
          <a:prstGeom prst="rect">
            <a:avLst/>
          </a:prstGeom>
          <a:noFill/>
          <a:ln>
            <a:noFill/>
          </a:ln>
        </p:spPr>
      </p:pic>
      <p:sp>
        <p:nvSpPr>
          <p:cNvPr id="179" name="Google Shape;179;p28"/>
          <p:cNvSpPr txBox="1"/>
          <p:nvPr/>
        </p:nvSpPr>
        <p:spPr>
          <a:xfrm>
            <a:off x="0" y="4845250"/>
            <a:ext cx="65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9"/>
          <p:cNvSpPr txBox="1">
            <a:spLocks noGrp="1"/>
          </p:cNvSpPr>
          <p:nvPr>
            <p:ph type="body" idx="1"/>
          </p:nvPr>
        </p:nvSpPr>
        <p:spPr>
          <a:xfrm>
            <a:off x="6971600" y="823875"/>
            <a:ext cx="1954500" cy="376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700">
                <a:solidFill>
                  <a:srgbClr val="274E13"/>
                </a:solidFill>
              </a:rPr>
              <a:t>The arch is 237 feet high!</a:t>
            </a:r>
            <a:endParaRPr sz="1700">
              <a:solidFill>
                <a:srgbClr val="274E13"/>
              </a:solidFill>
            </a:endParaRPr>
          </a:p>
          <a:p>
            <a:pPr marL="0" lvl="0" indent="0" algn="ctr" rtl="0">
              <a:spcBef>
                <a:spcPts val="0"/>
              </a:spcBef>
              <a:spcAft>
                <a:spcPts val="0"/>
              </a:spcAft>
              <a:buClr>
                <a:schemeClr val="dk1"/>
              </a:buClr>
              <a:buSzPts val="1100"/>
              <a:buFont typeface="Arial"/>
              <a:buNone/>
            </a:pPr>
            <a:endParaRPr sz="1700">
              <a:solidFill>
                <a:srgbClr val="274E13"/>
              </a:solidFill>
            </a:endParaRPr>
          </a:p>
          <a:p>
            <a:pPr marL="0" lvl="0" indent="0" algn="ctr" rtl="0">
              <a:spcBef>
                <a:spcPts val="0"/>
              </a:spcBef>
              <a:spcAft>
                <a:spcPts val="0"/>
              </a:spcAft>
              <a:buClr>
                <a:schemeClr val="dk1"/>
              </a:buClr>
              <a:buSzPts val="1100"/>
              <a:buFont typeface="Arial"/>
              <a:buNone/>
            </a:pPr>
            <a:r>
              <a:rPr lang="en" sz="1700">
                <a:solidFill>
                  <a:srgbClr val="274E13"/>
                </a:solidFill>
              </a:rPr>
              <a:t>If we were to climb </a:t>
            </a:r>
            <a:r>
              <a:rPr lang="en" sz="1700" b="1">
                <a:solidFill>
                  <a:srgbClr val="274E13"/>
                </a:solidFill>
              </a:rPr>
              <a:t>one-half</a:t>
            </a:r>
            <a:r>
              <a:rPr lang="en" sz="1700">
                <a:solidFill>
                  <a:srgbClr val="274E13"/>
                </a:solidFill>
              </a:rPr>
              <a:t> of the way up, how high would that be?</a:t>
            </a:r>
            <a:endParaRPr sz="1700">
              <a:solidFill>
                <a:srgbClr val="274E13"/>
              </a:solidFill>
            </a:endParaRPr>
          </a:p>
          <a:p>
            <a:pPr marL="0" lvl="0" indent="0" algn="ctr" rtl="0">
              <a:spcBef>
                <a:spcPts val="0"/>
              </a:spcBef>
              <a:spcAft>
                <a:spcPts val="0"/>
              </a:spcAft>
              <a:buClr>
                <a:schemeClr val="dk1"/>
              </a:buClr>
              <a:buSzPts val="1100"/>
              <a:buFont typeface="Arial"/>
              <a:buNone/>
            </a:pPr>
            <a:endParaRPr sz="1700">
              <a:solidFill>
                <a:srgbClr val="274E13"/>
              </a:solidFill>
            </a:endParaRPr>
          </a:p>
          <a:p>
            <a:pPr marL="0" lvl="0" indent="0" algn="ctr" rtl="0">
              <a:spcBef>
                <a:spcPts val="0"/>
              </a:spcBef>
              <a:spcAft>
                <a:spcPts val="0"/>
              </a:spcAft>
              <a:buClr>
                <a:schemeClr val="dk1"/>
              </a:buClr>
              <a:buSzPts val="1100"/>
              <a:buFont typeface="Arial"/>
              <a:buNone/>
            </a:pPr>
            <a:r>
              <a:rPr lang="en" sz="1700">
                <a:solidFill>
                  <a:srgbClr val="274E13"/>
                </a:solidFill>
              </a:rPr>
              <a:t>What if we only climbed </a:t>
            </a:r>
            <a:r>
              <a:rPr lang="en" sz="1700" b="1">
                <a:solidFill>
                  <a:srgbClr val="274E13"/>
                </a:solidFill>
              </a:rPr>
              <a:t>one-third</a:t>
            </a:r>
            <a:r>
              <a:rPr lang="en" sz="1700">
                <a:solidFill>
                  <a:srgbClr val="274E13"/>
                </a:solidFill>
              </a:rPr>
              <a:t> of the way?</a:t>
            </a:r>
            <a:endParaRPr sz="1700">
              <a:solidFill>
                <a:srgbClr val="274E13"/>
              </a:solidFill>
            </a:endParaRPr>
          </a:p>
        </p:txBody>
      </p:sp>
      <p:pic>
        <p:nvPicPr>
          <p:cNvPr id="185" name="Google Shape;185;p29"/>
          <p:cNvPicPr preferRelativeResize="0"/>
          <p:nvPr/>
        </p:nvPicPr>
        <p:blipFill>
          <a:blip r:embed="rId3">
            <a:alphaModFix/>
          </a:blip>
          <a:stretch>
            <a:fillRect/>
          </a:stretch>
        </p:blipFill>
        <p:spPr>
          <a:xfrm>
            <a:off x="132650" y="823875"/>
            <a:ext cx="6725600" cy="4203500"/>
          </a:xfrm>
          <a:prstGeom prst="rect">
            <a:avLst/>
          </a:prstGeom>
          <a:noFill/>
          <a:ln>
            <a:noFill/>
          </a:ln>
        </p:spPr>
      </p:pic>
      <p:sp>
        <p:nvSpPr>
          <p:cNvPr id="186" name="Google Shape;186;p29"/>
          <p:cNvSpPr txBox="1"/>
          <p:nvPr/>
        </p:nvSpPr>
        <p:spPr>
          <a:xfrm>
            <a:off x="142500" y="76575"/>
            <a:ext cx="6705900" cy="747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700" b="1" i="1">
                <a:solidFill>
                  <a:srgbClr val="274E13"/>
                </a:solidFill>
              </a:rPr>
              <a:t>This is the Great Arch of Getu, </a:t>
            </a:r>
            <a:r>
              <a:rPr lang="en" sz="1600" b="1" i="1">
                <a:solidFill>
                  <a:srgbClr val="274E13"/>
                </a:solidFill>
              </a:rPr>
              <a:t>Shuiyanba Dong,</a:t>
            </a:r>
            <a:r>
              <a:rPr lang="en" sz="1700" b="1" i="1">
                <a:solidFill>
                  <a:srgbClr val="274E13"/>
                </a:solidFill>
              </a:rPr>
              <a:t> in China. </a:t>
            </a:r>
            <a:endParaRPr sz="1700" b="1" i="1">
              <a:solidFill>
                <a:srgbClr val="274E13"/>
              </a:solidFill>
            </a:endParaRPr>
          </a:p>
          <a:p>
            <a:pPr marL="0" lvl="0" indent="0" algn="ctr" rtl="0">
              <a:lnSpc>
                <a:spcPct val="115000"/>
              </a:lnSpc>
              <a:spcBef>
                <a:spcPts val="0"/>
              </a:spcBef>
              <a:spcAft>
                <a:spcPts val="0"/>
              </a:spcAft>
              <a:buNone/>
            </a:pPr>
            <a:r>
              <a:rPr lang="en" sz="1700" b="1" i="1">
                <a:solidFill>
                  <a:srgbClr val="274E13"/>
                </a:solidFill>
              </a:rPr>
              <a:t>It is a very popular climbing destination!</a:t>
            </a:r>
            <a:endParaRPr sz="1700" b="1" i="1">
              <a:solidFill>
                <a:srgbClr val="274E13"/>
              </a:solidFill>
            </a:endParaRPr>
          </a:p>
        </p:txBody>
      </p:sp>
      <p:sp>
        <p:nvSpPr>
          <p:cNvPr id="187" name="Google Shape;187;p29"/>
          <p:cNvSpPr txBox="1"/>
          <p:nvPr/>
        </p:nvSpPr>
        <p:spPr>
          <a:xfrm>
            <a:off x="8418925" y="4804800"/>
            <a:ext cx="725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4.MD.A2</a:t>
            </a:r>
            <a:endParaRPr sz="1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0"/>
          <p:cNvSpPr txBox="1">
            <a:spLocks noGrp="1"/>
          </p:cNvSpPr>
          <p:nvPr>
            <p:ph type="body" idx="1"/>
          </p:nvPr>
        </p:nvSpPr>
        <p:spPr>
          <a:xfrm>
            <a:off x="5448525" y="2324575"/>
            <a:ext cx="3383700" cy="23877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900" b="1">
                <a:solidFill>
                  <a:srgbClr val="434343"/>
                </a:solidFill>
              </a:rPr>
              <a:t>If went there for lunch, and then came right back to school, How many miles did we travel?</a:t>
            </a:r>
            <a:endParaRPr sz="1900" b="1">
              <a:solidFill>
                <a:srgbClr val="434343"/>
              </a:solidFill>
            </a:endParaRPr>
          </a:p>
        </p:txBody>
      </p:sp>
      <p:pic>
        <p:nvPicPr>
          <p:cNvPr id="193" name="Google Shape;193;p30"/>
          <p:cNvPicPr preferRelativeResize="0"/>
          <p:nvPr/>
        </p:nvPicPr>
        <p:blipFill>
          <a:blip r:embed="rId3">
            <a:alphaModFix/>
          </a:blip>
          <a:stretch>
            <a:fillRect/>
          </a:stretch>
        </p:blipFill>
        <p:spPr>
          <a:xfrm>
            <a:off x="85275" y="204325"/>
            <a:ext cx="5066600" cy="4734850"/>
          </a:xfrm>
          <a:prstGeom prst="rect">
            <a:avLst/>
          </a:prstGeom>
          <a:noFill/>
          <a:ln>
            <a:noFill/>
          </a:ln>
        </p:spPr>
      </p:pic>
      <p:pic>
        <p:nvPicPr>
          <p:cNvPr id="194" name="Google Shape;194;p30"/>
          <p:cNvPicPr preferRelativeResize="0"/>
          <p:nvPr/>
        </p:nvPicPr>
        <p:blipFill>
          <a:blip r:embed="rId4">
            <a:alphaModFix/>
          </a:blip>
          <a:stretch>
            <a:fillRect/>
          </a:stretch>
        </p:blipFill>
        <p:spPr>
          <a:xfrm>
            <a:off x="5330625" y="660850"/>
            <a:ext cx="3619500" cy="1114425"/>
          </a:xfrm>
          <a:prstGeom prst="rect">
            <a:avLst/>
          </a:prstGeom>
          <a:noFill/>
          <a:ln>
            <a:noFill/>
          </a:ln>
        </p:spPr>
      </p:pic>
      <p:sp>
        <p:nvSpPr>
          <p:cNvPr id="195" name="Google Shape;195;p30"/>
          <p:cNvSpPr txBox="1"/>
          <p:nvPr/>
        </p:nvSpPr>
        <p:spPr>
          <a:xfrm>
            <a:off x="8303700" y="4804800"/>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1"/>
          <p:cNvSpPr txBox="1">
            <a:spLocks noGrp="1"/>
          </p:cNvSpPr>
          <p:nvPr>
            <p:ph type="body" idx="1"/>
          </p:nvPr>
        </p:nvSpPr>
        <p:spPr>
          <a:xfrm>
            <a:off x="7105575" y="110850"/>
            <a:ext cx="1726800" cy="445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chemeClr val="dk1"/>
                </a:solidFill>
              </a:rPr>
              <a:t>There are </a:t>
            </a:r>
            <a:endParaRPr sz="2300">
              <a:solidFill>
                <a:schemeClr val="dk1"/>
              </a:solidFill>
            </a:endParaRPr>
          </a:p>
          <a:p>
            <a:pPr marL="0" lvl="0" indent="0" algn="ctr" rtl="0">
              <a:spcBef>
                <a:spcPts val="0"/>
              </a:spcBef>
              <a:spcAft>
                <a:spcPts val="0"/>
              </a:spcAft>
              <a:buNone/>
            </a:pPr>
            <a:r>
              <a:rPr lang="en" sz="2300" b="1">
                <a:solidFill>
                  <a:schemeClr val="dk1"/>
                </a:solidFill>
              </a:rPr>
              <a:t>8 zebras</a:t>
            </a:r>
            <a:r>
              <a:rPr lang="en" sz="2300">
                <a:solidFill>
                  <a:schemeClr val="dk1"/>
                </a:solidFill>
              </a:rPr>
              <a:t> and </a:t>
            </a:r>
            <a:endParaRPr sz="2300">
              <a:solidFill>
                <a:schemeClr val="dk1"/>
              </a:solidFill>
            </a:endParaRPr>
          </a:p>
          <a:p>
            <a:pPr marL="0" lvl="0" indent="0" algn="ctr" rtl="0">
              <a:spcBef>
                <a:spcPts val="0"/>
              </a:spcBef>
              <a:spcAft>
                <a:spcPts val="0"/>
              </a:spcAft>
              <a:buClr>
                <a:schemeClr val="dk1"/>
              </a:buClr>
              <a:buSzPts val="1100"/>
              <a:buFont typeface="Arial"/>
              <a:buNone/>
            </a:pPr>
            <a:r>
              <a:rPr lang="en" sz="2300" b="1">
                <a:solidFill>
                  <a:schemeClr val="dk1"/>
                </a:solidFill>
              </a:rPr>
              <a:t>4 gazelles</a:t>
            </a:r>
            <a:r>
              <a:rPr lang="en" sz="2300">
                <a:solidFill>
                  <a:schemeClr val="dk1"/>
                </a:solidFill>
              </a:rPr>
              <a:t> in this photo.</a:t>
            </a:r>
            <a:endParaRPr sz="2300">
              <a:solidFill>
                <a:schemeClr val="dk1"/>
              </a:solidFill>
            </a:endParaRPr>
          </a:p>
          <a:p>
            <a:pPr marL="0" lvl="0" indent="0" algn="ctr" rtl="0">
              <a:spcBef>
                <a:spcPts val="0"/>
              </a:spcBef>
              <a:spcAft>
                <a:spcPts val="0"/>
              </a:spcAft>
              <a:buClr>
                <a:schemeClr val="dk1"/>
              </a:buClr>
              <a:buSzPts val="1100"/>
              <a:buFont typeface="Arial"/>
              <a:buNone/>
            </a:pPr>
            <a:endParaRPr sz="2300">
              <a:solidFill>
                <a:schemeClr val="dk1"/>
              </a:solidFill>
            </a:endParaRPr>
          </a:p>
          <a:p>
            <a:pPr marL="0" lvl="0" indent="0" algn="ctr" rtl="0">
              <a:spcBef>
                <a:spcPts val="0"/>
              </a:spcBef>
              <a:spcAft>
                <a:spcPts val="0"/>
              </a:spcAft>
              <a:buClr>
                <a:schemeClr val="dk1"/>
              </a:buClr>
              <a:buSzPts val="1100"/>
              <a:buFont typeface="Arial"/>
              <a:buNone/>
            </a:pPr>
            <a:r>
              <a:rPr lang="en" sz="2300">
                <a:solidFill>
                  <a:schemeClr val="dk1"/>
                </a:solidFill>
              </a:rPr>
              <a:t>What fraction statements can you make?</a:t>
            </a:r>
            <a:endParaRPr sz="2300">
              <a:solidFill>
                <a:schemeClr val="dk1"/>
              </a:solidFill>
            </a:endParaRPr>
          </a:p>
          <a:p>
            <a:pPr marL="0" lvl="0" indent="0" algn="l" rtl="0">
              <a:spcBef>
                <a:spcPts val="0"/>
              </a:spcBef>
              <a:spcAft>
                <a:spcPts val="1600"/>
              </a:spcAft>
              <a:buNone/>
            </a:pPr>
            <a:endParaRPr/>
          </a:p>
        </p:txBody>
      </p:sp>
      <p:pic>
        <p:nvPicPr>
          <p:cNvPr id="201" name="Google Shape;201;p31"/>
          <p:cNvPicPr preferRelativeResize="0"/>
          <p:nvPr/>
        </p:nvPicPr>
        <p:blipFill>
          <a:blip r:embed="rId3">
            <a:alphaModFix/>
          </a:blip>
          <a:stretch>
            <a:fillRect/>
          </a:stretch>
        </p:blipFill>
        <p:spPr>
          <a:xfrm>
            <a:off x="0" y="0"/>
            <a:ext cx="6858000" cy="5143500"/>
          </a:xfrm>
          <a:prstGeom prst="rect">
            <a:avLst/>
          </a:prstGeom>
          <a:noFill/>
          <a:ln>
            <a:noFill/>
          </a:ln>
        </p:spPr>
      </p:pic>
      <p:sp>
        <p:nvSpPr>
          <p:cNvPr id="202" name="Google Shape;202;p31"/>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2"/>
          <p:cNvSpPr txBox="1">
            <a:spLocks noGrp="1"/>
          </p:cNvSpPr>
          <p:nvPr>
            <p:ph type="title"/>
          </p:nvPr>
        </p:nvSpPr>
        <p:spPr>
          <a:xfrm>
            <a:off x="2384600" y="188325"/>
            <a:ext cx="6707700" cy="61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3C78D8"/>
                </a:solidFill>
              </a:rPr>
              <a:t>Happy Greek Independence Day!</a:t>
            </a:r>
            <a:endParaRPr sz="1900" b="1">
              <a:solidFill>
                <a:srgbClr val="3C78D8"/>
              </a:solidFill>
            </a:endParaRPr>
          </a:p>
        </p:txBody>
      </p:sp>
      <p:sp>
        <p:nvSpPr>
          <p:cNvPr id="208" name="Google Shape;208;p32"/>
          <p:cNvSpPr txBox="1">
            <a:spLocks noGrp="1"/>
          </p:cNvSpPr>
          <p:nvPr>
            <p:ph type="body" idx="1"/>
          </p:nvPr>
        </p:nvSpPr>
        <p:spPr>
          <a:xfrm>
            <a:off x="70150" y="438775"/>
            <a:ext cx="2211000" cy="4301700"/>
          </a:xfrm>
          <a:prstGeom prst="rect">
            <a:avLst/>
          </a:prstGeom>
        </p:spPr>
        <p:txBody>
          <a:bodyPr spcFirstLastPara="1" wrap="square" lIns="91425" tIns="91425" rIns="91425" bIns="91425" anchor="t" anchorCtr="0">
            <a:noAutofit/>
          </a:bodyPr>
          <a:lstStyle/>
          <a:p>
            <a:pPr marL="0" lvl="0" indent="0" algn="ctr" rtl="0">
              <a:spcBef>
                <a:spcPts val="1200"/>
              </a:spcBef>
              <a:spcAft>
                <a:spcPts val="0"/>
              </a:spcAft>
              <a:buNone/>
            </a:pPr>
            <a:r>
              <a:rPr lang="en" sz="1300">
                <a:solidFill>
                  <a:srgbClr val="326891"/>
                </a:solidFill>
              </a:rPr>
              <a:t>The </a:t>
            </a:r>
            <a:r>
              <a:rPr lang="en" sz="1300" b="1">
                <a:solidFill>
                  <a:srgbClr val="326891"/>
                </a:solidFill>
              </a:rPr>
              <a:t>Parthenon</a:t>
            </a:r>
            <a:r>
              <a:rPr lang="en" sz="1300">
                <a:solidFill>
                  <a:srgbClr val="326891"/>
                </a:solidFill>
              </a:rPr>
              <a:t> was built to extremely precise dimensions according to the mathematical ratios of sacred geometry.</a:t>
            </a:r>
            <a:endParaRPr sz="1300">
              <a:solidFill>
                <a:srgbClr val="326891"/>
              </a:solidFill>
            </a:endParaRPr>
          </a:p>
          <a:p>
            <a:pPr marL="0" lvl="0" indent="0" algn="ctr" rtl="0">
              <a:spcBef>
                <a:spcPts val="1200"/>
              </a:spcBef>
              <a:spcAft>
                <a:spcPts val="0"/>
              </a:spcAft>
              <a:buNone/>
            </a:pPr>
            <a:r>
              <a:rPr lang="en" sz="1300">
                <a:solidFill>
                  <a:srgbClr val="326891"/>
                </a:solidFill>
              </a:rPr>
              <a:t>The rectangular building is </a:t>
            </a:r>
            <a:r>
              <a:rPr lang="en" sz="1300" b="1">
                <a:solidFill>
                  <a:srgbClr val="326891"/>
                </a:solidFill>
              </a:rPr>
              <a:t>101 </a:t>
            </a:r>
            <a:r>
              <a:rPr lang="en" sz="1300">
                <a:solidFill>
                  <a:srgbClr val="326891"/>
                </a:solidFill>
              </a:rPr>
              <a:t>feet wide by </a:t>
            </a:r>
            <a:r>
              <a:rPr lang="en" sz="1300" b="1">
                <a:solidFill>
                  <a:srgbClr val="326891"/>
                </a:solidFill>
              </a:rPr>
              <a:t>228</a:t>
            </a:r>
            <a:r>
              <a:rPr lang="en" sz="1300">
                <a:solidFill>
                  <a:srgbClr val="326891"/>
                </a:solidFill>
              </a:rPr>
              <a:t> feet long. It was constructed of brilliant white marble, surrounded by </a:t>
            </a:r>
            <a:r>
              <a:rPr lang="en" sz="1300" b="1">
                <a:solidFill>
                  <a:srgbClr val="326891"/>
                </a:solidFill>
              </a:rPr>
              <a:t>46</a:t>
            </a:r>
            <a:r>
              <a:rPr lang="en" sz="1300">
                <a:solidFill>
                  <a:srgbClr val="326891"/>
                </a:solidFill>
              </a:rPr>
              <a:t> great columns, roofed with tiles, and housed a nearly </a:t>
            </a:r>
            <a:r>
              <a:rPr lang="en" sz="1300" b="1">
                <a:solidFill>
                  <a:srgbClr val="326891"/>
                </a:solidFill>
              </a:rPr>
              <a:t>40</a:t>
            </a:r>
            <a:r>
              <a:rPr lang="en" sz="1300">
                <a:solidFill>
                  <a:srgbClr val="326891"/>
                </a:solidFill>
              </a:rPr>
              <a:t> foot tall statue of the goddess Athena. </a:t>
            </a:r>
            <a:endParaRPr sz="1300">
              <a:solidFill>
                <a:srgbClr val="326891"/>
              </a:solidFill>
            </a:endParaRPr>
          </a:p>
          <a:p>
            <a:pPr marL="0" lvl="0" indent="0" algn="ctr" rtl="0">
              <a:spcBef>
                <a:spcPts val="1200"/>
              </a:spcBef>
              <a:spcAft>
                <a:spcPts val="0"/>
              </a:spcAft>
              <a:buNone/>
            </a:pPr>
            <a:r>
              <a:rPr lang="en" sz="1300">
                <a:solidFill>
                  <a:srgbClr val="326891"/>
                </a:solidFill>
              </a:rPr>
              <a:t>Where’s the </a:t>
            </a:r>
            <a:r>
              <a:rPr lang="en" sz="1300" b="1">
                <a:solidFill>
                  <a:srgbClr val="326891"/>
                </a:solidFill>
              </a:rPr>
              <a:t>MATH</a:t>
            </a:r>
            <a:r>
              <a:rPr lang="en" sz="1300">
                <a:solidFill>
                  <a:srgbClr val="326891"/>
                </a:solidFill>
              </a:rPr>
              <a:t>?</a:t>
            </a:r>
            <a:endParaRPr sz="1300">
              <a:solidFill>
                <a:srgbClr val="326891"/>
              </a:solidFill>
            </a:endParaRPr>
          </a:p>
          <a:p>
            <a:pPr marL="0" lvl="0" indent="0" algn="ctr" rtl="0">
              <a:spcBef>
                <a:spcPts val="1200"/>
              </a:spcBef>
              <a:spcAft>
                <a:spcPts val="0"/>
              </a:spcAft>
              <a:buNone/>
            </a:pPr>
            <a:r>
              <a:rPr lang="en" sz="1300">
                <a:solidFill>
                  <a:srgbClr val="326891"/>
                </a:solidFill>
              </a:rPr>
              <a:t>Think area, perimeter, height…</a:t>
            </a:r>
            <a:endParaRPr sz="1300">
              <a:solidFill>
                <a:srgbClr val="326891"/>
              </a:solidFill>
            </a:endParaRPr>
          </a:p>
          <a:p>
            <a:pPr marL="0" lvl="0" indent="0" algn="l" rtl="0">
              <a:spcBef>
                <a:spcPts val="1200"/>
              </a:spcBef>
              <a:spcAft>
                <a:spcPts val="1600"/>
              </a:spcAft>
              <a:buNone/>
            </a:pPr>
            <a:endParaRPr/>
          </a:p>
        </p:txBody>
      </p:sp>
      <p:sp>
        <p:nvSpPr>
          <p:cNvPr id="209" name="Google Shape;209;p32"/>
          <p:cNvSpPr txBox="1"/>
          <p:nvPr/>
        </p:nvSpPr>
        <p:spPr>
          <a:xfrm>
            <a:off x="8403300" y="4804800"/>
            <a:ext cx="740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4.MD.A3</a:t>
            </a:r>
            <a:endParaRPr sz="1000"/>
          </a:p>
        </p:txBody>
      </p:sp>
      <p:pic>
        <p:nvPicPr>
          <p:cNvPr id="210" name="Google Shape;210;p32"/>
          <p:cNvPicPr preferRelativeResize="0"/>
          <p:nvPr/>
        </p:nvPicPr>
        <p:blipFill>
          <a:blip r:embed="rId3">
            <a:alphaModFix/>
          </a:blip>
          <a:stretch>
            <a:fillRect/>
          </a:stretch>
        </p:blipFill>
        <p:spPr>
          <a:xfrm>
            <a:off x="2384500" y="705400"/>
            <a:ext cx="6707826" cy="40351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8">
                                            <p:txEl>
                                              <p:pRg st="0" end="0"/>
                                            </p:txEl>
                                          </p:spTgt>
                                        </p:tgtEl>
                                        <p:attrNameLst>
                                          <p:attrName>style.visibility</p:attrName>
                                        </p:attrNameLst>
                                      </p:cBhvr>
                                      <p:to>
                                        <p:strVal val="visible"/>
                                      </p:to>
                                    </p:set>
                                    <p:animEffect transition="in" filter="fade">
                                      <p:cBhvr>
                                        <p:cTn id="7" dur="1000"/>
                                        <p:tgtEl>
                                          <p:spTgt spid="2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8">
                                            <p:txEl>
                                              <p:pRg st="1" end="1"/>
                                            </p:txEl>
                                          </p:spTgt>
                                        </p:tgtEl>
                                        <p:attrNameLst>
                                          <p:attrName>style.visibility</p:attrName>
                                        </p:attrNameLst>
                                      </p:cBhvr>
                                      <p:to>
                                        <p:strVal val="visible"/>
                                      </p:to>
                                    </p:set>
                                    <p:animEffect transition="in" filter="fade">
                                      <p:cBhvr>
                                        <p:cTn id="12" dur="1000"/>
                                        <p:tgtEl>
                                          <p:spTgt spid="20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8">
                                            <p:txEl>
                                              <p:pRg st="2" end="2"/>
                                            </p:txEl>
                                          </p:spTgt>
                                        </p:tgtEl>
                                        <p:attrNameLst>
                                          <p:attrName>style.visibility</p:attrName>
                                        </p:attrNameLst>
                                      </p:cBhvr>
                                      <p:to>
                                        <p:strVal val="visible"/>
                                      </p:to>
                                    </p:set>
                                    <p:animEffect transition="in" filter="fade">
                                      <p:cBhvr>
                                        <p:cTn id="17" dur="1000"/>
                                        <p:tgtEl>
                                          <p:spTgt spid="20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8">
                                            <p:txEl>
                                              <p:pRg st="3" end="3"/>
                                            </p:txEl>
                                          </p:spTgt>
                                        </p:tgtEl>
                                        <p:attrNameLst>
                                          <p:attrName>style.visibility</p:attrName>
                                        </p:attrNameLst>
                                      </p:cBhvr>
                                      <p:to>
                                        <p:strVal val="visible"/>
                                      </p:to>
                                    </p:set>
                                    <p:animEffect transition="in" filter="fade">
                                      <p:cBhvr>
                                        <p:cTn id="22" dur="1000"/>
                                        <p:tgtEl>
                                          <p:spTgt spid="20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8">
                                            <p:txEl>
                                              <p:pRg st="4" end="4"/>
                                            </p:txEl>
                                          </p:spTgt>
                                        </p:tgtEl>
                                        <p:attrNameLst>
                                          <p:attrName>style.visibility</p:attrName>
                                        </p:attrNameLst>
                                      </p:cBhvr>
                                      <p:to>
                                        <p:strVal val="visible"/>
                                      </p:to>
                                    </p:set>
                                    <p:animEffect transition="in" filter="fade">
                                      <p:cBhvr>
                                        <p:cTn id="27" dur="1000"/>
                                        <p:tgtEl>
                                          <p:spTgt spid="20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900" b="1">
                <a:solidFill>
                  <a:srgbClr val="274E13"/>
                </a:solidFill>
              </a:rPr>
              <a:t>What do they all have in common?             What is different about them?</a:t>
            </a:r>
            <a:endParaRPr sz="1900" b="1">
              <a:solidFill>
                <a:srgbClr val="274E13"/>
              </a:solidFill>
            </a:endParaRPr>
          </a:p>
          <a:p>
            <a:pPr marL="0" lvl="0" indent="0" algn="l" rtl="0">
              <a:spcBef>
                <a:spcPts val="0"/>
              </a:spcBef>
              <a:spcAft>
                <a:spcPts val="0"/>
              </a:spcAft>
              <a:buNone/>
            </a:pPr>
            <a:endParaRPr/>
          </a:p>
        </p:txBody>
      </p:sp>
      <p:pic>
        <p:nvPicPr>
          <p:cNvPr id="216" name="Google Shape;216;p33"/>
          <p:cNvPicPr preferRelativeResize="0"/>
          <p:nvPr/>
        </p:nvPicPr>
        <p:blipFill>
          <a:blip r:embed="rId3">
            <a:alphaModFix/>
          </a:blip>
          <a:stretch>
            <a:fillRect/>
          </a:stretch>
        </p:blipFill>
        <p:spPr>
          <a:xfrm>
            <a:off x="443725" y="1208300"/>
            <a:ext cx="8256550" cy="3624825"/>
          </a:xfrm>
          <a:prstGeom prst="rect">
            <a:avLst/>
          </a:prstGeom>
          <a:noFill/>
          <a:ln>
            <a:noFill/>
          </a:ln>
        </p:spPr>
      </p:pic>
      <p:sp>
        <p:nvSpPr>
          <p:cNvPr id="217" name="Google Shape;217;p33"/>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4.NF.B4</a:t>
            </a:r>
            <a:endParaRPr sz="1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body" idx="1"/>
          </p:nvPr>
        </p:nvSpPr>
        <p:spPr>
          <a:xfrm>
            <a:off x="311700" y="4333575"/>
            <a:ext cx="8520600" cy="673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700"/>
              <a:t>What do you notice? What do you wonder? What questions do you have?                Why does it matter?</a:t>
            </a:r>
            <a:endParaRPr sz="1700"/>
          </a:p>
        </p:txBody>
      </p:sp>
      <p:pic>
        <p:nvPicPr>
          <p:cNvPr id="223" name="Google Shape;223;p34"/>
          <p:cNvPicPr preferRelativeResize="0"/>
          <p:nvPr/>
        </p:nvPicPr>
        <p:blipFill>
          <a:blip r:embed="rId3">
            <a:alphaModFix/>
          </a:blip>
          <a:stretch>
            <a:fillRect/>
          </a:stretch>
        </p:blipFill>
        <p:spPr>
          <a:xfrm>
            <a:off x="0" y="42083"/>
            <a:ext cx="9143999" cy="4215684"/>
          </a:xfrm>
          <a:prstGeom prst="rect">
            <a:avLst/>
          </a:prstGeom>
          <a:noFill/>
          <a:ln>
            <a:noFill/>
          </a:ln>
        </p:spPr>
      </p:pic>
      <p:sp>
        <p:nvSpPr>
          <p:cNvPr id="224" name="Google Shape;224;p34"/>
          <p:cNvSpPr txBox="1"/>
          <p:nvPr/>
        </p:nvSpPr>
        <p:spPr>
          <a:xfrm>
            <a:off x="0" y="4820400"/>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4.MD.B</a:t>
            </a:r>
            <a:endParaRPr sz="1000"/>
          </a:p>
        </p:txBody>
      </p:sp>
      <p:pic>
        <p:nvPicPr>
          <p:cNvPr id="225" name="Google Shape;225;p34"/>
          <p:cNvPicPr preferRelativeResize="0"/>
          <p:nvPr/>
        </p:nvPicPr>
        <p:blipFill>
          <a:blip r:embed="rId4">
            <a:alphaModFix/>
          </a:blip>
          <a:stretch>
            <a:fillRect/>
          </a:stretch>
        </p:blipFill>
        <p:spPr>
          <a:xfrm>
            <a:off x="7810500" y="42075"/>
            <a:ext cx="1333500" cy="2476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5"/>
          <p:cNvSpPr txBox="1">
            <a:spLocks noGrp="1"/>
          </p:cNvSpPr>
          <p:nvPr>
            <p:ph type="ctrTitle"/>
          </p:nvPr>
        </p:nvSpPr>
        <p:spPr>
          <a:xfrm>
            <a:off x="6368550" y="467400"/>
            <a:ext cx="2638500" cy="4024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900" b="1">
                <a:solidFill>
                  <a:srgbClr val="674EA7"/>
                </a:solidFill>
              </a:rPr>
              <a:t>What can you </a:t>
            </a:r>
            <a:endParaRPr sz="2900" b="1">
              <a:solidFill>
                <a:srgbClr val="674EA7"/>
              </a:solidFill>
            </a:endParaRPr>
          </a:p>
          <a:p>
            <a:pPr marL="0" lvl="0" indent="0" algn="ctr" rtl="0">
              <a:spcBef>
                <a:spcPts val="0"/>
              </a:spcBef>
              <a:spcAft>
                <a:spcPts val="0"/>
              </a:spcAft>
              <a:buNone/>
            </a:pPr>
            <a:r>
              <a:rPr lang="en" sz="2900" b="1">
                <a:solidFill>
                  <a:srgbClr val="674EA7"/>
                </a:solidFill>
              </a:rPr>
              <a:t>say about this number visualization?</a:t>
            </a:r>
            <a:endParaRPr sz="2900" b="1">
              <a:solidFill>
                <a:srgbClr val="674EA7"/>
              </a:solidFill>
            </a:endParaRPr>
          </a:p>
          <a:p>
            <a:pPr marL="0" lvl="0" indent="0" algn="l" rtl="0">
              <a:spcBef>
                <a:spcPts val="0"/>
              </a:spcBef>
              <a:spcAft>
                <a:spcPts val="0"/>
              </a:spcAft>
              <a:buNone/>
            </a:pPr>
            <a:endParaRPr sz="2900" b="1">
              <a:solidFill>
                <a:srgbClr val="674EA7"/>
              </a:solidFill>
            </a:endParaRPr>
          </a:p>
          <a:p>
            <a:pPr marL="0" lvl="0" indent="0" algn="l" rtl="0">
              <a:spcBef>
                <a:spcPts val="0"/>
              </a:spcBef>
              <a:spcAft>
                <a:spcPts val="0"/>
              </a:spcAft>
              <a:buNone/>
            </a:pPr>
            <a:endParaRPr sz="2900" b="1">
              <a:solidFill>
                <a:srgbClr val="674EA7"/>
              </a:solidFill>
            </a:endParaRPr>
          </a:p>
          <a:p>
            <a:pPr marL="0" lvl="0" indent="0" algn="ctr" rtl="0">
              <a:spcBef>
                <a:spcPts val="0"/>
              </a:spcBef>
              <a:spcAft>
                <a:spcPts val="0"/>
              </a:spcAft>
              <a:buNone/>
            </a:pPr>
            <a:r>
              <a:rPr lang="en" sz="2900" b="1">
                <a:solidFill>
                  <a:srgbClr val="990000"/>
                </a:solidFill>
              </a:rPr>
              <a:t>Where do you see PRIME numbers?</a:t>
            </a:r>
            <a:endParaRPr/>
          </a:p>
        </p:txBody>
      </p:sp>
      <p:pic>
        <p:nvPicPr>
          <p:cNvPr id="231" name="Google Shape;231;p35"/>
          <p:cNvPicPr preferRelativeResize="0"/>
          <p:nvPr/>
        </p:nvPicPr>
        <p:blipFill>
          <a:blip r:embed="rId3">
            <a:alphaModFix/>
          </a:blip>
          <a:stretch>
            <a:fillRect/>
          </a:stretch>
        </p:blipFill>
        <p:spPr>
          <a:xfrm>
            <a:off x="9" y="0"/>
            <a:ext cx="6484183" cy="5143500"/>
          </a:xfrm>
          <a:prstGeom prst="rect">
            <a:avLst/>
          </a:prstGeom>
          <a:noFill/>
          <a:ln>
            <a:noFill/>
          </a:ln>
        </p:spPr>
      </p:pic>
      <p:sp>
        <p:nvSpPr>
          <p:cNvPr id="232" name="Google Shape;232;p35"/>
          <p:cNvSpPr txBox="1"/>
          <p:nvPr/>
        </p:nvSpPr>
        <p:spPr>
          <a:xfrm>
            <a:off x="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4.OA.B4</a:t>
            </a:r>
            <a:endParaRPr sz="1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6"/>
          <p:cNvSpPr txBox="1">
            <a:spLocks noGrp="1"/>
          </p:cNvSpPr>
          <p:nvPr>
            <p:ph type="body" idx="1"/>
          </p:nvPr>
        </p:nvSpPr>
        <p:spPr>
          <a:xfrm>
            <a:off x="311700" y="3924125"/>
            <a:ext cx="8520600" cy="64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700">
                <a:solidFill>
                  <a:schemeClr val="dk1"/>
                </a:solidFill>
              </a:rPr>
              <a:t>What can you say about these measuring cups?</a:t>
            </a:r>
            <a:endParaRPr sz="1700">
              <a:solidFill>
                <a:schemeClr val="dk1"/>
              </a:solidFill>
            </a:endParaRPr>
          </a:p>
          <a:p>
            <a:pPr marL="0" lvl="0" indent="0" algn="l" rtl="0">
              <a:spcBef>
                <a:spcPts val="0"/>
              </a:spcBef>
              <a:spcAft>
                <a:spcPts val="0"/>
              </a:spcAft>
              <a:buClr>
                <a:schemeClr val="dk1"/>
              </a:buClr>
              <a:buSzPts val="1100"/>
              <a:buFont typeface="Arial"/>
              <a:buNone/>
            </a:pPr>
            <a:r>
              <a:rPr lang="en" sz="1700">
                <a:solidFill>
                  <a:schemeClr val="dk1"/>
                </a:solidFill>
              </a:rPr>
              <a:t>What do you notice?  What do you wonder?</a:t>
            </a:r>
            <a:endParaRPr sz="1700">
              <a:solidFill>
                <a:schemeClr val="dk1"/>
              </a:solidFill>
            </a:endParaRPr>
          </a:p>
          <a:p>
            <a:pPr marL="0" lvl="0" indent="0" algn="l" rtl="0">
              <a:spcBef>
                <a:spcPts val="0"/>
              </a:spcBef>
              <a:spcAft>
                <a:spcPts val="0"/>
              </a:spcAft>
              <a:buClr>
                <a:schemeClr val="dk1"/>
              </a:buClr>
              <a:buSzPts val="1100"/>
              <a:buFont typeface="Arial"/>
              <a:buNone/>
            </a:pPr>
            <a:r>
              <a:rPr lang="en" sz="1700">
                <a:solidFill>
                  <a:schemeClr val="dk1"/>
                </a:solidFill>
              </a:rPr>
              <a:t>Can you make EQUIVALENT fractions from what you see?</a:t>
            </a:r>
            <a:endParaRPr/>
          </a:p>
        </p:txBody>
      </p:sp>
      <p:pic>
        <p:nvPicPr>
          <p:cNvPr id="238" name="Google Shape;238;p36"/>
          <p:cNvPicPr preferRelativeResize="0"/>
          <p:nvPr/>
        </p:nvPicPr>
        <p:blipFill>
          <a:blip r:embed="rId3">
            <a:alphaModFix/>
          </a:blip>
          <a:stretch>
            <a:fillRect/>
          </a:stretch>
        </p:blipFill>
        <p:spPr>
          <a:xfrm>
            <a:off x="578313" y="163475"/>
            <a:ext cx="7987376" cy="3671975"/>
          </a:xfrm>
          <a:prstGeom prst="rect">
            <a:avLst/>
          </a:prstGeom>
          <a:noFill/>
          <a:ln>
            <a:noFill/>
          </a:ln>
        </p:spPr>
      </p:pic>
      <p:sp>
        <p:nvSpPr>
          <p:cNvPr id="239" name="Google Shape;239;p36"/>
          <p:cNvSpPr txBox="1"/>
          <p:nvPr/>
        </p:nvSpPr>
        <p:spPr>
          <a:xfrm>
            <a:off x="8472600" y="4804800"/>
            <a:ext cx="67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4.NF.A2</a:t>
            </a:r>
            <a:endParaRPr sz="10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7"/>
          <p:cNvSpPr txBox="1">
            <a:spLocks noGrp="1"/>
          </p:cNvSpPr>
          <p:nvPr>
            <p:ph type="body" idx="1"/>
          </p:nvPr>
        </p:nvSpPr>
        <p:spPr>
          <a:xfrm>
            <a:off x="6340700" y="266050"/>
            <a:ext cx="2491500" cy="4744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700" i="1">
                <a:solidFill>
                  <a:srgbClr val="3B3B3B"/>
                </a:solidFill>
                <a:highlight>
                  <a:srgbClr val="FFFFFF"/>
                </a:highlight>
              </a:rPr>
              <a:t>Soldier’s Monument in Jamaica Plain is a 28 foot monument to commemorate the Civil War contributions of the then-Town of West Roxbury.</a:t>
            </a:r>
            <a:endParaRPr sz="1700" i="1">
              <a:solidFill>
                <a:srgbClr val="3B3B3B"/>
              </a:solidFill>
              <a:highlight>
                <a:srgbClr val="FFFFFF"/>
              </a:highlight>
            </a:endParaRPr>
          </a:p>
          <a:p>
            <a:pPr marL="0" lvl="0" indent="0" algn="ctr" rtl="0">
              <a:spcBef>
                <a:spcPts val="0"/>
              </a:spcBef>
              <a:spcAft>
                <a:spcPts val="0"/>
              </a:spcAft>
              <a:buClr>
                <a:schemeClr val="dk1"/>
              </a:buClr>
              <a:buSzPts val="1100"/>
              <a:buFont typeface="Arial"/>
              <a:buNone/>
            </a:pPr>
            <a:endParaRPr sz="1900">
              <a:solidFill>
                <a:srgbClr val="3B3B3B"/>
              </a:solidFill>
              <a:highlight>
                <a:srgbClr val="FFFFFF"/>
              </a:highlight>
            </a:endParaRPr>
          </a:p>
          <a:p>
            <a:pPr marL="0" lvl="0" indent="0" algn="ctr" rtl="0">
              <a:spcBef>
                <a:spcPts val="0"/>
              </a:spcBef>
              <a:spcAft>
                <a:spcPts val="0"/>
              </a:spcAft>
              <a:buNone/>
            </a:pPr>
            <a:r>
              <a:rPr lang="en" sz="1900">
                <a:solidFill>
                  <a:srgbClr val="3B3B3B"/>
                </a:solidFill>
                <a:highlight>
                  <a:srgbClr val="FFFFFF"/>
                </a:highlight>
              </a:rPr>
              <a:t>The soldier on the top of the monument is </a:t>
            </a:r>
            <a:r>
              <a:rPr lang="en" sz="1900" b="1">
                <a:solidFill>
                  <a:srgbClr val="3B3B3B"/>
                </a:solidFill>
                <a:highlight>
                  <a:srgbClr val="FFFFFF"/>
                </a:highlight>
              </a:rPr>
              <a:t>7 feet tall</a:t>
            </a:r>
            <a:r>
              <a:rPr lang="en" sz="1900">
                <a:solidFill>
                  <a:srgbClr val="3B3B3B"/>
                </a:solidFill>
                <a:highlight>
                  <a:srgbClr val="FFFFFF"/>
                </a:highlight>
              </a:rPr>
              <a:t>.  </a:t>
            </a:r>
            <a:endParaRPr sz="1900">
              <a:solidFill>
                <a:srgbClr val="3B3B3B"/>
              </a:solidFill>
              <a:highlight>
                <a:srgbClr val="FFFFFF"/>
              </a:highlight>
            </a:endParaRPr>
          </a:p>
          <a:p>
            <a:pPr marL="0" lvl="0" indent="0" algn="ctr" rtl="0">
              <a:spcBef>
                <a:spcPts val="0"/>
              </a:spcBef>
              <a:spcAft>
                <a:spcPts val="0"/>
              </a:spcAft>
              <a:buClr>
                <a:schemeClr val="dk1"/>
              </a:buClr>
              <a:buSzPts val="1100"/>
              <a:buFont typeface="Arial"/>
              <a:buNone/>
            </a:pPr>
            <a:r>
              <a:rPr lang="en" sz="1900">
                <a:solidFill>
                  <a:srgbClr val="3B3B3B"/>
                </a:solidFill>
                <a:highlight>
                  <a:srgbClr val="FFFFFF"/>
                </a:highlight>
              </a:rPr>
              <a:t>What FRACTION of the whole monument is he?</a:t>
            </a:r>
            <a:endParaRPr/>
          </a:p>
        </p:txBody>
      </p:sp>
      <p:pic>
        <p:nvPicPr>
          <p:cNvPr id="245" name="Google Shape;245;p37"/>
          <p:cNvPicPr preferRelativeResize="0"/>
          <p:nvPr/>
        </p:nvPicPr>
        <p:blipFill>
          <a:blip r:embed="rId3">
            <a:alphaModFix/>
          </a:blip>
          <a:stretch>
            <a:fillRect/>
          </a:stretch>
        </p:blipFill>
        <p:spPr>
          <a:xfrm>
            <a:off x="194376" y="266050"/>
            <a:ext cx="5946775" cy="4405631"/>
          </a:xfrm>
          <a:prstGeom prst="rect">
            <a:avLst/>
          </a:prstGeom>
          <a:noFill/>
          <a:ln>
            <a:noFill/>
          </a:ln>
        </p:spPr>
      </p:pic>
      <p:sp>
        <p:nvSpPr>
          <p:cNvPr id="246" name="Google Shape;246;p37"/>
          <p:cNvSpPr txBox="1"/>
          <p:nvPr/>
        </p:nvSpPr>
        <p:spPr>
          <a:xfrm>
            <a:off x="0" y="4804800"/>
            <a:ext cx="784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4.MD.A2</a:t>
            </a:r>
            <a:endParaRPr sz="1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943</Words>
  <Application>Microsoft Macintosh PowerPoint</Application>
  <PresentationFormat>On-screen Show (16:9)</PresentationFormat>
  <Paragraphs>129</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Roboto</vt:lpstr>
      <vt:lpstr>Simple Light</vt:lpstr>
      <vt:lpstr>PowerPoint Presentation</vt:lpstr>
      <vt:lpstr>Happy Maha Shivaratri!</vt:lpstr>
      <vt:lpstr>PowerPoint Presentation</vt:lpstr>
      <vt:lpstr>What’s the same?  What’s different?</vt:lpstr>
      <vt:lpstr>Happy Independence Day in Ghana!</vt:lpstr>
      <vt:lpstr>An African forest elephants’ tusks grow about 17 cm each year. If an elephant lives to be 65 years old,  about how long would their tusks be? How many meters is that?</vt:lpstr>
      <vt:lpstr>What do you notice here? What fraction statements can you make? Can you name the fractions you see? Can you make some comparisons?</vt:lpstr>
      <vt:lpstr>PowerPoint Presentation</vt:lpstr>
      <vt:lpstr>PowerPoint Presentation</vt:lpstr>
      <vt:lpstr>PowerPoint Presentation</vt:lpstr>
      <vt:lpstr>PowerPoint Presentation</vt:lpstr>
      <vt:lpstr>PowerPoint Presentation</vt:lpstr>
      <vt:lpstr>Happy Purim!</vt:lpstr>
      <vt:lpstr>The McDonald’s Shamrock Shake!</vt:lpstr>
      <vt:lpstr>PowerPoint Presentation</vt:lpstr>
      <vt:lpstr>PowerPoint Presentation</vt:lpstr>
      <vt:lpstr>PowerPoint Presentation</vt:lpstr>
      <vt:lpstr>PowerPoint Presentation</vt:lpstr>
      <vt:lpstr>PowerPoint Presentation</vt:lpstr>
      <vt:lpstr>Happy Greek Independence Day!</vt:lpstr>
      <vt:lpstr>What do they all have in common?             What is different about them? </vt:lpstr>
      <vt:lpstr>PowerPoint Presentation</vt:lpstr>
      <vt:lpstr>What can you  say about this number visualization?   Where do you see PRIME numbers?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2022-02-22T16:04:55Z</dcterms:modified>
</cp:coreProperties>
</file>