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92194c7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92194c7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192194c7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192194c7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192194c7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1192194c7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1192194c7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1192194c7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1192194c7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1192194c70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192194c7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192194c7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1192194c70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1192194c70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1192194c7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1192194c70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1192194c7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1192194c7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1192194c7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1192194c7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192194c70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192194c70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1192194c7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1192194c70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192194c70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1192194c70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192194c70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1192194c70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1192194c70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1192194c70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244350"/>
            <a:ext cx="4984200" cy="141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</a:rPr>
              <a:t>A dog owner gave his dog the same number of treats each day for 4 days.</a:t>
            </a:r>
            <a:endParaRPr sz="17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</a:rPr>
              <a:t>Over the 4 days, he gave his dog a total of 12 treats.</a:t>
            </a:r>
            <a:endParaRPr sz="1700" b="1">
              <a:solidFill>
                <a:srgbClr val="7F6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1985200"/>
            <a:ext cx="5048100" cy="9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/>
              <a:t>Write an EXPRESSION to match the story.</a:t>
            </a:r>
            <a:endParaRPr sz="17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/>
              <a:t>Can you write another one?</a:t>
            </a:r>
            <a:endParaRPr sz="1700" i="1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279750" y="3148775"/>
            <a:ext cx="5048100" cy="13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Which expression can be used to find the number of treats he gave his dog each day?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/>
              <a:t>12 - 4			12 + 4</a:t>
            </a:r>
            <a:endParaRPr sz="2900" dirty="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/>
              <a:t>12 ÷ 4			12 x 4</a:t>
            </a:r>
            <a:endParaRPr sz="2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563" y="208525"/>
            <a:ext cx="6262875" cy="480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344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1" b="1">
                <a:solidFill>
                  <a:srgbClr val="0000FF"/>
                </a:solidFill>
              </a:rPr>
              <a:t>What do you notice?        What do you wonder?</a:t>
            </a:r>
            <a:endParaRPr sz="2911" b="1">
              <a:solidFill>
                <a:srgbClr val="0000FF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36" y="1407949"/>
            <a:ext cx="8566176" cy="24687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88913" y="3955075"/>
            <a:ext cx="8520600" cy="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1" b="1">
                <a:solidFill>
                  <a:srgbClr val="0000FF"/>
                </a:solidFill>
              </a:rPr>
              <a:t>In which pair of equations are </a:t>
            </a:r>
            <a:endParaRPr sz="2911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1" b="1">
                <a:solidFill>
                  <a:srgbClr val="0000FF"/>
                </a:solidFill>
              </a:rPr>
              <a:t>BOTH equations true?</a:t>
            </a:r>
            <a:endParaRPr sz="2911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688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chemeClr val="accent1"/>
                </a:solidFill>
              </a:rPr>
              <a:t>Do we see a rhombus here?   </a:t>
            </a:r>
            <a:endParaRPr sz="292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chemeClr val="accent1"/>
                </a:solidFill>
              </a:rPr>
              <a:t>Can we find another one?</a:t>
            </a:r>
            <a:endParaRPr sz="2920" b="1">
              <a:solidFill>
                <a:schemeClr val="accent1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738" y="1000451"/>
            <a:ext cx="7695225" cy="432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9900FF"/>
                </a:solidFill>
              </a:rPr>
              <a:t>This circle is divided into equal parts.</a:t>
            </a:r>
            <a:endParaRPr sz="2920">
              <a:solidFill>
                <a:srgbClr val="9900FF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75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741B47"/>
                </a:solidFill>
              </a:rPr>
              <a:t>What can we say about ONE of the parts?</a:t>
            </a:r>
            <a:endParaRPr sz="2900">
              <a:solidFill>
                <a:srgbClr val="741B47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7600" y="1535150"/>
            <a:ext cx="3984600" cy="34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200" y="3130450"/>
            <a:ext cx="5145125" cy="164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7408850" y="356152"/>
            <a:ext cx="1604700" cy="44311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43" b="1" dirty="0">
                <a:solidFill>
                  <a:srgbClr val="20124D"/>
                </a:solidFill>
              </a:rPr>
              <a:t>What do we notice?</a:t>
            </a:r>
            <a:endParaRPr sz="3143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143" b="1" dirty="0">
                <a:solidFill>
                  <a:srgbClr val="20124D"/>
                </a:solidFill>
              </a:rPr>
              <a:t>What do we wonder?</a:t>
            </a:r>
            <a:endParaRPr sz="3143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 dirty="0">
                <a:solidFill>
                  <a:srgbClr val="20124D"/>
                </a:solidFill>
              </a:rPr>
              <a:t>The total number of people in wagons 1 and 4 was how much greater than the number in wagon 2?</a:t>
            </a:r>
            <a:endParaRPr sz="2300" b="1" dirty="0">
              <a:solidFill>
                <a:srgbClr val="20124D"/>
              </a:solidFill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50" y="140805"/>
            <a:ext cx="7380050" cy="48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11700" y="244325"/>
            <a:ext cx="3948900" cy="46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A61C00"/>
                </a:solidFill>
              </a:rPr>
              <a:t>Tazi has 32 pencils to share with her friends. She gave each friend the SAME number of pencils.</a:t>
            </a:r>
            <a:endParaRPr sz="1900" dirty="0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CC4125"/>
                </a:solidFill>
              </a:rPr>
              <a:t>What is possible?</a:t>
            </a:r>
            <a:endParaRPr sz="1900" dirty="0">
              <a:solidFill>
                <a:srgbClr val="CC412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A61C00"/>
                </a:solidFill>
              </a:rPr>
              <a:t>She is sharing with 4 friends.</a:t>
            </a:r>
            <a:endParaRPr sz="1900" dirty="0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900" dirty="0"/>
            </a:br>
            <a:r>
              <a:rPr lang="en" sz="1900" b="1" dirty="0">
                <a:solidFill>
                  <a:srgbClr val="CC4125"/>
                </a:solidFill>
              </a:rPr>
              <a:t>What is the total number of pencils Tazi gave each friend?</a:t>
            </a:r>
            <a:endParaRPr sz="1900" b="1" dirty="0">
              <a:solidFill>
                <a:srgbClr val="CC412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rgbClr val="CC412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CC4125"/>
                </a:solidFill>
              </a:rPr>
              <a:t>	36		28</a:t>
            </a:r>
            <a:br>
              <a:rPr lang="en" sz="1900" b="1" dirty="0">
                <a:solidFill>
                  <a:srgbClr val="CC4125"/>
                </a:solidFill>
              </a:rPr>
            </a:br>
            <a:r>
              <a:rPr lang="en" sz="1900" b="1" dirty="0">
                <a:solidFill>
                  <a:srgbClr val="CC4125"/>
                </a:solidFill>
              </a:rPr>
              <a:t>	8		7</a:t>
            </a:r>
            <a:endParaRPr sz="1900" b="1" dirty="0">
              <a:solidFill>
                <a:srgbClr val="CC4125"/>
              </a:solidFill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2850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4564675" y="271825"/>
            <a:ext cx="4267500" cy="26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A student folded 2 sheets of paper along dotted lines, as shown.</a:t>
            </a:r>
            <a:endParaRPr sz="190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do we notice (think fractions!)</a:t>
            </a:r>
            <a:endParaRPr sz="190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Which of these fractions also shows how many sheets of paper the student folded?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426761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7575" y="2736675"/>
            <a:ext cx="872341" cy="22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body" idx="1"/>
          </p:nvPr>
        </p:nvSpPr>
        <p:spPr>
          <a:xfrm>
            <a:off x="311700" y="454525"/>
            <a:ext cx="28950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A group of 12 friends are going skating. Some of the friends will rent skates.</a:t>
            </a: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5 of the friends will NOT rent skates</a:t>
            </a: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The remaining friends will each rent skates for $3.00</a:t>
            </a: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How can we solve this problem?</a:t>
            </a:r>
            <a:endParaRPr sz="1700" b="1">
              <a:solidFill>
                <a:srgbClr val="1155CC"/>
              </a:solidFill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8400" y="564999"/>
            <a:ext cx="5525600" cy="411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" y="3956150"/>
            <a:ext cx="1091725" cy="118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The floor of a room is covered with square tiles, with no gaps or overlaps. Each square tile has a side length of 1 meter, as shown in this diagram.</a:t>
            </a:r>
            <a:endParaRPr sz="2300" b="1">
              <a:solidFill>
                <a:srgbClr val="073763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can we say about this room?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What is the area, in square meters, of the floor of the room?</a:t>
            </a:r>
            <a:endParaRPr sz="2300" b="1">
              <a:solidFill>
                <a:srgbClr val="3D85C6"/>
              </a:solidFill>
            </a:endParaRPr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950" y="724080"/>
            <a:ext cx="4325250" cy="344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5909700" y="280975"/>
            <a:ext cx="3133500" cy="32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A61C00"/>
                </a:solidFill>
              </a:rPr>
              <a:t>What do we notice?</a:t>
            </a:r>
            <a:endParaRPr sz="3700" b="1">
              <a:solidFill>
                <a:srgbClr val="A61C00"/>
              </a:solidFill>
            </a:endParaRPr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399975" cy="45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10943"/>
            <a:ext cx="9043200" cy="580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body" idx="1"/>
          </p:nvPr>
        </p:nvSpPr>
        <p:spPr>
          <a:xfrm>
            <a:off x="311700" y="3405325"/>
            <a:ext cx="3999900" cy="14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A library card is in the shape of a rectangle. </a:t>
            </a:r>
            <a:endParaRPr sz="17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The library card and its side lengths are shown.</a:t>
            </a:r>
            <a:endParaRPr sz="1700" b="1">
              <a:solidFill>
                <a:srgbClr val="741B47"/>
              </a:solidFill>
            </a:endParaRPr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75" y="183325"/>
            <a:ext cx="4408025" cy="28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>
            <a:spLocks noGrp="1"/>
          </p:cNvSpPr>
          <p:nvPr>
            <p:ph type="body" idx="2"/>
          </p:nvPr>
        </p:nvSpPr>
        <p:spPr>
          <a:xfrm>
            <a:off x="4984300" y="183325"/>
            <a:ext cx="3848100" cy="20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741B47"/>
                </a:solidFill>
              </a:rPr>
              <a:t>What can we say about the area of the card?</a:t>
            </a:r>
            <a:endParaRPr sz="270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741B47"/>
                </a:solidFill>
              </a:rPr>
              <a:t>Which number sentence can be used to find the area, in square centimeters, of the library card?</a:t>
            </a:r>
            <a:endParaRPr sz="270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0" name="Google Shape;13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6650" y="2116725"/>
            <a:ext cx="3338970" cy="257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536400" cy="13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can we say about these fractions?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2352050"/>
            <a:ext cx="2609850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300" y="1099150"/>
            <a:ext cx="4965341" cy="307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>
            <a:spLocks noGrp="1"/>
          </p:cNvSpPr>
          <p:nvPr>
            <p:ph type="body" idx="1"/>
          </p:nvPr>
        </p:nvSpPr>
        <p:spPr>
          <a:xfrm>
            <a:off x="732975" y="253500"/>
            <a:ext cx="3578700" cy="47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20" b="1">
                <a:solidFill>
                  <a:srgbClr val="4C1130"/>
                </a:solidFill>
              </a:rPr>
              <a:t>27 ÷ 3 = m</a:t>
            </a: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20" b="1">
                <a:solidFill>
                  <a:srgbClr val="4C1130"/>
                </a:solidFill>
              </a:rPr>
              <a:t>m ÷ 27 = 3</a:t>
            </a: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20" b="1">
                <a:solidFill>
                  <a:srgbClr val="4C1130"/>
                </a:solidFill>
              </a:rPr>
              <a:t>3 ÷ 27 = m</a:t>
            </a: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20" b="1">
                <a:solidFill>
                  <a:srgbClr val="4C1130"/>
                </a:solidFill>
              </a:rPr>
              <a:t>m x 3 = 27</a:t>
            </a: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20" b="1">
              <a:solidFill>
                <a:srgbClr val="4C113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120" b="1">
                <a:solidFill>
                  <a:srgbClr val="4C1130"/>
                </a:solidFill>
              </a:rPr>
              <a:t>27 x 3 = m</a:t>
            </a:r>
            <a:endParaRPr sz="3120" b="1">
              <a:solidFill>
                <a:srgbClr val="4C1130"/>
              </a:solidFill>
            </a:endParaRPr>
          </a:p>
        </p:txBody>
      </p:sp>
      <p:sp>
        <p:nvSpPr>
          <p:cNvPr id="143" name="Google Shape;143;p26"/>
          <p:cNvSpPr txBox="1">
            <a:spLocks noGrp="1"/>
          </p:cNvSpPr>
          <p:nvPr>
            <p:ph type="body" idx="2"/>
          </p:nvPr>
        </p:nvSpPr>
        <p:spPr>
          <a:xfrm>
            <a:off x="4361275" y="583325"/>
            <a:ext cx="4470900" cy="3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What do you we notice?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What do we wonder?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Which of these can also be used to find the value of m?</a:t>
            </a:r>
            <a:endParaRPr sz="2900" b="1">
              <a:solidFill>
                <a:srgbClr val="741B4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>
            <a:spLocks noGrp="1"/>
          </p:cNvSpPr>
          <p:nvPr>
            <p:ph type="title"/>
          </p:nvPr>
        </p:nvSpPr>
        <p:spPr>
          <a:xfrm>
            <a:off x="265500" y="724075"/>
            <a:ext cx="4045200" cy="17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50" b="1">
                <a:solidFill>
                  <a:srgbClr val="20124D"/>
                </a:solidFill>
              </a:rPr>
              <a:t>The first four numbers in a pattern are shown.</a:t>
            </a:r>
            <a:endParaRPr sz="255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5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50" b="1">
                <a:solidFill>
                  <a:srgbClr val="20124D"/>
                </a:solidFill>
              </a:rPr>
              <a:t>39, 43, 47, 51, ?</a:t>
            </a:r>
            <a:endParaRPr sz="255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 txBox="1">
            <a:spLocks noGrp="1"/>
          </p:cNvSpPr>
          <p:nvPr>
            <p:ph type="body" idx="2"/>
          </p:nvPr>
        </p:nvSpPr>
        <p:spPr>
          <a:xfrm>
            <a:off x="4746075" y="464225"/>
            <a:ext cx="4269600" cy="39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530" b="1" dirty="0">
                <a:solidFill>
                  <a:srgbClr val="351C75"/>
                </a:solidFill>
              </a:rPr>
              <a:t>Which of these sentences are true about the number pattern? </a:t>
            </a:r>
            <a:endParaRPr sz="1530" b="1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530" b="1" i="1" dirty="0">
                <a:solidFill>
                  <a:srgbClr val="351C75"/>
                </a:solidFill>
              </a:rPr>
              <a:t>Select the two correct answers. </a:t>
            </a:r>
            <a:endParaRPr sz="1530" b="1" i="1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300" b="1" dirty="0">
                <a:solidFill>
                  <a:srgbClr val="351C75"/>
                </a:solidFill>
              </a:rPr>
              <a:t>A	The rule for the pattern is “add 3.” </a:t>
            </a:r>
            <a:endParaRPr sz="1300" b="1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300" b="1" dirty="0">
                <a:solidFill>
                  <a:srgbClr val="351C75"/>
                </a:solidFill>
              </a:rPr>
              <a:t>B	The rule for the pattern is “add 4.” </a:t>
            </a:r>
            <a:endParaRPr sz="1300" b="1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300" b="1" dirty="0">
                <a:solidFill>
                  <a:srgbClr val="351C75"/>
                </a:solidFill>
              </a:rPr>
              <a:t>C	The rule for the pattern is “subtract 6.” </a:t>
            </a:r>
            <a:endParaRPr sz="1300" b="1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300" b="1" dirty="0">
                <a:solidFill>
                  <a:srgbClr val="351C75"/>
                </a:solidFill>
              </a:rPr>
              <a:t>D	The next number in the pattern is 45. </a:t>
            </a:r>
            <a:endParaRPr sz="1300" b="1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300" b="1" dirty="0">
                <a:solidFill>
                  <a:srgbClr val="351C75"/>
                </a:solidFill>
              </a:rPr>
              <a:t>E	The next number in the pattern is 54. </a:t>
            </a:r>
            <a:endParaRPr sz="1300" b="1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300" b="1" dirty="0">
                <a:solidFill>
                  <a:srgbClr val="351C75"/>
                </a:solidFill>
              </a:rPr>
              <a:t>F	The next number in the pattern is 55.</a:t>
            </a:r>
            <a:endParaRPr sz="1300" b="1" dirty="0">
              <a:solidFill>
                <a:srgbClr val="351C75"/>
              </a:solidFill>
            </a:endParaRPr>
          </a:p>
        </p:txBody>
      </p:sp>
      <p:sp>
        <p:nvSpPr>
          <p:cNvPr id="150" name="Google Shape;150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20124D"/>
                </a:solidFill>
              </a:rPr>
              <a:t>What can we say about this pattern?</a:t>
            </a:r>
            <a:endParaRPr sz="2300" b="1" i="1">
              <a:solidFill>
                <a:srgbClr val="2012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subTitle" idx="1"/>
          </p:nvPr>
        </p:nvSpPr>
        <p:spPr>
          <a:xfrm>
            <a:off x="265500" y="724075"/>
            <a:ext cx="4045200" cy="3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An expression is shown.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5 x 90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Create an expression that has the same value!</a:t>
            </a:r>
            <a:endParaRPr sz="2900" b="1">
              <a:solidFill>
                <a:srgbClr val="274E13"/>
              </a:solidFill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2"/>
          </p:nvPr>
        </p:nvSpPr>
        <p:spPr>
          <a:xfrm>
            <a:off x="4939500" y="409250"/>
            <a:ext cx="3837000" cy="451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Which of these have the same value as the expression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5 x 90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274E13"/>
                </a:solidFill>
              </a:rPr>
              <a:t>Select the two correct answers.</a:t>
            </a:r>
            <a:endParaRPr sz="1900" b="1" i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A.	5 x 10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B. 	9 x 10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C.	90 x 5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D.	5 x 9 x 10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E.	90 x 90 x 90 x 90 x 90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18550"/>
            <a:ext cx="424950" cy="42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658</Words>
  <Application>Microsoft Macintosh PowerPoint</Application>
  <PresentationFormat>On-screen Show (16:9)</PresentationFormat>
  <Paragraphs>85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Simple Light</vt:lpstr>
      <vt:lpstr>A dog owner gave his dog the same number of treats each day for 4 days.  Over the 4 days, he gave his dog a total of 12 treats.</vt:lpstr>
      <vt:lpstr>PowerPoint Presentation</vt:lpstr>
      <vt:lpstr>What do you notice?        What do you wonder?</vt:lpstr>
      <vt:lpstr>Do we see a rhombus here?    Can we find another one?</vt:lpstr>
      <vt:lpstr>This circle is divided into equal parts.</vt:lpstr>
      <vt:lpstr>PowerPoint Presentation</vt:lpstr>
      <vt:lpstr>Tazi has 32 pencils to share with her friends. She gave each friend the SAME number of pencils.  What is possible?  She is sharing with 4 friends.  What is the total number of pencils Tazi gave each friend?   36  28  8  7</vt:lpstr>
      <vt:lpstr>PowerPoint Presentation</vt:lpstr>
      <vt:lpstr>PowerPoint Presentation</vt:lpstr>
      <vt:lpstr>PowerPoint Presentation</vt:lpstr>
      <vt:lpstr>What do we notice?</vt:lpstr>
      <vt:lpstr>PowerPoint Presentation</vt:lpstr>
      <vt:lpstr>What can we say about these fractions?</vt:lpstr>
      <vt:lpstr>PowerPoint Presentation</vt:lpstr>
      <vt:lpstr>The first four numbers in a pattern are shown.  39, 43, 47, 51, 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dog owner gave his dog the same number of treats each day for 4 days.  Over the 4 days, he gave his dog a total of 12 treats.</dc:title>
  <cp:lastModifiedBy>Manousaridis, Tracy</cp:lastModifiedBy>
  <cp:revision>2</cp:revision>
  <dcterms:modified xsi:type="dcterms:W3CDTF">2022-02-22T12:44:32Z</dcterms:modified>
</cp:coreProperties>
</file>