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embeddedFontLst>
    <p:embeddedFont>
      <p:font typeface="Roboto" panose="02000000000000000000" pitchFamily="2"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CC58689-13BC-4676-B06C-D667E240ACF6}">
  <a:tblStyle styleId="{CCC58689-13BC-4676-B06C-D667E240ACF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721"/>
  </p:normalViewPr>
  <p:slideViewPr>
    <p:cSldViewPr snapToGrid="0">
      <p:cViewPr varScale="1">
        <p:scale>
          <a:sx n="145" d="100"/>
          <a:sy n="145" d="100"/>
        </p:scale>
        <p:origin x="68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0f71f04b27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0f71f04b27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Week of February 28, 2022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114c7ad73c6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114c7ad73c6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March 1, 2022</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Maha Shivaratri (India)</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ae29286f52_0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ae29286f52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b7f367bcef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b7f367bcef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graph from the National Snow &amp; Ice Data Center shows the extent of sea ice in the month of November between 1978 and 2020. What do you notice about this trend? Why do you think this trend is happening? The NY Times released an article saying that some populations of polar bears have declined by 40% between 2000 and 2010. Polar bears live on sea ice. Do you think this graph is related to the decreasing polar bear population?</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114c7ad73c6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114c7ad73c6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6, 2022</a:t>
            </a:r>
            <a:endParaRPr/>
          </a:p>
          <a:p>
            <a:pPr marL="0" lvl="0" indent="0" algn="l" rtl="0">
              <a:spcBef>
                <a:spcPts val="0"/>
              </a:spcBef>
              <a:spcAft>
                <a:spcPts val="0"/>
              </a:spcAft>
              <a:buNone/>
            </a:pPr>
            <a:r>
              <a:rPr lang="en"/>
              <a:t>Ghana Independence Day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b7f367bcef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b7f367bcef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March 7, 2022</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b7f367bcef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b7f367bcef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ba128204db_0_1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ba128204db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bcced27d37_0_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bcced27d37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c0ea46d5d8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c0ea46d5d8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ba128204db_0_1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ba128204db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March 14, 2022</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c0ea46d5d8_0_1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c0ea46d5d8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14c7ad73c6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14c7ad73c6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16, 2022</a:t>
            </a:r>
            <a:endParaRPr/>
          </a:p>
          <a:p>
            <a:pPr marL="0" lvl="0" indent="0" algn="l" rtl="0">
              <a:spcBef>
                <a:spcPts val="0"/>
              </a:spcBef>
              <a:spcAft>
                <a:spcPts val="0"/>
              </a:spcAft>
              <a:buNone/>
            </a:pPr>
            <a:r>
              <a:rPr lang="en"/>
              <a:t>Purim</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c7640ae10f_1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c7640ae10f_1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17, 2022</a:t>
            </a:r>
            <a:endParaRPr/>
          </a:p>
          <a:p>
            <a:pPr marL="0" lvl="0" indent="0" algn="l" rtl="0">
              <a:spcBef>
                <a:spcPts val="0"/>
              </a:spcBef>
              <a:spcAft>
                <a:spcPts val="0"/>
              </a:spcAft>
              <a:buNone/>
            </a:pPr>
            <a:r>
              <a:rPr lang="en"/>
              <a:t>St. Patrick’s Day</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c9098899b9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c9098899b9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18, 2022</a:t>
            </a:r>
            <a:endParaRPr/>
          </a:p>
          <a:p>
            <a:pPr marL="0" lvl="0" indent="0" algn="l" rtl="0">
              <a:spcBef>
                <a:spcPts val="0"/>
              </a:spcBef>
              <a:spcAft>
                <a:spcPts val="0"/>
              </a:spcAft>
              <a:buNone/>
            </a:pPr>
            <a:r>
              <a:rPr lang="en"/>
              <a:t>Holi (India)</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c9098899b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c9098899b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March 21, 2022</a:t>
            </a:r>
            <a:endParaRPr/>
          </a:p>
          <a:p>
            <a:pPr marL="0" lvl="0" indent="0" algn="l" rtl="0">
              <a:spcBef>
                <a:spcPts val="0"/>
              </a:spcBef>
              <a:spcAft>
                <a:spcPts val="0"/>
              </a:spcAft>
              <a:buNone/>
            </a:pPr>
            <a:r>
              <a:rPr lang="en"/>
              <a:t>Persian New Year</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c733afd22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c733afd22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115d1f0d69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115d1f0d69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c144d5218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c144d5218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115d1f0d696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115d1f0d696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25, 2022</a:t>
            </a:r>
            <a:endParaRPr/>
          </a:p>
          <a:p>
            <a:pPr marL="0" lvl="0" indent="0" algn="l" rtl="0">
              <a:spcBef>
                <a:spcPts val="0"/>
              </a:spcBef>
              <a:spcAft>
                <a:spcPts val="0"/>
              </a:spcAft>
              <a:buNone/>
            </a:pPr>
            <a:r>
              <a:rPr lang="en"/>
              <a:t>Greek Independence Day</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b97422f544_0_1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b97422f544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March 28, 2022</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c9098899b9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c9098899b9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ba128204db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ba128204db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c0ea46d5d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c0ea46d5d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1, 2021</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c0ea46d5d8_0_1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c0ea46d5d8_0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138000" y="268450"/>
            <a:ext cx="7315200" cy="509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900">
                <a:solidFill>
                  <a:srgbClr val="0B5394"/>
                </a:solidFill>
              </a:rPr>
              <a:t>Look closely at this mural in Jamaica Plain</a:t>
            </a:r>
            <a:endParaRPr sz="2900">
              <a:solidFill>
                <a:srgbClr val="0B5394"/>
              </a:solidFill>
            </a:endParaRPr>
          </a:p>
        </p:txBody>
      </p:sp>
      <p:sp>
        <p:nvSpPr>
          <p:cNvPr id="55" name="Google Shape;55;p13"/>
          <p:cNvSpPr txBox="1">
            <a:spLocks noGrp="1"/>
          </p:cNvSpPr>
          <p:nvPr>
            <p:ph type="body" idx="1"/>
          </p:nvPr>
        </p:nvSpPr>
        <p:spPr>
          <a:xfrm>
            <a:off x="7492075" y="1009625"/>
            <a:ext cx="1518000" cy="3559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0B5394"/>
                </a:solidFill>
              </a:rPr>
              <a:t>What quantities can we estimate?</a:t>
            </a:r>
            <a:endParaRPr sz="1900" b="1">
              <a:solidFill>
                <a:srgbClr val="0B5394"/>
              </a:solidFill>
            </a:endParaRPr>
          </a:p>
          <a:p>
            <a:pPr marL="0" lvl="0" indent="0" algn="ctr" rtl="0">
              <a:spcBef>
                <a:spcPts val="1600"/>
              </a:spcBef>
              <a:spcAft>
                <a:spcPts val="0"/>
              </a:spcAft>
              <a:buNone/>
            </a:pPr>
            <a:r>
              <a:rPr lang="en" sz="1900">
                <a:solidFill>
                  <a:srgbClr val="0B5394"/>
                </a:solidFill>
              </a:rPr>
              <a:t>Length?</a:t>
            </a:r>
            <a:endParaRPr sz="1900">
              <a:solidFill>
                <a:srgbClr val="0B5394"/>
              </a:solidFill>
            </a:endParaRPr>
          </a:p>
          <a:p>
            <a:pPr marL="0" lvl="0" indent="0" algn="ctr" rtl="0">
              <a:spcBef>
                <a:spcPts val="1600"/>
              </a:spcBef>
              <a:spcAft>
                <a:spcPts val="0"/>
              </a:spcAft>
              <a:buNone/>
            </a:pPr>
            <a:r>
              <a:rPr lang="en" sz="1900">
                <a:solidFill>
                  <a:srgbClr val="0B5394"/>
                </a:solidFill>
              </a:rPr>
              <a:t>Height?</a:t>
            </a:r>
            <a:endParaRPr sz="1900">
              <a:solidFill>
                <a:srgbClr val="0B5394"/>
              </a:solidFill>
            </a:endParaRPr>
          </a:p>
          <a:p>
            <a:pPr marL="0" lvl="0" indent="0" algn="ctr" rtl="0">
              <a:spcBef>
                <a:spcPts val="1600"/>
              </a:spcBef>
              <a:spcAft>
                <a:spcPts val="0"/>
              </a:spcAft>
              <a:buNone/>
            </a:pPr>
            <a:r>
              <a:rPr lang="en" sz="1900">
                <a:solidFill>
                  <a:srgbClr val="0B5394"/>
                </a:solidFill>
              </a:rPr>
              <a:t>Bricks?</a:t>
            </a:r>
            <a:endParaRPr sz="1900">
              <a:solidFill>
                <a:srgbClr val="0B5394"/>
              </a:solidFill>
            </a:endParaRPr>
          </a:p>
          <a:p>
            <a:pPr marL="0" lvl="0" indent="0" algn="ctr" rtl="0">
              <a:spcBef>
                <a:spcPts val="1600"/>
              </a:spcBef>
              <a:spcAft>
                <a:spcPts val="1600"/>
              </a:spcAft>
              <a:buNone/>
            </a:pPr>
            <a:r>
              <a:rPr lang="en" sz="1900">
                <a:solidFill>
                  <a:srgbClr val="0B5394"/>
                </a:solidFill>
              </a:rPr>
              <a:t>Characters?</a:t>
            </a:r>
            <a:endParaRPr sz="1900">
              <a:solidFill>
                <a:srgbClr val="0B5394"/>
              </a:solidFill>
            </a:endParaRPr>
          </a:p>
        </p:txBody>
      </p:sp>
      <p:pic>
        <p:nvPicPr>
          <p:cNvPr id="56" name="Google Shape;56;p13"/>
          <p:cNvPicPr preferRelativeResize="0"/>
          <p:nvPr/>
        </p:nvPicPr>
        <p:blipFill>
          <a:blip r:embed="rId3">
            <a:alphaModFix/>
          </a:blip>
          <a:stretch>
            <a:fillRect/>
          </a:stretch>
        </p:blipFill>
        <p:spPr>
          <a:xfrm>
            <a:off x="138100" y="872125"/>
            <a:ext cx="7315200" cy="4114800"/>
          </a:xfrm>
          <a:prstGeom prst="rect">
            <a:avLst/>
          </a:prstGeom>
          <a:noFill/>
          <a:ln>
            <a:noFill/>
          </a:ln>
        </p:spPr>
      </p:pic>
      <p:sp>
        <p:nvSpPr>
          <p:cNvPr id="57" name="Google Shape;57;p13"/>
          <p:cNvSpPr txBox="1"/>
          <p:nvPr/>
        </p:nvSpPr>
        <p:spPr>
          <a:xfrm>
            <a:off x="8331475" y="4789500"/>
            <a:ext cx="812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3.MD.A2</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
                                            <p:txEl>
                                              <p:pRg st="0" end="0"/>
                                            </p:txEl>
                                          </p:spTgt>
                                        </p:tgtEl>
                                        <p:attrNameLst>
                                          <p:attrName>style.visibility</p:attrName>
                                        </p:attrNameLst>
                                      </p:cBhvr>
                                      <p:to>
                                        <p:strVal val="visible"/>
                                      </p:to>
                                    </p:set>
                                    <p:animEffect transition="in" filter="fade">
                                      <p:cBhvr>
                                        <p:cTn id="7" dur="1000"/>
                                        <p:tgtEl>
                                          <p:spTgt spid="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5">
                                            <p:txEl>
                                              <p:pRg st="1" end="1"/>
                                            </p:txEl>
                                          </p:spTgt>
                                        </p:tgtEl>
                                        <p:attrNameLst>
                                          <p:attrName>style.visibility</p:attrName>
                                        </p:attrNameLst>
                                      </p:cBhvr>
                                      <p:to>
                                        <p:strVal val="visible"/>
                                      </p:to>
                                    </p:set>
                                    <p:animEffect transition="in" filter="fade">
                                      <p:cBhvr>
                                        <p:cTn id="12" dur="1000"/>
                                        <p:tgtEl>
                                          <p:spTgt spid="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5">
                                            <p:txEl>
                                              <p:pRg st="2" end="2"/>
                                            </p:txEl>
                                          </p:spTgt>
                                        </p:tgtEl>
                                        <p:attrNameLst>
                                          <p:attrName>style.visibility</p:attrName>
                                        </p:attrNameLst>
                                      </p:cBhvr>
                                      <p:to>
                                        <p:strVal val="visible"/>
                                      </p:to>
                                    </p:set>
                                    <p:animEffect transition="in" filter="fade">
                                      <p:cBhvr>
                                        <p:cTn id="17" dur="1000"/>
                                        <p:tgtEl>
                                          <p:spTgt spid="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5">
                                            <p:txEl>
                                              <p:pRg st="3" end="3"/>
                                            </p:txEl>
                                          </p:spTgt>
                                        </p:tgtEl>
                                        <p:attrNameLst>
                                          <p:attrName>style.visibility</p:attrName>
                                        </p:attrNameLst>
                                      </p:cBhvr>
                                      <p:to>
                                        <p:strVal val="visible"/>
                                      </p:to>
                                    </p:set>
                                    <p:animEffect transition="in" filter="fade">
                                      <p:cBhvr>
                                        <p:cTn id="22" dur="1000"/>
                                        <p:tgtEl>
                                          <p:spTgt spid="5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5">
                                            <p:txEl>
                                              <p:pRg st="4" end="4"/>
                                            </p:txEl>
                                          </p:spTgt>
                                        </p:tgtEl>
                                        <p:attrNameLst>
                                          <p:attrName>style.visibility</p:attrName>
                                        </p:attrNameLst>
                                      </p:cBhvr>
                                      <p:to>
                                        <p:strVal val="visible"/>
                                      </p:to>
                                    </p:set>
                                    <p:animEffect transition="in" filter="fade">
                                      <p:cBhvr>
                                        <p:cTn id="27" dur="1000"/>
                                        <p:tgtEl>
                                          <p:spTgt spid="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111700" y="125600"/>
            <a:ext cx="1237050" cy="909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dirty="0">
                <a:solidFill>
                  <a:srgbClr val="5B0F00"/>
                </a:solidFill>
              </a:rPr>
              <a:t>Happy </a:t>
            </a:r>
            <a:r>
              <a:rPr lang="en" sz="1700" b="1" dirty="0" err="1">
                <a:solidFill>
                  <a:srgbClr val="5B0F00"/>
                </a:solidFill>
              </a:rPr>
              <a:t>Maha</a:t>
            </a:r>
            <a:r>
              <a:rPr lang="en" sz="1700" b="1" dirty="0">
                <a:solidFill>
                  <a:srgbClr val="5B0F00"/>
                </a:solidFill>
              </a:rPr>
              <a:t> Shivaratri</a:t>
            </a:r>
            <a:endParaRPr sz="1700" b="1" dirty="0">
              <a:solidFill>
                <a:srgbClr val="5B0F00"/>
              </a:solidFill>
            </a:endParaRPr>
          </a:p>
        </p:txBody>
      </p:sp>
      <p:sp>
        <p:nvSpPr>
          <p:cNvPr id="63" name="Google Shape;63;p14"/>
          <p:cNvSpPr txBox="1">
            <a:spLocks noGrp="1"/>
          </p:cNvSpPr>
          <p:nvPr>
            <p:ph type="body" idx="1"/>
          </p:nvPr>
        </p:nvSpPr>
        <p:spPr>
          <a:xfrm>
            <a:off x="53650" y="1152475"/>
            <a:ext cx="1295100" cy="341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dirty="0">
                <a:solidFill>
                  <a:srgbClr val="5B0F00"/>
                </a:solidFill>
              </a:rPr>
              <a:t>Each of these Mango </a:t>
            </a:r>
            <a:r>
              <a:rPr lang="en" sz="1700" dirty="0" err="1">
                <a:solidFill>
                  <a:srgbClr val="5B0F00"/>
                </a:solidFill>
              </a:rPr>
              <a:t>Ladoo</a:t>
            </a:r>
            <a:r>
              <a:rPr lang="en" sz="1700" dirty="0">
                <a:solidFill>
                  <a:srgbClr val="5B0F00"/>
                </a:solidFill>
              </a:rPr>
              <a:t> weighs around 65 grams.</a:t>
            </a:r>
            <a:endParaRPr sz="1700" dirty="0">
              <a:solidFill>
                <a:srgbClr val="5B0F00"/>
              </a:solidFill>
            </a:endParaRPr>
          </a:p>
          <a:p>
            <a:pPr marL="0" lvl="0" indent="0" algn="ctr" rtl="0">
              <a:spcBef>
                <a:spcPts val="1600"/>
              </a:spcBef>
              <a:spcAft>
                <a:spcPts val="1600"/>
              </a:spcAft>
              <a:buNone/>
            </a:pPr>
            <a:r>
              <a:rPr lang="en" sz="1700" dirty="0">
                <a:solidFill>
                  <a:srgbClr val="5B0F00"/>
                </a:solidFill>
              </a:rPr>
              <a:t>How much might they all weigh together?</a:t>
            </a:r>
            <a:endParaRPr sz="1700" dirty="0">
              <a:solidFill>
                <a:srgbClr val="5B0F00"/>
              </a:solidFill>
            </a:endParaRPr>
          </a:p>
        </p:txBody>
      </p:sp>
      <p:pic>
        <p:nvPicPr>
          <p:cNvPr id="64" name="Google Shape;64;p14"/>
          <p:cNvPicPr preferRelativeResize="0"/>
          <p:nvPr/>
        </p:nvPicPr>
        <p:blipFill>
          <a:blip r:embed="rId3">
            <a:alphaModFix/>
          </a:blip>
          <a:stretch>
            <a:fillRect/>
          </a:stretch>
        </p:blipFill>
        <p:spPr>
          <a:xfrm>
            <a:off x="1409407" y="0"/>
            <a:ext cx="7734588" cy="5143501"/>
          </a:xfrm>
          <a:prstGeom prst="rect">
            <a:avLst/>
          </a:prstGeom>
          <a:noFill/>
          <a:ln>
            <a:noFill/>
          </a:ln>
        </p:spPr>
      </p:pic>
      <p:sp>
        <p:nvSpPr>
          <p:cNvPr id="65" name="Google Shape;65;p14"/>
          <p:cNvSpPr txBox="1"/>
          <p:nvPr/>
        </p:nvSpPr>
        <p:spPr>
          <a:xfrm>
            <a:off x="833100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solidFill>
                  <a:schemeClr val="lt1"/>
                </a:solidFill>
              </a:rPr>
              <a:t>3.MD.A2</a:t>
            </a:r>
            <a:endParaRPr sz="11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3">
                                            <p:txEl>
                                              <p:pRg st="0" end="0"/>
                                            </p:txEl>
                                          </p:spTgt>
                                        </p:tgtEl>
                                        <p:attrNameLst>
                                          <p:attrName>style.visibility</p:attrName>
                                        </p:attrNameLst>
                                      </p:cBhvr>
                                      <p:to>
                                        <p:strVal val="visible"/>
                                      </p:to>
                                    </p:set>
                                    <p:animEffect transition="in" filter="fade">
                                      <p:cBhvr>
                                        <p:cTn id="7" dur="1000"/>
                                        <p:tgtEl>
                                          <p:spTgt spid="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3">
                                            <p:txEl>
                                              <p:pRg st="1" end="1"/>
                                            </p:txEl>
                                          </p:spTgt>
                                        </p:tgtEl>
                                        <p:attrNameLst>
                                          <p:attrName>style.visibility</p:attrName>
                                        </p:attrNameLst>
                                      </p:cBhvr>
                                      <p:to>
                                        <p:strVal val="visible"/>
                                      </p:to>
                                    </p:set>
                                    <p:animEffect transition="in" filter="fade">
                                      <p:cBhvr>
                                        <p:cTn id="12" dur="1000"/>
                                        <p:tgtEl>
                                          <p:spTgt spid="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Would you rather . . .</a:t>
            </a:r>
            <a:endParaRPr/>
          </a:p>
        </p:txBody>
      </p:sp>
      <p:pic>
        <p:nvPicPr>
          <p:cNvPr id="71" name="Google Shape;71;p15"/>
          <p:cNvPicPr preferRelativeResize="0"/>
          <p:nvPr/>
        </p:nvPicPr>
        <p:blipFill>
          <a:blip r:embed="rId3">
            <a:alphaModFix/>
          </a:blip>
          <a:stretch>
            <a:fillRect/>
          </a:stretch>
        </p:blipFill>
        <p:spPr>
          <a:xfrm>
            <a:off x="905301" y="1366375"/>
            <a:ext cx="7563551" cy="2994550"/>
          </a:xfrm>
          <a:prstGeom prst="rect">
            <a:avLst/>
          </a:prstGeom>
          <a:noFill/>
          <a:ln>
            <a:noFill/>
          </a:ln>
        </p:spPr>
      </p:pic>
      <p:sp>
        <p:nvSpPr>
          <p:cNvPr id="72" name="Google Shape;72;p15"/>
          <p:cNvSpPr txBox="1"/>
          <p:nvPr/>
        </p:nvSpPr>
        <p:spPr>
          <a:xfrm>
            <a:off x="8331475" y="4789500"/>
            <a:ext cx="812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3.NF.A3</a:t>
            </a:r>
            <a:endParaRPr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6"/>
          <p:cNvSpPr txBox="1">
            <a:spLocks noGrp="1"/>
          </p:cNvSpPr>
          <p:nvPr>
            <p:ph type="body" idx="1"/>
          </p:nvPr>
        </p:nvSpPr>
        <p:spPr>
          <a:xfrm>
            <a:off x="6807750" y="445025"/>
            <a:ext cx="2024400" cy="4123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sz="1900" b="1">
              <a:solidFill>
                <a:srgbClr val="1C4587"/>
              </a:solidFill>
            </a:endParaRPr>
          </a:p>
          <a:p>
            <a:pPr marL="0" lvl="0" indent="0" algn="ctr" rtl="0">
              <a:spcBef>
                <a:spcPts val="1600"/>
              </a:spcBef>
              <a:spcAft>
                <a:spcPts val="0"/>
              </a:spcAft>
              <a:buNone/>
            </a:pPr>
            <a:r>
              <a:rPr lang="en" sz="1900" b="1">
                <a:solidFill>
                  <a:srgbClr val="1C4587"/>
                </a:solidFill>
              </a:rPr>
              <a:t>What do you notice? </a:t>
            </a:r>
            <a:endParaRPr sz="1900" b="1">
              <a:solidFill>
                <a:srgbClr val="1C4587"/>
              </a:solidFill>
            </a:endParaRPr>
          </a:p>
          <a:p>
            <a:pPr marL="0" lvl="0" indent="0" algn="ctr" rtl="0">
              <a:spcBef>
                <a:spcPts val="1600"/>
              </a:spcBef>
              <a:spcAft>
                <a:spcPts val="0"/>
              </a:spcAft>
              <a:buNone/>
            </a:pPr>
            <a:r>
              <a:rPr lang="en" sz="1900" b="1">
                <a:solidFill>
                  <a:srgbClr val="1C4587"/>
                </a:solidFill>
              </a:rPr>
              <a:t>What do you wonder? </a:t>
            </a:r>
            <a:endParaRPr sz="1900" b="1">
              <a:solidFill>
                <a:srgbClr val="1C4587"/>
              </a:solidFill>
            </a:endParaRPr>
          </a:p>
          <a:p>
            <a:pPr marL="0" lvl="0" indent="0" algn="ctr" rtl="0">
              <a:spcBef>
                <a:spcPts val="1600"/>
              </a:spcBef>
              <a:spcAft>
                <a:spcPts val="1600"/>
              </a:spcAft>
              <a:buNone/>
            </a:pPr>
            <a:r>
              <a:rPr lang="en" sz="1900" b="1">
                <a:solidFill>
                  <a:srgbClr val="1C4587"/>
                </a:solidFill>
              </a:rPr>
              <a:t>What is going on in this data visualization?</a:t>
            </a:r>
            <a:endParaRPr sz="1900" b="1">
              <a:solidFill>
                <a:srgbClr val="1C4587"/>
              </a:solidFill>
            </a:endParaRPr>
          </a:p>
        </p:txBody>
      </p:sp>
      <p:pic>
        <p:nvPicPr>
          <p:cNvPr id="78" name="Google Shape;78;p16"/>
          <p:cNvPicPr preferRelativeResize="0"/>
          <p:nvPr/>
        </p:nvPicPr>
        <p:blipFill>
          <a:blip r:embed="rId3">
            <a:alphaModFix/>
          </a:blip>
          <a:stretch>
            <a:fillRect/>
          </a:stretch>
        </p:blipFill>
        <p:spPr>
          <a:xfrm>
            <a:off x="311700" y="445025"/>
            <a:ext cx="6496050" cy="4371975"/>
          </a:xfrm>
          <a:prstGeom prst="rect">
            <a:avLst/>
          </a:prstGeom>
          <a:noFill/>
          <a:ln>
            <a:noFill/>
          </a:ln>
        </p:spPr>
      </p:pic>
      <p:sp>
        <p:nvSpPr>
          <p:cNvPr id="79" name="Google Shape;79;p16"/>
          <p:cNvSpPr txBox="1"/>
          <p:nvPr/>
        </p:nvSpPr>
        <p:spPr>
          <a:xfrm>
            <a:off x="8331475" y="4789500"/>
            <a:ext cx="812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3.MD.B</a:t>
            </a:r>
            <a:endParaRPr sz="1100"/>
          </a:p>
        </p:txBody>
      </p:sp>
      <p:sp>
        <p:nvSpPr>
          <p:cNvPr id="80" name="Google Shape;80;p16"/>
          <p:cNvSpPr txBox="1"/>
          <p:nvPr/>
        </p:nvSpPr>
        <p:spPr>
          <a:xfrm>
            <a:off x="0" y="4743300"/>
            <a:ext cx="1668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a:t>YouCubed, Stanford University</a:t>
            </a:r>
            <a:r>
              <a:rPr lang="en"/>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7"/>
          <p:cNvSpPr txBox="1">
            <a:spLocks noGrp="1"/>
          </p:cNvSpPr>
          <p:nvPr>
            <p:ph type="title"/>
          </p:nvPr>
        </p:nvSpPr>
        <p:spPr>
          <a:xfrm>
            <a:off x="2126550" y="165225"/>
            <a:ext cx="6861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900" b="1">
                <a:solidFill>
                  <a:srgbClr val="CC0000"/>
                </a:solidFill>
              </a:rPr>
              <a:t>Happy Independence Day in Ghana!</a:t>
            </a:r>
            <a:endParaRPr sz="2900" b="1">
              <a:solidFill>
                <a:srgbClr val="CC0000"/>
              </a:solidFill>
            </a:endParaRPr>
          </a:p>
        </p:txBody>
      </p:sp>
      <p:sp>
        <p:nvSpPr>
          <p:cNvPr id="86" name="Google Shape;86;p17"/>
          <p:cNvSpPr txBox="1">
            <a:spLocks noGrp="1"/>
          </p:cNvSpPr>
          <p:nvPr>
            <p:ph type="body" idx="1"/>
          </p:nvPr>
        </p:nvSpPr>
        <p:spPr>
          <a:xfrm>
            <a:off x="100775" y="996925"/>
            <a:ext cx="1298400" cy="3572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CC0000"/>
                </a:solidFill>
              </a:rPr>
              <a:t>This giant flag measures </a:t>
            </a:r>
            <a:r>
              <a:rPr lang="en" sz="1900" b="1">
                <a:solidFill>
                  <a:srgbClr val="CC0000"/>
                </a:solidFill>
              </a:rPr>
              <a:t>85m x 50m</a:t>
            </a:r>
            <a:endParaRPr sz="1900" b="1">
              <a:solidFill>
                <a:srgbClr val="CC0000"/>
              </a:solidFill>
            </a:endParaRPr>
          </a:p>
          <a:p>
            <a:pPr marL="0" lvl="0" indent="0" algn="ctr" rtl="0">
              <a:spcBef>
                <a:spcPts val="1600"/>
              </a:spcBef>
              <a:spcAft>
                <a:spcPts val="1600"/>
              </a:spcAft>
              <a:buNone/>
            </a:pPr>
            <a:r>
              <a:rPr lang="en" sz="1700" b="1">
                <a:solidFill>
                  <a:srgbClr val="CC0000"/>
                </a:solidFill>
              </a:rPr>
              <a:t>What can we say about the </a:t>
            </a:r>
            <a:r>
              <a:rPr lang="en" sz="1900" b="1">
                <a:solidFill>
                  <a:srgbClr val="CC0000"/>
                </a:solidFill>
              </a:rPr>
              <a:t>perimeter </a:t>
            </a:r>
            <a:r>
              <a:rPr lang="en" sz="1700" b="1">
                <a:solidFill>
                  <a:srgbClr val="CC0000"/>
                </a:solidFill>
              </a:rPr>
              <a:t>and the </a:t>
            </a:r>
            <a:r>
              <a:rPr lang="en" sz="1900" b="1">
                <a:solidFill>
                  <a:srgbClr val="CC0000"/>
                </a:solidFill>
              </a:rPr>
              <a:t>area</a:t>
            </a:r>
            <a:r>
              <a:rPr lang="en" sz="1700" b="1">
                <a:solidFill>
                  <a:srgbClr val="CC0000"/>
                </a:solidFill>
              </a:rPr>
              <a:t>?</a:t>
            </a:r>
            <a:endParaRPr sz="1700" b="1">
              <a:solidFill>
                <a:srgbClr val="CC0000"/>
              </a:solidFill>
            </a:endParaRPr>
          </a:p>
        </p:txBody>
      </p:sp>
      <p:pic>
        <p:nvPicPr>
          <p:cNvPr id="87" name="Google Shape;87;p17"/>
          <p:cNvPicPr preferRelativeResize="0"/>
          <p:nvPr/>
        </p:nvPicPr>
        <p:blipFill>
          <a:blip r:embed="rId3">
            <a:alphaModFix/>
          </a:blip>
          <a:stretch>
            <a:fillRect/>
          </a:stretch>
        </p:blipFill>
        <p:spPr>
          <a:xfrm>
            <a:off x="1524000" y="857250"/>
            <a:ext cx="7620000" cy="4286250"/>
          </a:xfrm>
          <a:prstGeom prst="rect">
            <a:avLst/>
          </a:prstGeom>
          <a:noFill/>
          <a:ln>
            <a:noFill/>
          </a:ln>
        </p:spPr>
      </p:pic>
      <p:sp>
        <p:nvSpPr>
          <p:cNvPr id="88" name="Google Shape;88;p17"/>
          <p:cNvSpPr txBox="1"/>
          <p:nvPr/>
        </p:nvSpPr>
        <p:spPr>
          <a:xfrm>
            <a:off x="8331475" y="4789500"/>
            <a:ext cx="812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3.MD.D8</a:t>
            </a:r>
            <a:endParaRPr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8"/>
          <p:cNvSpPr txBox="1">
            <a:spLocks noGrp="1"/>
          </p:cNvSpPr>
          <p:nvPr>
            <p:ph type="title"/>
          </p:nvPr>
        </p:nvSpPr>
        <p:spPr>
          <a:xfrm>
            <a:off x="5409550" y="986575"/>
            <a:ext cx="3422700" cy="3059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300"/>
              <a:t>Which one doesn’t belong?</a:t>
            </a:r>
            <a:endParaRPr sz="4300"/>
          </a:p>
        </p:txBody>
      </p:sp>
      <p:pic>
        <p:nvPicPr>
          <p:cNvPr id="94" name="Google Shape;94;p18"/>
          <p:cNvPicPr preferRelativeResize="0"/>
          <p:nvPr/>
        </p:nvPicPr>
        <p:blipFill>
          <a:blip r:embed="rId3">
            <a:alphaModFix/>
          </a:blip>
          <a:stretch>
            <a:fillRect/>
          </a:stretch>
        </p:blipFill>
        <p:spPr>
          <a:xfrm>
            <a:off x="8" y="0"/>
            <a:ext cx="5104535" cy="5143500"/>
          </a:xfrm>
          <a:prstGeom prst="rect">
            <a:avLst/>
          </a:prstGeom>
          <a:noFill/>
          <a:ln>
            <a:noFill/>
          </a:ln>
        </p:spPr>
      </p:pic>
      <p:sp>
        <p:nvSpPr>
          <p:cNvPr id="95" name="Google Shape;95;p18"/>
          <p:cNvSpPr txBox="1"/>
          <p:nvPr/>
        </p:nvSpPr>
        <p:spPr>
          <a:xfrm>
            <a:off x="8331475" y="4789500"/>
            <a:ext cx="812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3.G.A1</a:t>
            </a:r>
            <a:endParaRPr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9"/>
          <p:cNvSpPr txBox="1">
            <a:spLocks noGrp="1"/>
          </p:cNvSpPr>
          <p:nvPr>
            <p:ph type="title"/>
          </p:nvPr>
        </p:nvSpPr>
        <p:spPr>
          <a:xfrm>
            <a:off x="311700" y="144100"/>
            <a:ext cx="8520600" cy="576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900" b="1">
                <a:solidFill>
                  <a:srgbClr val="434343"/>
                </a:solidFill>
              </a:rPr>
              <a:t>Would you rather have...</a:t>
            </a:r>
            <a:endParaRPr sz="2900" b="1">
              <a:solidFill>
                <a:srgbClr val="434343"/>
              </a:solidFill>
            </a:endParaRPr>
          </a:p>
        </p:txBody>
      </p:sp>
      <p:pic>
        <p:nvPicPr>
          <p:cNvPr id="101" name="Google Shape;101;p19"/>
          <p:cNvPicPr preferRelativeResize="0"/>
          <p:nvPr/>
        </p:nvPicPr>
        <p:blipFill>
          <a:blip r:embed="rId3">
            <a:alphaModFix/>
          </a:blip>
          <a:stretch>
            <a:fillRect/>
          </a:stretch>
        </p:blipFill>
        <p:spPr>
          <a:xfrm>
            <a:off x="668288" y="764875"/>
            <a:ext cx="7807425" cy="4312100"/>
          </a:xfrm>
          <a:prstGeom prst="rect">
            <a:avLst/>
          </a:prstGeom>
          <a:noFill/>
          <a:ln>
            <a:noFill/>
          </a:ln>
        </p:spPr>
      </p:pic>
      <p:sp>
        <p:nvSpPr>
          <p:cNvPr id="102" name="Google Shape;102;p19"/>
          <p:cNvSpPr txBox="1"/>
          <p:nvPr/>
        </p:nvSpPr>
        <p:spPr>
          <a:xfrm>
            <a:off x="8554050" y="4789500"/>
            <a:ext cx="6681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3.MD</a:t>
            </a:r>
            <a:endParaRPr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107" name="Google Shape;107;p20"/>
          <p:cNvPicPr preferRelativeResize="0"/>
          <p:nvPr/>
        </p:nvPicPr>
        <p:blipFill>
          <a:blip r:embed="rId3">
            <a:alphaModFix/>
          </a:blip>
          <a:stretch>
            <a:fillRect/>
          </a:stretch>
        </p:blipFill>
        <p:spPr>
          <a:xfrm>
            <a:off x="1444000" y="323850"/>
            <a:ext cx="876300" cy="1714500"/>
          </a:xfrm>
          <a:prstGeom prst="rect">
            <a:avLst/>
          </a:prstGeom>
          <a:noFill/>
          <a:ln>
            <a:noFill/>
          </a:ln>
        </p:spPr>
      </p:pic>
      <p:pic>
        <p:nvPicPr>
          <p:cNvPr id="108" name="Google Shape;108;p20"/>
          <p:cNvPicPr preferRelativeResize="0"/>
          <p:nvPr/>
        </p:nvPicPr>
        <p:blipFill>
          <a:blip r:embed="rId4">
            <a:alphaModFix/>
          </a:blip>
          <a:stretch>
            <a:fillRect/>
          </a:stretch>
        </p:blipFill>
        <p:spPr>
          <a:xfrm>
            <a:off x="4809325" y="1043950"/>
            <a:ext cx="3424100" cy="487675"/>
          </a:xfrm>
          <a:prstGeom prst="rect">
            <a:avLst/>
          </a:prstGeom>
          <a:noFill/>
          <a:ln>
            <a:noFill/>
          </a:ln>
        </p:spPr>
      </p:pic>
      <p:sp>
        <p:nvSpPr>
          <p:cNvPr id="109" name="Google Shape;109;p20"/>
          <p:cNvSpPr txBox="1"/>
          <p:nvPr/>
        </p:nvSpPr>
        <p:spPr>
          <a:xfrm>
            <a:off x="5257800" y="1371600"/>
            <a:ext cx="2628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200" b="1">
                <a:solidFill>
                  <a:srgbClr val="351C75"/>
                </a:solidFill>
                <a:latin typeface="Roboto"/>
                <a:ea typeface="Roboto"/>
                <a:cs typeface="Roboto"/>
                <a:sym typeface="Roboto"/>
              </a:rPr>
              <a:t>0</a:t>
            </a:r>
            <a:endParaRPr sz="2200" b="1">
              <a:solidFill>
                <a:srgbClr val="351C75"/>
              </a:solidFill>
              <a:latin typeface="Roboto"/>
              <a:ea typeface="Roboto"/>
              <a:cs typeface="Roboto"/>
              <a:sym typeface="Roboto"/>
            </a:endParaRPr>
          </a:p>
        </p:txBody>
      </p:sp>
      <p:sp>
        <p:nvSpPr>
          <p:cNvPr id="110" name="Google Shape;110;p20"/>
          <p:cNvSpPr txBox="1"/>
          <p:nvPr/>
        </p:nvSpPr>
        <p:spPr>
          <a:xfrm>
            <a:off x="6827500" y="1371600"/>
            <a:ext cx="2628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200" b="1">
                <a:solidFill>
                  <a:srgbClr val="351C75"/>
                </a:solidFill>
                <a:latin typeface="Roboto"/>
                <a:ea typeface="Roboto"/>
                <a:cs typeface="Roboto"/>
                <a:sym typeface="Roboto"/>
              </a:rPr>
              <a:t>1</a:t>
            </a:r>
            <a:endParaRPr sz="2200" b="1">
              <a:solidFill>
                <a:srgbClr val="351C75"/>
              </a:solidFill>
              <a:latin typeface="Roboto"/>
              <a:ea typeface="Roboto"/>
              <a:cs typeface="Roboto"/>
              <a:sym typeface="Roboto"/>
            </a:endParaRPr>
          </a:p>
        </p:txBody>
      </p:sp>
      <p:sp>
        <p:nvSpPr>
          <p:cNvPr id="111" name="Google Shape;111;p20"/>
          <p:cNvSpPr/>
          <p:nvPr/>
        </p:nvSpPr>
        <p:spPr>
          <a:xfrm>
            <a:off x="5726425" y="1190588"/>
            <a:ext cx="194400" cy="194400"/>
          </a:xfrm>
          <a:prstGeom prst="ellipse">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0"/>
          <p:cNvSpPr/>
          <p:nvPr/>
        </p:nvSpPr>
        <p:spPr>
          <a:xfrm>
            <a:off x="920050" y="3326125"/>
            <a:ext cx="331500" cy="342900"/>
          </a:xfrm>
          <a:prstGeom prst="cube">
            <a:avLst>
              <a:gd name="adj" fmla="val 25000"/>
            </a:avLst>
          </a:prstGeom>
          <a:solidFill>
            <a:srgbClr val="274E1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0"/>
          <p:cNvSpPr/>
          <p:nvPr/>
        </p:nvSpPr>
        <p:spPr>
          <a:xfrm>
            <a:off x="1318225" y="3326125"/>
            <a:ext cx="331500" cy="342900"/>
          </a:xfrm>
          <a:prstGeom prst="cube">
            <a:avLst>
              <a:gd name="adj" fmla="val 25000"/>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0"/>
          <p:cNvSpPr/>
          <p:nvPr/>
        </p:nvSpPr>
        <p:spPr>
          <a:xfrm>
            <a:off x="1716400" y="3326125"/>
            <a:ext cx="331500" cy="342900"/>
          </a:xfrm>
          <a:prstGeom prst="cube">
            <a:avLst>
              <a:gd name="adj" fmla="val 25000"/>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0"/>
          <p:cNvSpPr/>
          <p:nvPr/>
        </p:nvSpPr>
        <p:spPr>
          <a:xfrm>
            <a:off x="2512750" y="3326125"/>
            <a:ext cx="331500" cy="342900"/>
          </a:xfrm>
          <a:prstGeom prst="cube">
            <a:avLst>
              <a:gd name="adj" fmla="val 25000"/>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0"/>
          <p:cNvSpPr/>
          <p:nvPr/>
        </p:nvSpPr>
        <p:spPr>
          <a:xfrm>
            <a:off x="2114575" y="3326125"/>
            <a:ext cx="331500" cy="342900"/>
          </a:xfrm>
          <a:prstGeom prst="cube">
            <a:avLst>
              <a:gd name="adj" fmla="val 25000"/>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7" name="Google Shape;117;p20"/>
          <p:cNvPicPr preferRelativeResize="0"/>
          <p:nvPr/>
        </p:nvPicPr>
        <p:blipFill>
          <a:blip r:embed="rId5">
            <a:alphaModFix/>
          </a:blip>
          <a:stretch>
            <a:fillRect/>
          </a:stretch>
        </p:blipFill>
        <p:spPr>
          <a:xfrm>
            <a:off x="6035050" y="2803500"/>
            <a:ext cx="1243950" cy="1251575"/>
          </a:xfrm>
          <a:prstGeom prst="rect">
            <a:avLst/>
          </a:prstGeom>
          <a:noFill/>
          <a:ln>
            <a:noFill/>
          </a:ln>
        </p:spPr>
      </p:pic>
      <p:sp>
        <p:nvSpPr>
          <p:cNvPr id="118" name="Google Shape;118;p2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900" b="1"/>
              <a:t>Which one doesn’t belong?</a:t>
            </a:r>
            <a:endParaRPr sz="1900" b="1"/>
          </a:p>
        </p:txBody>
      </p:sp>
      <p:sp>
        <p:nvSpPr>
          <p:cNvPr id="119" name="Google Shape;119;p20"/>
          <p:cNvSpPr txBox="1"/>
          <p:nvPr/>
        </p:nvSpPr>
        <p:spPr>
          <a:xfrm>
            <a:off x="8331475" y="4789500"/>
            <a:ext cx="812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3.NF.A2</a:t>
            </a:r>
            <a:endParaRPr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1"/>
          <p:cNvSpPr txBox="1">
            <a:spLocks noGrp="1"/>
          </p:cNvSpPr>
          <p:nvPr>
            <p:ph type="subTitle" idx="1"/>
          </p:nvPr>
        </p:nvSpPr>
        <p:spPr>
          <a:xfrm>
            <a:off x="6155675" y="169825"/>
            <a:ext cx="2676600" cy="4875300"/>
          </a:xfrm>
          <a:prstGeom prst="rect">
            <a:avLst/>
          </a:prstGeom>
        </p:spPr>
        <p:txBody>
          <a:bodyPr spcFirstLastPara="1" wrap="square" lIns="91425" tIns="91425" rIns="91425" bIns="91425" anchor="t" anchorCtr="0">
            <a:normAutofit fontScale="92500" lnSpcReduction="20000"/>
          </a:bodyPr>
          <a:lstStyle/>
          <a:p>
            <a:pPr marL="0" lvl="0" indent="0" algn="ctr" rtl="0">
              <a:spcBef>
                <a:spcPts val="0"/>
              </a:spcBef>
              <a:spcAft>
                <a:spcPts val="0"/>
              </a:spcAft>
              <a:buNone/>
            </a:pPr>
            <a:r>
              <a:rPr lang="en">
                <a:solidFill>
                  <a:srgbClr val="274E13"/>
                </a:solidFill>
              </a:rPr>
              <a:t>Abbotsford is now</a:t>
            </a:r>
            <a:endParaRPr>
              <a:solidFill>
                <a:srgbClr val="274E13"/>
              </a:solidFill>
            </a:endParaRPr>
          </a:p>
          <a:p>
            <a:pPr marL="0" lvl="0" indent="0" algn="ctr" rtl="0">
              <a:spcBef>
                <a:spcPts val="0"/>
              </a:spcBef>
              <a:spcAft>
                <a:spcPts val="0"/>
              </a:spcAft>
              <a:buNone/>
            </a:pPr>
            <a:r>
              <a:rPr lang="en" b="1">
                <a:solidFill>
                  <a:srgbClr val="274E13"/>
                </a:solidFill>
              </a:rPr>
              <a:t>Museum of the National Center for Afro-American Artists</a:t>
            </a:r>
            <a:r>
              <a:rPr lang="en">
                <a:solidFill>
                  <a:srgbClr val="274E13"/>
                </a:solidFill>
              </a:rPr>
              <a:t> </a:t>
            </a:r>
            <a:endParaRPr>
              <a:solidFill>
                <a:srgbClr val="274E13"/>
              </a:solidFill>
            </a:endParaRPr>
          </a:p>
          <a:p>
            <a:pPr marL="0" lvl="0" indent="0" algn="ctr" rtl="0">
              <a:spcBef>
                <a:spcPts val="0"/>
              </a:spcBef>
              <a:spcAft>
                <a:spcPts val="0"/>
              </a:spcAft>
              <a:buNone/>
            </a:pPr>
            <a:endParaRPr>
              <a:solidFill>
                <a:srgbClr val="274E13"/>
              </a:solidFill>
            </a:endParaRPr>
          </a:p>
          <a:p>
            <a:pPr marL="0" lvl="0" indent="0" algn="ctr" rtl="0">
              <a:spcBef>
                <a:spcPts val="0"/>
              </a:spcBef>
              <a:spcAft>
                <a:spcPts val="0"/>
              </a:spcAft>
              <a:buNone/>
            </a:pPr>
            <a:r>
              <a:rPr lang="en">
                <a:solidFill>
                  <a:srgbClr val="274E13"/>
                </a:solidFill>
              </a:rPr>
              <a:t>It was built in </a:t>
            </a:r>
            <a:r>
              <a:rPr lang="en" b="1">
                <a:solidFill>
                  <a:srgbClr val="274E13"/>
                </a:solidFill>
              </a:rPr>
              <a:t>1872.</a:t>
            </a:r>
            <a:r>
              <a:rPr lang="en">
                <a:solidFill>
                  <a:srgbClr val="274E13"/>
                </a:solidFill>
              </a:rPr>
              <a:t> </a:t>
            </a:r>
            <a:endParaRPr>
              <a:solidFill>
                <a:srgbClr val="274E13"/>
              </a:solidFill>
            </a:endParaRPr>
          </a:p>
          <a:p>
            <a:pPr marL="0" lvl="0" indent="0" algn="ctr" rtl="0">
              <a:spcBef>
                <a:spcPts val="0"/>
              </a:spcBef>
              <a:spcAft>
                <a:spcPts val="0"/>
              </a:spcAft>
              <a:buNone/>
            </a:pPr>
            <a:endParaRPr>
              <a:solidFill>
                <a:srgbClr val="274E13"/>
              </a:solidFill>
            </a:endParaRPr>
          </a:p>
          <a:p>
            <a:pPr marL="0" lvl="0" indent="0" algn="ctr" rtl="0">
              <a:spcBef>
                <a:spcPts val="0"/>
              </a:spcBef>
              <a:spcAft>
                <a:spcPts val="0"/>
              </a:spcAft>
              <a:buNone/>
            </a:pPr>
            <a:r>
              <a:rPr lang="en">
                <a:solidFill>
                  <a:srgbClr val="274E13"/>
                </a:solidFill>
              </a:rPr>
              <a:t>How many years has it been in Roxbury?</a:t>
            </a:r>
            <a:endParaRPr>
              <a:solidFill>
                <a:srgbClr val="274E13"/>
              </a:solidFill>
            </a:endParaRPr>
          </a:p>
        </p:txBody>
      </p:sp>
      <p:pic>
        <p:nvPicPr>
          <p:cNvPr id="125" name="Google Shape;125;p21"/>
          <p:cNvPicPr preferRelativeResize="0"/>
          <p:nvPr/>
        </p:nvPicPr>
        <p:blipFill>
          <a:blip r:embed="rId3">
            <a:alphaModFix/>
          </a:blip>
          <a:stretch>
            <a:fillRect/>
          </a:stretch>
        </p:blipFill>
        <p:spPr>
          <a:xfrm>
            <a:off x="2" y="0"/>
            <a:ext cx="6050746" cy="5143500"/>
          </a:xfrm>
          <a:prstGeom prst="rect">
            <a:avLst/>
          </a:prstGeom>
          <a:noFill/>
          <a:ln>
            <a:noFill/>
          </a:ln>
        </p:spPr>
      </p:pic>
      <p:sp>
        <p:nvSpPr>
          <p:cNvPr id="126" name="Google Shape;126;p21"/>
          <p:cNvSpPr txBox="1"/>
          <p:nvPr/>
        </p:nvSpPr>
        <p:spPr>
          <a:xfrm>
            <a:off x="8331475" y="4789500"/>
            <a:ext cx="812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3.NBT.A2</a:t>
            </a:r>
            <a:endParaRPr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2"/>
          <p:cNvSpPr txBox="1">
            <a:spLocks noGrp="1"/>
          </p:cNvSpPr>
          <p:nvPr>
            <p:ph type="title"/>
          </p:nvPr>
        </p:nvSpPr>
        <p:spPr>
          <a:xfrm>
            <a:off x="311700" y="304825"/>
            <a:ext cx="8520600" cy="71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900" b="1">
                <a:solidFill>
                  <a:srgbClr val="3C78D8"/>
                </a:solidFill>
              </a:rPr>
              <a:t>Which one doesn’t belong?</a:t>
            </a:r>
            <a:endParaRPr sz="2900" b="1">
              <a:solidFill>
                <a:srgbClr val="3C78D8"/>
              </a:solidFill>
            </a:endParaRPr>
          </a:p>
        </p:txBody>
      </p:sp>
      <p:graphicFrame>
        <p:nvGraphicFramePr>
          <p:cNvPr id="132" name="Google Shape;132;p22"/>
          <p:cNvGraphicFramePr/>
          <p:nvPr/>
        </p:nvGraphicFramePr>
        <p:xfrm>
          <a:off x="311700" y="1214135"/>
          <a:ext cx="8520600" cy="3579925"/>
        </p:xfrm>
        <a:graphic>
          <a:graphicData uri="http://schemas.openxmlformats.org/drawingml/2006/table">
            <a:tbl>
              <a:tblPr>
                <a:noFill/>
                <a:tableStyleId>{CCC58689-13BC-4676-B06C-D667E240ACF6}</a:tableStyleId>
              </a:tblPr>
              <a:tblGrid>
                <a:gridCol w="4260300">
                  <a:extLst>
                    <a:ext uri="{9D8B030D-6E8A-4147-A177-3AD203B41FA5}">
                      <a16:colId xmlns:a16="http://schemas.microsoft.com/office/drawing/2014/main" val="20000"/>
                    </a:ext>
                  </a:extLst>
                </a:gridCol>
                <a:gridCol w="4260300">
                  <a:extLst>
                    <a:ext uri="{9D8B030D-6E8A-4147-A177-3AD203B41FA5}">
                      <a16:colId xmlns:a16="http://schemas.microsoft.com/office/drawing/2014/main" val="20001"/>
                    </a:ext>
                  </a:extLst>
                </a:gridCol>
              </a:tblGrid>
              <a:tr h="1824975">
                <a:tc>
                  <a:txBody>
                    <a:bodyPr/>
                    <a:lstStyle/>
                    <a:p>
                      <a:pPr marL="0" lvl="0" indent="0" algn="l" rtl="0">
                        <a:spcBef>
                          <a:spcPts val="0"/>
                        </a:spcBef>
                        <a:spcAft>
                          <a:spcPts val="0"/>
                        </a:spcAft>
                        <a:buNone/>
                      </a:pPr>
                      <a:endParaRPr/>
                    </a:p>
                  </a:txBody>
                  <a:tcPr marL="91425" marR="91425" marT="91425" marB="91425">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1754950">
                <a:tc>
                  <a:txBody>
                    <a:bodyPr/>
                    <a:lstStyle/>
                    <a:p>
                      <a:pPr marL="0" lvl="0" indent="0" algn="l" rtl="0">
                        <a:spcBef>
                          <a:spcPts val="0"/>
                        </a:spcBef>
                        <a:spcAft>
                          <a:spcPts val="0"/>
                        </a:spcAft>
                        <a:buNone/>
                      </a:pPr>
                      <a:endParaRPr/>
                    </a:p>
                  </a:txBody>
                  <a:tcPr marL="91425" marR="91425" marT="91425" marB="91425">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pic>
        <p:nvPicPr>
          <p:cNvPr id="133" name="Google Shape;133;p22"/>
          <p:cNvPicPr preferRelativeResize="0"/>
          <p:nvPr/>
        </p:nvPicPr>
        <p:blipFill>
          <a:blip r:embed="rId3">
            <a:alphaModFix/>
          </a:blip>
          <a:stretch>
            <a:fillRect/>
          </a:stretch>
        </p:blipFill>
        <p:spPr>
          <a:xfrm>
            <a:off x="7027300" y="1322300"/>
            <a:ext cx="242850" cy="1628725"/>
          </a:xfrm>
          <a:prstGeom prst="rect">
            <a:avLst/>
          </a:prstGeom>
          <a:noFill/>
          <a:ln>
            <a:noFill/>
          </a:ln>
        </p:spPr>
      </p:pic>
      <p:pic>
        <p:nvPicPr>
          <p:cNvPr id="134" name="Google Shape;134;p22"/>
          <p:cNvPicPr preferRelativeResize="0"/>
          <p:nvPr/>
        </p:nvPicPr>
        <p:blipFill>
          <a:blip r:embed="rId3">
            <a:alphaModFix/>
          </a:blip>
          <a:stretch>
            <a:fillRect/>
          </a:stretch>
        </p:blipFill>
        <p:spPr>
          <a:xfrm>
            <a:off x="7402250" y="1322300"/>
            <a:ext cx="242850" cy="1628725"/>
          </a:xfrm>
          <a:prstGeom prst="rect">
            <a:avLst/>
          </a:prstGeom>
          <a:noFill/>
          <a:ln>
            <a:noFill/>
          </a:ln>
        </p:spPr>
      </p:pic>
      <p:pic>
        <p:nvPicPr>
          <p:cNvPr id="135" name="Google Shape;135;p22"/>
          <p:cNvPicPr preferRelativeResize="0"/>
          <p:nvPr/>
        </p:nvPicPr>
        <p:blipFill>
          <a:blip r:embed="rId4">
            <a:alphaModFix/>
          </a:blip>
          <a:stretch>
            <a:fillRect/>
          </a:stretch>
        </p:blipFill>
        <p:spPr>
          <a:xfrm>
            <a:off x="4988350" y="1274775"/>
            <a:ext cx="1723750" cy="1723750"/>
          </a:xfrm>
          <a:prstGeom prst="rect">
            <a:avLst/>
          </a:prstGeom>
          <a:noFill/>
          <a:ln>
            <a:noFill/>
          </a:ln>
        </p:spPr>
      </p:pic>
      <p:pic>
        <p:nvPicPr>
          <p:cNvPr id="136" name="Google Shape;136;p22"/>
          <p:cNvPicPr preferRelativeResize="0"/>
          <p:nvPr/>
        </p:nvPicPr>
        <p:blipFill>
          <a:blip r:embed="rId5">
            <a:alphaModFix/>
          </a:blip>
          <a:stretch>
            <a:fillRect/>
          </a:stretch>
        </p:blipFill>
        <p:spPr>
          <a:xfrm>
            <a:off x="4691200" y="3156452"/>
            <a:ext cx="1821100" cy="775848"/>
          </a:xfrm>
          <a:prstGeom prst="rect">
            <a:avLst/>
          </a:prstGeom>
          <a:noFill/>
          <a:ln>
            <a:noFill/>
          </a:ln>
        </p:spPr>
      </p:pic>
      <p:pic>
        <p:nvPicPr>
          <p:cNvPr id="137" name="Google Shape;137;p22"/>
          <p:cNvPicPr preferRelativeResize="0"/>
          <p:nvPr/>
        </p:nvPicPr>
        <p:blipFill>
          <a:blip r:embed="rId5">
            <a:alphaModFix/>
          </a:blip>
          <a:stretch>
            <a:fillRect/>
          </a:stretch>
        </p:blipFill>
        <p:spPr>
          <a:xfrm>
            <a:off x="6698500" y="3156452"/>
            <a:ext cx="1821100" cy="775848"/>
          </a:xfrm>
          <a:prstGeom prst="rect">
            <a:avLst/>
          </a:prstGeom>
          <a:noFill/>
          <a:ln>
            <a:noFill/>
          </a:ln>
        </p:spPr>
      </p:pic>
      <p:pic>
        <p:nvPicPr>
          <p:cNvPr id="138" name="Google Shape;138;p22"/>
          <p:cNvPicPr preferRelativeResize="0"/>
          <p:nvPr/>
        </p:nvPicPr>
        <p:blipFill>
          <a:blip r:embed="rId5">
            <a:alphaModFix/>
          </a:blip>
          <a:stretch>
            <a:fillRect/>
          </a:stretch>
        </p:blipFill>
        <p:spPr>
          <a:xfrm>
            <a:off x="4792025" y="3443627"/>
            <a:ext cx="1821100" cy="775848"/>
          </a:xfrm>
          <a:prstGeom prst="rect">
            <a:avLst/>
          </a:prstGeom>
          <a:noFill/>
          <a:ln>
            <a:noFill/>
          </a:ln>
        </p:spPr>
      </p:pic>
      <p:pic>
        <p:nvPicPr>
          <p:cNvPr id="139" name="Google Shape;139;p22"/>
          <p:cNvPicPr preferRelativeResize="0"/>
          <p:nvPr/>
        </p:nvPicPr>
        <p:blipFill>
          <a:blip r:embed="rId5">
            <a:alphaModFix/>
          </a:blip>
          <a:stretch>
            <a:fillRect/>
          </a:stretch>
        </p:blipFill>
        <p:spPr>
          <a:xfrm>
            <a:off x="6815925" y="3443627"/>
            <a:ext cx="1821100" cy="775853"/>
          </a:xfrm>
          <a:prstGeom prst="rect">
            <a:avLst/>
          </a:prstGeom>
          <a:noFill/>
          <a:ln>
            <a:noFill/>
          </a:ln>
        </p:spPr>
      </p:pic>
      <p:pic>
        <p:nvPicPr>
          <p:cNvPr id="140" name="Google Shape;140;p22"/>
          <p:cNvPicPr preferRelativeResize="0"/>
          <p:nvPr/>
        </p:nvPicPr>
        <p:blipFill>
          <a:blip r:embed="rId5">
            <a:alphaModFix/>
          </a:blip>
          <a:stretch>
            <a:fillRect/>
          </a:stretch>
        </p:blipFill>
        <p:spPr>
          <a:xfrm>
            <a:off x="4939675" y="3766052"/>
            <a:ext cx="1821100" cy="775848"/>
          </a:xfrm>
          <a:prstGeom prst="rect">
            <a:avLst/>
          </a:prstGeom>
          <a:noFill/>
          <a:ln>
            <a:noFill/>
          </a:ln>
        </p:spPr>
      </p:pic>
      <p:pic>
        <p:nvPicPr>
          <p:cNvPr id="141" name="Google Shape;141;p22"/>
          <p:cNvPicPr preferRelativeResize="0"/>
          <p:nvPr/>
        </p:nvPicPr>
        <p:blipFill>
          <a:blip r:embed="rId5">
            <a:alphaModFix/>
          </a:blip>
          <a:stretch>
            <a:fillRect/>
          </a:stretch>
        </p:blipFill>
        <p:spPr>
          <a:xfrm>
            <a:off x="6921625" y="3766052"/>
            <a:ext cx="1821100" cy="775848"/>
          </a:xfrm>
          <a:prstGeom prst="rect">
            <a:avLst/>
          </a:prstGeom>
          <a:noFill/>
          <a:ln>
            <a:noFill/>
          </a:ln>
        </p:spPr>
      </p:pic>
      <p:pic>
        <p:nvPicPr>
          <p:cNvPr id="142" name="Google Shape;142;p22"/>
          <p:cNvPicPr preferRelativeResize="0"/>
          <p:nvPr/>
        </p:nvPicPr>
        <p:blipFill>
          <a:blip r:embed="rId6">
            <a:alphaModFix/>
          </a:blip>
          <a:stretch>
            <a:fillRect/>
          </a:stretch>
        </p:blipFill>
        <p:spPr>
          <a:xfrm>
            <a:off x="1411375" y="1322300"/>
            <a:ext cx="2014875" cy="846475"/>
          </a:xfrm>
          <a:prstGeom prst="rect">
            <a:avLst/>
          </a:prstGeom>
          <a:noFill/>
          <a:ln>
            <a:noFill/>
          </a:ln>
        </p:spPr>
      </p:pic>
      <p:pic>
        <p:nvPicPr>
          <p:cNvPr id="143" name="Google Shape;143;p22"/>
          <p:cNvPicPr preferRelativeResize="0"/>
          <p:nvPr/>
        </p:nvPicPr>
        <p:blipFill>
          <a:blip r:embed="rId7">
            <a:alphaModFix/>
          </a:blip>
          <a:stretch>
            <a:fillRect/>
          </a:stretch>
        </p:blipFill>
        <p:spPr>
          <a:xfrm>
            <a:off x="2421050" y="2148500"/>
            <a:ext cx="1983015" cy="846475"/>
          </a:xfrm>
          <a:prstGeom prst="rect">
            <a:avLst/>
          </a:prstGeom>
          <a:noFill/>
          <a:ln>
            <a:noFill/>
          </a:ln>
        </p:spPr>
      </p:pic>
      <p:pic>
        <p:nvPicPr>
          <p:cNvPr id="144" name="Google Shape;144;p22"/>
          <p:cNvPicPr preferRelativeResize="0"/>
          <p:nvPr/>
        </p:nvPicPr>
        <p:blipFill>
          <a:blip r:embed="rId7">
            <a:alphaModFix/>
          </a:blip>
          <a:stretch>
            <a:fillRect/>
          </a:stretch>
        </p:blipFill>
        <p:spPr>
          <a:xfrm>
            <a:off x="422100" y="2148512"/>
            <a:ext cx="1983015" cy="846475"/>
          </a:xfrm>
          <a:prstGeom prst="rect">
            <a:avLst/>
          </a:prstGeom>
          <a:noFill/>
          <a:ln>
            <a:noFill/>
          </a:ln>
        </p:spPr>
      </p:pic>
      <p:pic>
        <p:nvPicPr>
          <p:cNvPr id="145" name="Google Shape;145;p22"/>
          <p:cNvPicPr preferRelativeResize="0"/>
          <p:nvPr/>
        </p:nvPicPr>
        <p:blipFill>
          <a:blip r:embed="rId8">
            <a:alphaModFix/>
          </a:blip>
          <a:stretch>
            <a:fillRect/>
          </a:stretch>
        </p:blipFill>
        <p:spPr>
          <a:xfrm>
            <a:off x="422100" y="3407040"/>
            <a:ext cx="1983025" cy="849010"/>
          </a:xfrm>
          <a:prstGeom prst="rect">
            <a:avLst/>
          </a:prstGeom>
          <a:noFill/>
          <a:ln>
            <a:noFill/>
          </a:ln>
        </p:spPr>
      </p:pic>
      <p:pic>
        <p:nvPicPr>
          <p:cNvPr id="146" name="Google Shape;146;p22"/>
          <p:cNvPicPr preferRelativeResize="0"/>
          <p:nvPr/>
        </p:nvPicPr>
        <p:blipFill>
          <a:blip r:embed="rId9">
            <a:alphaModFix/>
          </a:blip>
          <a:stretch>
            <a:fillRect/>
          </a:stretch>
        </p:blipFill>
        <p:spPr>
          <a:xfrm>
            <a:off x="2582125" y="3834045"/>
            <a:ext cx="844125" cy="438305"/>
          </a:xfrm>
          <a:prstGeom prst="rect">
            <a:avLst/>
          </a:prstGeom>
          <a:noFill/>
          <a:ln>
            <a:noFill/>
          </a:ln>
        </p:spPr>
      </p:pic>
      <p:sp>
        <p:nvSpPr>
          <p:cNvPr id="147" name="Google Shape;147;p22"/>
          <p:cNvSpPr txBox="1"/>
          <p:nvPr/>
        </p:nvSpPr>
        <p:spPr>
          <a:xfrm>
            <a:off x="8532900" y="4794050"/>
            <a:ext cx="6111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3.MD</a:t>
            </a:r>
            <a:endParaRPr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3"/>
          <p:cNvSpPr txBox="1">
            <a:spLocks noGrp="1"/>
          </p:cNvSpPr>
          <p:nvPr>
            <p:ph type="body" idx="1"/>
          </p:nvPr>
        </p:nvSpPr>
        <p:spPr>
          <a:xfrm>
            <a:off x="4639875" y="193350"/>
            <a:ext cx="4192500" cy="437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b="1">
                <a:solidFill>
                  <a:srgbClr val="93C47D"/>
                </a:solidFill>
              </a:rPr>
              <a:t>Piometry! Happy Pi Day!</a:t>
            </a:r>
            <a:endParaRPr sz="2300" b="1">
              <a:solidFill>
                <a:srgbClr val="93C47D"/>
              </a:solidFill>
            </a:endParaRPr>
          </a:p>
          <a:p>
            <a:pPr marL="0" lvl="0" indent="0" algn="ctr" rtl="0">
              <a:spcBef>
                <a:spcPts val="1600"/>
              </a:spcBef>
              <a:spcAft>
                <a:spcPts val="0"/>
              </a:spcAft>
              <a:buNone/>
            </a:pPr>
            <a:endParaRPr sz="300" b="1">
              <a:solidFill>
                <a:srgbClr val="93C47D"/>
              </a:solidFill>
            </a:endParaRPr>
          </a:p>
          <a:p>
            <a:pPr marL="0" lvl="0" indent="0" algn="ctr" rtl="0">
              <a:spcBef>
                <a:spcPts val="1600"/>
              </a:spcBef>
              <a:spcAft>
                <a:spcPts val="0"/>
              </a:spcAft>
              <a:buNone/>
            </a:pPr>
            <a:r>
              <a:rPr lang="en" sz="3700" b="1">
                <a:solidFill>
                  <a:srgbClr val="990000"/>
                </a:solidFill>
              </a:rPr>
              <a:t>What shapes do you see in this pie?</a:t>
            </a:r>
            <a:endParaRPr sz="3700" b="1">
              <a:solidFill>
                <a:srgbClr val="990000"/>
              </a:solidFill>
            </a:endParaRPr>
          </a:p>
          <a:p>
            <a:pPr marL="0" lvl="0" indent="0" algn="ctr" rtl="0">
              <a:spcBef>
                <a:spcPts val="1600"/>
              </a:spcBef>
              <a:spcAft>
                <a:spcPts val="1600"/>
              </a:spcAft>
              <a:buNone/>
            </a:pPr>
            <a:r>
              <a:rPr lang="en" sz="3700" b="1">
                <a:solidFill>
                  <a:srgbClr val="990000"/>
                </a:solidFill>
              </a:rPr>
              <a:t>What other maths can we see?</a:t>
            </a:r>
            <a:endParaRPr sz="3700" b="1">
              <a:solidFill>
                <a:srgbClr val="990000"/>
              </a:solidFill>
            </a:endParaRPr>
          </a:p>
        </p:txBody>
      </p:sp>
      <p:pic>
        <p:nvPicPr>
          <p:cNvPr id="153" name="Google Shape;153;p23"/>
          <p:cNvPicPr preferRelativeResize="0"/>
          <p:nvPr/>
        </p:nvPicPr>
        <p:blipFill>
          <a:blip r:embed="rId3">
            <a:alphaModFix/>
          </a:blip>
          <a:stretch>
            <a:fillRect/>
          </a:stretch>
        </p:blipFill>
        <p:spPr>
          <a:xfrm>
            <a:off x="1" y="0"/>
            <a:ext cx="4245750" cy="5143501"/>
          </a:xfrm>
          <a:prstGeom prst="rect">
            <a:avLst/>
          </a:prstGeom>
          <a:noFill/>
          <a:ln>
            <a:noFill/>
          </a:ln>
        </p:spPr>
      </p:pic>
      <p:sp>
        <p:nvSpPr>
          <p:cNvPr id="154" name="Google Shape;154;p23"/>
          <p:cNvSpPr txBox="1"/>
          <p:nvPr/>
        </p:nvSpPr>
        <p:spPr>
          <a:xfrm>
            <a:off x="8488175" y="4789500"/>
            <a:ext cx="6558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3.G.A1</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2">
                                            <p:txEl>
                                              <p:pRg st="0" end="0"/>
                                            </p:txEl>
                                          </p:spTgt>
                                        </p:tgtEl>
                                        <p:attrNameLst>
                                          <p:attrName>style.visibility</p:attrName>
                                        </p:attrNameLst>
                                      </p:cBhvr>
                                      <p:to>
                                        <p:strVal val="visible"/>
                                      </p:to>
                                    </p:set>
                                    <p:animEffect transition="in" filter="fade">
                                      <p:cBhvr>
                                        <p:cTn id="7" dur="1000"/>
                                        <p:tgtEl>
                                          <p:spTgt spid="1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2">
                                            <p:txEl>
                                              <p:pRg st="1" end="1"/>
                                            </p:txEl>
                                          </p:spTgt>
                                        </p:tgtEl>
                                        <p:attrNameLst>
                                          <p:attrName>style.visibility</p:attrName>
                                        </p:attrNameLst>
                                      </p:cBhvr>
                                      <p:to>
                                        <p:strVal val="visible"/>
                                      </p:to>
                                    </p:set>
                                    <p:animEffect transition="in" filter="fade">
                                      <p:cBhvr>
                                        <p:cTn id="12" dur="1000"/>
                                        <p:tgtEl>
                                          <p:spTgt spid="15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2">
                                            <p:txEl>
                                              <p:pRg st="2" end="2"/>
                                            </p:txEl>
                                          </p:spTgt>
                                        </p:tgtEl>
                                        <p:attrNameLst>
                                          <p:attrName>style.visibility</p:attrName>
                                        </p:attrNameLst>
                                      </p:cBhvr>
                                      <p:to>
                                        <p:strVal val="visible"/>
                                      </p:to>
                                    </p:set>
                                    <p:animEffect transition="in" filter="fade">
                                      <p:cBhvr>
                                        <p:cTn id="17" dur="1000"/>
                                        <p:tgtEl>
                                          <p:spTgt spid="15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2">
                                            <p:txEl>
                                              <p:pRg st="3" end="3"/>
                                            </p:txEl>
                                          </p:spTgt>
                                        </p:tgtEl>
                                        <p:attrNameLst>
                                          <p:attrName>style.visibility</p:attrName>
                                        </p:attrNameLst>
                                      </p:cBhvr>
                                      <p:to>
                                        <p:strVal val="visible"/>
                                      </p:to>
                                    </p:set>
                                    <p:animEffect transition="in" filter="fade">
                                      <p:cBhvr>
                                        <p:cTn id="22" dur="1000"/>
                                        <p:tgtEl>
                                          <p:spTgt spid="15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4"/>
          <p:cNvSpPr txBox="1">
            <a:spLocks noGrp="1"/>
          </p:cNvSpPr>
          <p:nvPr>
            <p:ph type="ctrTitle"/>
          </p:nvPr>
        </p:nvSpPr>
        <p:spPr>
          <a:xfrm>
            <a:off x="6368550" y="467400"/>
            <a:ext cx="2638500" cy="4024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900" b="1">
                <a:solidFill>
                  <a:srgbClr val="674EA7"/>
                </a:solidFill>
              </a:rPr>
              <a:t>What can you </a:t>
            </a:r>
            <a:endParaRPr sz="2900" b="1">
              <a:solidFill>
                <a:srgbClr val="674EA7"/>
              </a:solidFill>
            </a:endParaRPr>
          </a:p>
          <a:p>
            <a:pPr marL="0" lvl="0" indent="0" algn="ctr" rtl="0">
              <a:spcBef>
                <a:spcPts val="0"/>
              </a:spcBef>
              <a:spcAft>
                <a:spcPts val="0"/>
              </a:spcAft>
              <a:buNone/>
            </a:pPr>
            <a:r>
              <a:rPr lang="en" sz="2900" b="1">
                <a:solidFill>
                  <a:srgbClr val="674EA7"/>
                </a:solidFill>
              </a:rPr>
              <a:t>say about this number visualization?</a:t>
            </a:r>
            <a:endParaRPr sz="2900" b="1">
              <a:solidFill>
                <a:srgbClr val="674EA7"/>
              </a:solidFill>
            </a:endParaRPr>
          </a:p>
          <a:p>
            <a:pPr marL="0" lvl="0" indent="0" algn="l" rtl="0">
              <a:spcBef>
                <a:spcPts val="0"/>
              </a:spcBef>
              <a:spcAft>
                <a:spcPts val="0"/>
              </a:spcAft>
              <a:buNone/>
            </a:pPr>
            <a:endParaRPr sz="2900" b="1">
              <a:solidFill>
                <a:srgbClr val="674EA7"/>
              </a:solidFill>
            </a:endParaRPr>
          </a:p>
          <a:p>
            <a:pPr marL="0" lvl="0" indent="0" algn="l" rtl="0">
              <a:spcBef>
                <a:spcPts val="0"/>
              </a:spcBef>
              <a:spcAft>
                <a:spcPts val="0"/>
              </a:spcAft>
              <a:buNone/>
            </a:pPr>
            <a:endParaRPr sz="2900" b="1">
              <a:solidFill>
                <a:srgbClr val="674EA7"/>
              </a:solidFill>
            </a:endParaRPr>
          </a:p>
          <a:p>
            <a:pPr marL="0" lvl="0" indent="0" algn="ctr" rtl="0">
              <a:spcBef>
                <a:spcPts val="0"/>
              </a:spcBef>
              <a:spcAft>
                <a:spcPts val="0"/>
              </a:spcAft>
              <a:buNone/>
            </a:pPr>
            <a:r>
              <a:rPr lang="en" sz="2900" b="1">
                <a:solidFill>
                  <a:srgbClr val="990000"/>
                </a:solidFill>
              </a:rPr>
              <a:t>Where do you see PRIME numbers?</a:t>
            </a:r>
            <a:endParaRPr/>
          </a:p>
        </p:txBody>
      </p:sp>
      <p:pic>
        <p:nvPicPr>
          <p:cNvPr id="160" name="Google Shape;160;p24"/>
          <p:cNvPicPr preferRelativeResize="0"/>
          <p:nvPr/>
        </p:nvPicPr>
        <p:blipFill>
          <a:blip r:embed="rId3">
            <a:alphaModFix/>
          </a:blip>
          <a:stretch>
            <a:fillRect/>
          </a:stretch>
        </p:blipFill>
        <p:spPr>
          <a:xfrm>
            <a:off x="9" y="0"/>
            <a:ext cx="6484183" cy="5143500"/>
          </a:xfrm>
          <a:prstGeom prst="rect">
            <a:avLst/>
          </a:prstGeom>
          <a:noFill/>
          <a:ln>
            <a:noFill/>
          </a:ln>
        </p:spPr>
      </p:pic>
      <p:sp>
        <p:nvSpPr>
          <p:cNvPr id="161" name="Google Shape;161;p24"/>
          <p:cNvSpPr txBox="1"/>
          <p:nvPr/>
        </p:nvSpPr>
        <p:spPr>
          <a:xfrm>
            <a:off x="8331475" y="4789500"/>
            <a:ext cx="812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3.OA. A1</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9">
                                            <p:txEl>
                                              <p:pRg st="0" end="0"/>
                                            </p:txEl>
                                          </p:spTgt>
                                        </p:tgtEl>
                                        <p:attrNameLst>
                                          <p:attrName>style.visibility</p:attrName>
                                        </p:attrNameLst>
                                      </p:cBhvr>
                                      <p:to>
                                        <p:strVal val="visible"/>
                                      </p:to>
                                    </p:set>
                                    <p:animEffect transition="in" filter="fade">
                                      <p:cBhvr>
                                        <p:cTn id="7" dur="1000"/>
                                        <p:tgtEl>
                                          <p:spTgt spid="1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9">
                                            <p:txEl>
                                              <p:pRg st="1" end="1"/>
                                            </p:txEl>
                                          </p:spTgt>
                                        </p:tgtEl>
                                        <p:attrNameLst>
                                          <p:attrName>style.visibility</p:attrName>
                                        </p:attrNameLst>
                                      </p:cBhvr>
                                      <p:to>
                                        <p:strVal val="visible"/>
                                      </p:to>
                                    </p:set>
                                    <p:animEffect transition="in" filter="fade">
                                      <p:cBhvr>
                                        <p:cTn id="12" dur="1000"/>
                                        <p:tgtEl>
                                          <p:spTgt spid="1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9">
                                            <p:txEl>
                                              <p:pRg st="2" end="2"/>
                                            </p:txEl>
                                          </p:spTgt>
                                        </p:tgtEl>
                                        <p:attrNameLst>
                                          <p:attrName>style.visibility</p:attrName>
                                        </p:attrNameLst>
                                      </p:cBhvr>
                                      <p:to>
                                        <p:strVal val="visible"/>
                                      </p:to>
                                    </p:set>
                                    <p:animEffect transition="in" filter="fade">
                                      <p:cBhvr>
                                        <p:cTn id="17" dur="1000"/>
                                        <p:tgtEl>
                                          <p:spTgt spid="1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9">
                                            <p:txEl>
                                              <p:pRg st="3" end="3"/>
                                            </p:txEl>
                                          </p:spTgt>
                                        </p:tgtEl>
                                        <p:attrNameLst>
                                          <p:attrName>style.visibility</p:attrName>
                                        </p:attrNameLst>
                                      </p:cBhvr>
                                      <p:to>
                                        <p:strVal val="visible"/>
                                      </p:to>
                                    </p:set>
                                    <p:animEffect transition="in" filter="fade">
                                      <p:cBhvr>
                                        <p:cTn id="22" dur="1000"/>
                                        <p:tgtEl>
                                          <p:spTgt spid="15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9">
                                            <p:txEl>
                                              <p:pRg st="4" end="4"/>
                                            </p:txEl>
                                          </p:spTgt>
                                        </p:tgtEl>
                                        <p:attrNameLst>
                                          <p:attrName>style.visibility</p:attrName>
                                        </p:attrNameLst>
                                      </p:cBhvr>
                                      <p:to>
                                        <p:strVal val="visible"/>
                                      </p:to>
                                    </p:set>
                                    <p:animEffect transition="in" filter="fade">
                                      <p:cBhvr>
                                        <p:cTn id="27" dur="1000"/>
                                        <p:tgtEl>
                                          <p:spTgt spid="1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5"/>
          <p:cNvSpPr txBox="1">
            <a:spLocks noGrp="1"/>
          </p:cNvSpPr>
          <p:nvPr>
            <p:ph type="ctrTitle"/>
          </p:nvPr>
        </p:nvSpPr>
        <p:spPr>
          <a:xfrm>
            <a:off x="89375" y="170200"/>
            <a:ext cx="2098500" cy="528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300" b="1">
                <a:solidFill>
                  <a:srgbClr val="E06666"/>
                </a:solidFill>
              </a:rPr>
              <a:t>Happy Purim!</a:t>
            </a:r>
            <a:endParaRPr sz="2300" b="1">
              <a:solidFill>
                <a:srgbClr val="E06666"/>
              </a:solidFill>
            </a:endParaRPr>
          </a:p>
        </p:txBody>
      </p:sp>
      <p:sp>
        <p:nvSpPr>
          <p:cNvPr id="167" name="Google Shape;167;p25"/>
          <p:cNvSpPr txBox="1">
            <a:spLocks noGrp="1"/>
          </p:cNvSpPr>
          <p:nvPr>
            <p:ph type="subTitle" idx="1"/>
          </p:nvPr>
        </p:nvSpPr>
        <p:spPr>
          <a:xfrm>
            <a:off x="143025" y="1991875"/>
            <a:ext cx="2018100" cy="2751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E06666"/>
                </a:solidFill>
              </a:rPr>
              <a:t>We just took these hamantaschen out of the oven. </a:t>
            </a:r>
            <a:endParaRPr sz="1600">
              <a:solidFill>
                <a:srgbClr val="E06666"/>
              </a:solidFill>
            </a:endParaRPr>
          </a:p>
          <a:p>
            <a:pPr marL="0" lvl="0" indent="0" algn="ctr" rtl="0">
              <a:spcBef>
                <a:spcPts val="0"/>
              </a:spcBef>
              <a:spcAft>
                <a:spcPts val="0"/>
              </a:spcAft>
              <a:buNone/>
            </a:pPr>
            <a:endParaRPr sz="200">
              <a:solidFill>
                <a:srgbClr val="E06666"/>
              </a:solidFill>
            </a:endParaRPr>
          </a:p>
          <a:p>
            <a:pPr marL="0" lvl="0" indent="0" algn="ctr" rtl="0">
              <a:spcBef>
                <a:spcPts val="0"/>
              </a:spcBef>
              <a:spcAft>
                <a:spcPts val="0"/>
              </a:spcAft>
              <a:buNone/>
            </a:pPr>
            <a:r>
              <a:rPr lang="en" sz="1600">
                <a:solidFill>
                  <a:srgbClr val="E06666"/>
                </a:solidFill>
              </a:rPr>
              <a:t>They baked for 18 minutes.</a:t>
            </a:r>
            <a:endParaRPr sz="1600">
              <a:solidFill>
                <a:srgbClr val="E06666"/>
              </a:solidFill>
            </a:endParaRPr>
          </a:p>
          <a:p>
            <a:pPr marL="0" lvl="0" indent="0" algn="ctr" rtl="0">
              <a:spcBef>
                <a:spcPts val="0"/>
              </a:spcBef>
              <a:spcAft>
                <a:spcPts val="0"/>
              </a:spcAft>
              <a:buNone/>
            </a:pPr>
            <a:endParaRPr sz="200">
              <a:solidFill>
                <a:srgbClr val="E06666"/>
              </a:solidFill>
            </a:endParaRPr>
          </a:p>
          <a:p>
            <a:pPr marL="0" lvl="0" indent="0" algn="ctr" rtl="0">
              <a:spcBef>
                <a:spcPts val="0"/>
              </a:spcBef>
              <a:spcAft>
                <a:spcPts val="0"/>
              </a:spcAft>
              <a:buNone/>
            </a:pPr>
            <a:r>
              <a:rPr lang="en" sz="1600">
                <a:solidFill>
                  <a:srgbClr val="E06666"/>
                </a:solidFill>
              </a:rPr>
              <a:t>When did we put them into the oven?</a:t>
            </a:r>
            <a:endParaRPr sz="1600">
              <a:solidFill>
                <a:srgbClr val="E06666"/>
              </a:solidFill>
            </a:endParaRPr>
          </a:p>
          <a:p>
            <a:pPr marL="0" lvl="0" indent="0" algn="ctr" rtl="0">
              <a:spcBef>
                <a:spcPts val="0"/>
              </a:spcBef>
              <a:spcAft>
                <a:spcPts val="0"/>
              </a:spcAft>
              <a:buNone/>
            </a:pPr>
            <a:endParaRPr sz="300">
              <a:solidFill>
                <a:srgbClr val="E06666"/>
              </a:solidFill>
            </a:endParaRPr>
          </a:p>
          <a:p>
            <a:pPr marL="0" lvl="0" indent="0" algn="ctr" rtl="0">
              <a:spcBef>
                <a:spcPts val="0"/>
              </a:spcBef>
              <a:spcAft>
                <a:spcPts val="0"/>
              </a:spcAft>
              <a:buNone/>
            </a:pPr>
            <a:r>
              <a:rPr lang="en" sz="1600">
                <a:solidFill>
                  <a:srgbClr val="E06666"/>
                </a:solidFill>
              </a:rPr>
              <a:t>We are putting another tray in the oven, when will they be done?</a:t>
            </a:r>
            <a:endParaRPr sz="1600">
              <a:solidFill>
                <a:srgbClr val="E06666"/>
              </a:solidFill>
            </a:endParaRPr>
          </a:p>
        </p:txBody>
      </p:sp>
      <p:pic>
        <p:nvPicPr>
          <p:cNvPr id="168" name="Google Shape;168;p25"/>
          <p:cNvPicPr preferRelativeResize="0"/>
          <p:nvPr/>
        </p:nvPicPr>
        <p:blipFill>
          <a:blip r:embed="rId3">
            <a:alphaModFix/>
          </a:blip>
          <a:stretch>
            <a:fillRect/>
          </a:stretch>
        </p:blipFill>
        <p:spPr>
          <a:xfrm>
            <a:off x="2286000" y="0"/>
            <a:ext cx="6857999" cy="5143500"/>
          </a:xfrm>
          <a:prstGeom prst="rect">
            <a:avLst/>
          </a:prstGeom>
          <a:noFill/>
          <a:ln>
            <a:noFill/>
          </a:ln>
        </p:spPr>
      </p:pic>
      <p:pic>
        <p:nvPicPr>
          <p:cNvPr id="169" name="Google Shape;169;p25"/>
          <p:cNvPicPr preferRelativeResize="0"/>
          <p:nvPr/>
        </p:nvPicPr>
        <p:blipFill>
          <a:blip r:embed="rId4">
            <a:alphaModFix/>
          </a:blip>
          <a:stretch>
            <a:fillRect/>
          </a:stretch>
        </p:blipFill>
        <p:spPr>
          <a:xfrm>
            <a:off x="589524" y="734524"/>
            <a:ext cx="1125125" cy="1125125"/>
          </a:xfrm>
          <a:prstGeom prst="rect">
            <a:avLst/>
          </a:prstGeom>
          <a:noFill/>
          <a:ln>
            <a:noFill/>
          </a:ln>
        </p:spPr>
      </p:pic>
      <p:sp>
        <p:nvSpPr>
          <p:cNvPr id="170" name="Google Shape;170;p25"/>
          <p:cNvSpPr txBox="1"/>
          <p:nvPr/>
        </p:nvSpPr>
        <p:spPr>
          <a:xfrm>
            <a:off x="833100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solidFill>
                  <a:schemeClr val="lt1"/>
                </a:solidFill>
              </a:rPr>
              <a:t>3.MD.A1</a:t>
            </a:r>
            <a:endParaRPr sz="11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9"/>
                                        </p:tgtEl>
                                        <p:attrNameLst>
                                          <p:attrName>style.visibility</p:attrName>
                                        </p:attrNameLst>
                                      </p:cBhvr>
                                      <p:to>
                                        <p:strVal val="visible"/>
                                      </p:to>
                                    </p:set>
                                    <p:animEffect transition="in" filter="fade">
                                      <p:cBhvr>
                                        <p:cTn id="7" dur="1000"/>
                                        <p:tgtEl>
                                          <p:spTgt spid="16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7">
                                            <p:txEl>
                                              <p:pRg st="0" end="0"/>
                                            </p:txEl>
                                          </p:spTgt>
                                        </p:tgtEl>
                                        <p:attrNameLst>
                                          <p:attrName>style.visibility</p:attrName>
                                        </p:attrNameLst>
                                      </p:cBhvr>
                                      <p:to>
                                        <p:strVal val="visible"/>
                                      </p:to>
                                    </p:set>
                                    <p:animEffect transition="in" filter="fade">
                                      <p:cBhvr>
                                        <p:cTn id="12" dur="1000"/>
                                        <p:tgtEl>
                                          <p:spTgt spid="16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7">
                                            <p:txEl>
                                              <p:pRg st="1" end="1"/>
                                            </p:txEl>
                                          </p:spTgt>
                                        </p:tgtEl>
                                        <p:attrNameLst>
                                          <p:attrName>style.visibility</p:attrName>
                                        </p:attrNameLst>
                                      </p:cBhvr>
                                      <p:to>
                                        <p:strVal val="visible"/>
                                      </p:to>
                                    </p:set>
                                    <p:animEffect transition="in" filter="fade">
                                      <p:cBhvr>
                                        <p:cTn id="17" dur="1000"/>
                                        <p:tgtEl>
                                          <p:spTgt spid="16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7">
                                            <p:txEl>
                                              <p:pRg st="2" end="2"/>
                                            </p:txEl>
                                          </p:spTgt>
                                        </p:tgtEl>
                                        <p:attrNameLst>
                                          <p:attrName>style.visibility</p:attrName>
                                        </p:attrNameLst>
                                      </p:cBhvr>
                                      <p:to>
                                        <p:strVal val="visible"/>
                                      </p:to>
                                    </p:set>
                                    <p:animEffect transition="in" filter="fade">
                                      <p:cBhvr>
                                        <p:cTn id="22" dur="1000"/>
                                        <p:tgtEl>
                                          <p:spTgt spid="16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7">
                                            <p:txEl>
                                              <p:pRg st="3" end="3"/>
                                            </p:txEl>
                                          </p:spTgt>
                                        </p:tgtEl>
                                        <p:attrNameLst>
                                          <p:attrName>style.visibility</p:attrName>
                                        </p:attrNameLst>
                                      </p:cBhvr>
                                      <p:to>
                                        <p:strVal val="visible"/>
                                      </p:to>
                                    </p:set>
                                    <p:animEffect transition="in" filter="fade">
                                      <p:cBhvr>
                                        <p:cTn id="27" dur="1000"/>
                                        <p:tgtEl>
                                          <p:spTgt spid="16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7">
                                            <p:txEl>
                                              <p:pRg st="4" end="4"/>
                                            </p:txEl>
                                          </p:spTgt>
                                        </p:tgtEl>
                                        <p:attrNameLst>
                                          <p:attrName>style.visibility</p:attrName>
                                        </p:attrNameLst>
                                      </p:cBhvr>
                                      <p:to>
                                        <p:strVal val="visible"/>
                                      </p:to>
                                    </p:set>
                                    <p:animEffect transition="in" filter="fade">
                                      <p:cBhvr>
                                        <p:cTn id="32" dur="1000"/>
                                        <p:tgtEl>
                                          <p:spTgt spid="16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7">
                                            <p:txEl>
                                              <p:pRg st="5" end="5"/>
                                            </p:txEl>
                                          </p:spTgt>
                                        </p:tgtEl>
                                        <p:attrNameLst>
                                          <p:attrName>style.visibility</p:attrName>
                                        </p:attrNameLst>
                                      </p:cBhvr>
                                      <p:to>
                                        <p:strVal val="visible"/>
                                      </p:to>
                                    </p:set>
                                    <p:animEffect transition="in" filter="fade">
                                      <p:cBhvr>
                                        <p:cTn id="37" dur="1000"/>
                                        <p:tgtEl>
                                          <p:spTgt spid="167">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67">
                                            <p:txEl>
                                              <p:pRg st="6" end="6"/>
                                            </p:txEl>
                                          </p:spTgt>
                                        </p:tgtEl>
                                        <p:attrNameLst>
                                          <p:attrName>style.visibility</p:attrName>
                                        </p:attrNameLst>
                                      </p:cBhvr>
                                      <p:to>
                                        <p:strVal val="visible"/>
                                      </p:to>
                                    </p:set>
                                    <p:animEffect transition="in" filter="fade">
                                      <p:cBhvr>
                                        <p:cTn id="42" dur="1000"/>
                                        <p:tgtEl>
                                          <p:spTgt spid="16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6"/>
          <p:cNvSpPr txBox="1">
            <a:spLocks noGrp="1"/>
          </p:cNvSpPr>
          <p:nvPr>
            <p:ph type="body" idx="1"/>
          </p:nvPr>
        </p:nvSpPr>
        <p:spPr>
          <a:xfrm>
            <a:off x="5440825" y="683675"/>
            <a:ext cx="3391500" cy="38853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3300">
                <a:solidFill>
                  <a:srgbClr val="6AA84F"/>
                </a:solidFill>
              </a:rPr>
              <a:t>How many different number sentences can we create to match this picture?</a:t>
            </a:r>
            <a:endParaRPr sz="3300">
              <a:solidFill>
                <a:srgbClr val="6AA84F"/>
              </a:solidFill>
            </a:endParaRPr>
          </a:p>
        </p:txBody>
      </p:sp>
      <p:pic>
        <p:nvPicPr>
          <p:cNvPr id="176" name="Google Shape;176;p26"/>
          <p:cNvPicPr preferRelativeResize="0"/>
          <p:nvPr/>
        </p:nvPicPr>
        <p:blipFill>
          <a:blip r:embed="rId3">
            <a:alphaModFix/>
          </a:blip>
          <a:stretch>
            <a:fillRect/>
          </a:stretch>
        </p:blipFill>
        <p:spPr>
          <a:xfrm>
            <a:off x="170925" y="171800"/>
            <a:ext cx="4919250" cy="4799900"/>
          </a:xfrm>
          <a:prstGeom prst="rect">
            <a:avLst/>
          </a:prstGeom>
          <a:noFill/>
          <a:ln>
            <a:noFill/>
          </a:ln>
        </p:spPr>
      </p:pic>
      <p:sp>
        <p:nvSpPr>
          <p:cNvPr id="177" name="Google Shape;177;p26"/>
          <p:cNvSpPr txBox="1"/>
          <p:nvPr/>
        </p:nvSpPr>
        <p:spPr>
          <a:xfrm>
            <a:off x="0" y="4772550"/>
            <a:ext cx="8403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t>3.OA.A3</a:t>
            </a:r>
            <a:endParaRPr sz="9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3" name="Google Shape;183;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84" name="Google Shape;184;p27"/>
          <p:cNvPicPr preferRelativeResize="0"/>
          <p:nvPr/>
        </p:nvPicPr>
        <p:blipFill>
          <a:blip r:embed="rId3">
            <a:alphaModFix/>
          </a:blip>
          <a:stretch>
            <a:fillRect/>
          </a:stretch>
        </p:blipFill>
        <p:spPr>
          <a:xfrm>
            <a:off x="0" y="13424"/>
            <a:ext cx="9143999" cy="5116650"/>
          </a:xfrm>
          <a:prstGeom prst="rect">
            <a:avLst/>
          </a:prstGeom>
          <a:noFill/>
          <a:ln>
            <a:noFill/>
          </a:ln>
        </p:spPr>
      </p:pic>
      <p:sp>
        <p:nvSpPr>
          <p:cNvPr id="185" name="Google Shape;185;p27"/>
          <p:cNvSpPr txBox="1"/>
          <p:nvPr/>
        </p:nvSpPr>
        <p:spPr>
          <a:xfrm>
            <a:off x="22075" y="44150"/>
            <a:ext cx="9072900" cy="2108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274E13"/>
                </a:solidFill>
              </a:rPr>
              <a:t>Happy Holi! </a:t>
            </a:r>
            <a:endParaRPr sz="3000" b="1">
              <a:solidFill>
                <a:srgbClr val="274E13"/>
              </a:solidFill>
            </a:endParaRPr>
          </a:p>
          <a:p>
            <a:pPr marL="0" lvl="0" indent="0" algn="ctr" rtl="0">
              <a:spcBef>
                <a:spcPts val="0"/>
              </a:spcBef>
              <a:spcAft>
                <a:spcPts val="0"/>
              </a:spcAft>
              <a:buNone/>
            </a:pPr>
            <a:r>
              <a:rPr lang="en" sz="1900" b="1"/>
              <a:t>Estimate how many hands you see here! </a:t>
            </a:r>
            <a:endParaRPr sz="1900" b="1"/>
          </a:p>
          <a:p>
            <a:pPr marL="0" lvl="0" indent="0" algn="ctr" rtl="0">
              <a:spcBef>
                <a:spcPts val="0"/>
              </a:spcBef>
              <a:spcAft>
                <a:spcPts val="0"/>
              </a:spcAft>
              <a:buNone/>
            </a:pPr>
            <a:r>
              <a:rPr lang="en" sz="1900" b="1"/>
              <a:t>How many is too many? How many is too few?</a:t>
            </a:r>
            <a:endParaRPr sz="1900" b="1"/>
          </a:p>
          <a:p>
            <a:pPr marL="0" lvl="0" indent="0" algn="ctr" rtl="0">
              <a:spcBef>
                <a:spcPts val="0"/>
              </a:spcBef>
              <a:spcAft>
                <a:spcPts val="0"/>
              </a:spcAft>
              <a:buNone/>
            </a:pPr>
            <a:r>
              <a:rPr lang="en" sz="1900" b="1"/>
              <a:t>Suppose there are 59 hands in this photo. </a:t>
            </a:r>
            <a:endParaRPr sz="1900" b="1"/>
          </a:p>
          <a:p>
            <a:pPr marL="0" lvl="0" indent="0" algn="ctr" rtl="0">
              <a:spcBef>
                <a:spcPts val="0"/>
              </a:spcBef>
              <a:spcAft>
                <a:spcPts val="0"/>
              </a:spcAft>
              <a:buNone/>
            </a:pPr>
            <a:r>
              <a:rPr lang="en" sz="1900" b="1"/>
              <a:t>How many fingers are there? </a:t>
            </a:r>
            <a:endParaRPr sz="1900" b="1"/>
          </a:p>
          <a:p>
            <a:pPr marL="0" lvl="0" indent="0" algn="ctr" rtl="0">
              <a:spcBef>
                <a:spcPts val="0"/>
              </a:spcBef>
              <a:spcAft>
                <a:spcPts val="0"/>
              </a:spcAft>
              <a:buNone/>
            </a:pPr>
            <a:r>
              <a:rPr lang="en" sz="1900" b="1"/>
              <a:t>How many different ways could you figure it out?</a:t>
            </a:r>
            <a:endParaRPr sz="1900" b="1"/>
          </a:p>
        </p:txBody>
      </p:sp>
      <p:sp>
        <p:nvSpPr>
          <p:cNvPr id="186" name="Google Shape;186;p27"/>
          <p:cNvSpPr txBox="1"/>
          <p:nvPr/>
        </p:nvSpPr>
        <p:spPr>
          <a:xfrm>
            <a:off x="0" y="4804800"/>
            <a:ext cx="7899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rgbClr val="FFFFFF"/>
                </a:solidFill>
              </a:rPr>
              <a:t>3.NBT.A3</a:t>
            </a:r>
            <a:endParaRPr sz="1000">
              <a:solidFill>
                <a:srgbClr val="FFFF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8"/>
          <p:cNvSpPr txBox="1">
            <a:spLocks noGrp="1"/>
          </p:cNvSpPr>
          <p:nvPr>
            <p:ph type="title"/>
          </p:nvPr>
        </p:nvSpPr>
        <p:spPr>
          <a:xfrm>
            <a:off x="281138" y="212900"/>
            <a:ext cx="6437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500" b="1">
                <a:solidFill>
                  <a:srgbClr val="38761D"/>
                </a:solidFill>
              </a:rPr>
              <a:t>Happy Persian New Year Spring Equinox</a:t>
            </a:r>
            <a:endParaRPr sz="2500" b="1">
              <a:solidFill>
                <a:srgbClr val="38761D"/>
              </a:solidFill>
            </a:endParaRPr>
          </a:p>
        </p:txBody>
      </p:sp>
      <p:sp>
        <p:nvSpPr>
          <p:cNvPr id="192" name="Google Shape;192;p28"/>
          <p:cNvSpPr txBox="1">
            <a:spLocks noGrp="1"/>
          </p:cNvSpPr>
          <p:nvPr>
            <p:ph type="body" idx="1"/>
          </p:nvPr>
        </p:nvSpPr>
        <p:spPr>
          <a:xfrm>
            <a:off x="6841700" y="1111775"/>
            <a:ext cx="1990500" cy="381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3D85C6"/>
                </a:solidFill>
              </a:rPr>
              <a:t>What do you notice?</a:t>
            </a:r>
            <a:endParaRPr sz="1900" b="1">
              <a:solidFill>
                <a:srgbClr val="3D85C6"/>
              </a:solidFill>
            </a:endParaRPr>
          </a:p>
          <a:p>
            <a:pPr marL="0" lvl="0" indent="0" algn="ctr" rtl="0">
              <a:spcBef>
                <a:spcPts val="1600"/>
              </a:spcBef>
              <a:spcAft>
                <a:spcPts val="0"/>
              </a:spcAft>
              <a:buNone/>
            </a:pPr>
            <a:r>
              <a:rPr lang="en" sz="1900" b="1">
                <a:solidFill>
                  <a:srgbClr val="3D85C6"/>
                </a:solidFill>
              </a:rPr>
              <a:t>What do you wonder?</a:t>
            </a:r>
            <a:endParaRPr sz="1900" b="1">
              <a:solidFill>
                <a:srgbClr val="3D85C6"/>
              </a:solidFill>
            </a:endParaRPr>
          </a:p>
          <a:p>
            <a:pPr marL="0" lvl="0" indent="0" algn="ctr" rtl="0">
              <a:spcBef>
                <a:spcPts val="1600"/>
              </a:spcBef>
              <a:spcAft>
                <a:spcPts val="1600"/>
              </a:spcAft>
              <a:buNone/>
            </a:pPr>
            <a:r>
              <a:rPr lang="en" sz="1900" b="1">
                <a:solidFill>
                  <a:srgbClr val="3D85C6"/>
                </a:solidFill>
              </a:rPr>
              <a:t>What math questions can we ask and investigate? </a:t>
            </a:r>
            <a:endParaRPr sz="1900" b="1">
              <a:solidFill>
                <a:srgbClr val="3D85C6"/>
              </a:solidFill>
            </a:endParaRPr>
          </a:p>
        </p:txBody>
      </p:sp>
      <p:pic>
        <p:nvPicPr>
          <p:cNvPr id="193" name="Google Shape;193;p28"/>
          <p:cNvPicPr preferRelativeResize="0"/>
          <p:nvPr/>
        </p:nvPicPr>
        <p:blipFill>
          <a:blip r:embed="rId3">
            <a:alphaModFix/>
          </a:blip>
          <a:stretch>
            <a:fillRect/>
          </a:stretch>
        </p:blipFill>
        <p:spPr>
          <a:xfrm>
            <a:off x="250625" y="977375"/>
            <a:ext cx="6498425" cy="3946200"/>
          </a:xfrm>
          <a:prstGeom prst="rect">
            <a:avLst/>
          </a:prstGeom>
          <a:noFill/>
          <a:ln>
            <a:noFill/>
          </a:ln>
        </p:spPr>
      </p:pic>
      <p:sp>
        <p:nvSpPr>
          <p:cNvPr id="194" name="Google Shape;194;p28"/>
          <p:cNvSpPr txBox="1"/>
          <p:nvPr/>
        </p:nvSpPr>
        <p:spPr>
          <a:xfrm>
            <a:off x="0" y="4864025"/>
            <a:ext cx="869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3.MD.A2</a:t>
            </a:r>
            <a:endParaRPr sz="10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9"/>
          <p:cNvSpPr txBox="1">
            <a:spLocks noGrp="1"/>
          </p:cNvSpPr>
          <p:nvPr>
            <p:ph type="title"/>
          </p:nvPr>
        </p:nvSpPr>
        <p:spPr>
          <a:xfrm>
            <a:off x="311700" y="199850"/>
            <a:ext cx="8520600" cy="81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a:solidFill>
                  <a:srgbClr val="3C78D8"/>
                </a:solidFill>
              </a:rPr>
              <a:t>It takes 23 minutes to go from Case Campus to this mural in Nubian Square.</a:t>
            </a:r>
            <a:endParaRPr sz="1900">
              <a:solidFill>
                <a:srgbClr val="3C78D8"/>
              </a:solidFill>
            </a:endParaRPr>
          </a:p>
          <a:p>
            <a:pPr marL="0" lvl="0" indent="0" algn="ctr" rtl="0">
              <a:spcBef>
                <a:spcPts val="0"/>
              </a:spcBef>
              <a:spcAft>
                <a:spcPts val="0"/>
              </a:spcAft>
              <a:buNone/>
            </a:pPr>
            <a:r>
              <a:rPr lang="en" sz="1900">
                <a:solidFill>
                  <a:srgbClr val="3C78D8"/>
                </a:solidFill>
              </a:rPr>
              <a:t>If we leave school at 12:30 to go see the mural and come right back, </a:t>
            </a:r>
            <a:endParaRPr sz="1900">
              <a:solidFill>
                <a:srgbClr val="3C78D8"/>
              </a:solidFill>
            </a:endParaRPr>
          </a:p>
          <a:p>
            <a:pPr marL="0" lvl="0" indent="0" algn="ctr" rtl="0">
              <a:spcBef>
                <a:spcPts val="0"/>
              </a:spcBef>
              <a:spcAft>
                <a:spcPts val="0"/>
              </a:spcAft>
              <a:buNone/>
            </a:pPr>
            <a:r>
              <a:rPr lang="en" sz="1900">
                <a:solidFill>
                  <a:srgbClr val="3C78D8"/>
                </a:solidFill>
              </a:rPr>
              <a:t>what time will it be when we return?</a:t>
            </a:r>
            <a:endParaRPr sz="1900">
              <a:solidFill>
                <a:srgbClr val="3C78D8"/>
              </a:solidFill>
            </a:endParaRPr>
          </a:p>
        </p:txBody>
      </p:sp>
      <p:pic>
        <p:nvPicPr>
          <p:cNvPr id="200" name="Google Shape;200;p29"/>
          <p:cNvPicPr preferRelativeResize="0"/>
          <p:nvPr/>
        </p:nvPicPr>
        <p:blipFill>
          <a:blip r:embed="rId3">
            <a:alphaModFix/>
          </a:blip>
          <a:stretch>
            <a:fillRect/>
          </a:stretch>
        </p:blipFill>
        <p:spPr>
          <a:xfrm>
            <a:off x="1124350" y="1294875"/>
            <a:ext cx="7006375" cy="3794475"/>
          </a:xfrm>
          <a:prstGeom prst="rect">
            <a:avLst/>
          </a:prstGeom>
          <a:noFill/>
          <a:ln>
            <a:noFill/>
          </a:ln>
        </p:spPr>
      </p:pic>
      <p:sp>
        <p:nvSpPr>
          <p:cNvPr id="201" name="Google Shape;201;p29"/>
          <p:cNvSpPr txBox="1"/>
          <p:nvPr/>
        </p:nvSpPr>
        <p:spPr>
          <a:xfrm>
            <a:off x="0" y="4820400"/>
            <a:ext cx="8403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t>3.MD.A1</a:t>
            </a:r>
            <a:endParaRPr sz="9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0"/>
          <p:cNvSpPr txBox="1">
            <a:spLocks noGrp="1"/>
          </p:cNvSpPr>
          <p:nvPr>
            <p:ph type="title"/>
          </p:nvPr>
        </p:nvSpPr>
        <p:spPr>
          <a:xfrm>
            <a:off x="6324325" y="291350"/>
            <a:ext cx="2652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t>It’s World Maths Day!</a:t>
            </a:r>
            <a:endParaRPr sz="1900" b="1"/>
          </a:p>
        </p:txBody>
      </p:sp>
      <p:sp>
        <p:nvSpPr>
          <p:cNvPr id="207" name="Google Shape;207;p30"/>
          <p:cNvSpPr txBox="1">
            <a:spLocks noGrp="1"/>
          </p:cNvSpPr>
          <p:nvPr>
            <p:ph type="body" idx="1"/>
          </p:nvPr>
        </p:nvSpPr>
        <p:spPr>
          <a:xfrm>
            <a:off x="6324325" y="1023100"/>
            <a:ext cx="2652600" cy="341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a:t>The very 1st World Maths Day was celebrated in 2007.</a:t>
            </a:r>
            <a:endParaRPr sz="1900"/>
          </a:p>
          <a:p>
            <a:pPr marL="0" lvl="0" indent="0" algn="ctr" rtl="0">
              <a:spcBef>
                <a:spcPts val="1600"/>
              </a:spcBef>
              <a:spcAft>
                <a:spcPts val="0"/>
              </a:spcAft>
              <a:buNone/>
            </a:pPr>
            <a:r>
              <a:rPr lang="en" sz="1900"/>
              <a:t>How long ago was that?</a:t>
            </a:r>
            <a:endParaRPr sz="1900"/>
          </a:p>
          <a:p>
            <a:pPr marL="0" lvl="0" indent="0" algn="ctr" rtl="0">
              <a:spcBef>
                <a:spcPts val="1600"/>
              </a:spcBef>
              <a:spcAft>
                <a:spcPts val="1600"/>
              </a:spcAft>
              <a:buNone/>
            </a:pPr>
            <a:r>
              <a:rPr lang="en" sz="1900"/>
              <a:t>Create an expression that equals 2007 using as many different operations as you can!</a:t>
            </a:r>
            <a:endParaRPr sz="1900"/>
          </a:p>
        </p:txBody>
      </p:sp>
      <p:pic>
        <p:nvPicPr>
          <p:cNvPr id="208" name="Google Shape;208;p30"/>
          <p:cNvPicPr preferRelativeResize="0"/>
          <p:nvPr/>
        </p:nvPicPr>
        <p:blipFill>
          <a:blip r:embed="rId3">
            <a:alphaModFix/>
          </a:blip>
          <a:stretch>
            <a:fillRect/>
          </a:stretch>
        </p:blipFill>
        <p:spPr>
          <a:xfrm>
            <a:off x="60200" y="156175"/>
            <a:ext cx="6096000" cy="4895850"/>
          </a:xfrm>
          <a:prstGeom prst="rect">
            <a:avLst/>
          </a:prstGeom>
          <a:noFill/>
          <a:ln>
            <a:noFill/>
          </a:ln>
        </p:spPr>
      </p:pic>
      <p:sp>
        <p:nvSpPr>
          <p:cNvPr id="209" name="Google Shape;209;p30"/>
          <p:cNvSpPr txBox="1"/>
          <p:nvPr/>
        </p:nvSpPr>
        <p:spPr>
          <a:xfrm>
            <a:off x="8470800" y="4820400"/>
            <a:ext cx="673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t>3.OA.D8</a:t>
            </a:r>
            <a:endParaRPr sz="9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7">
                                            <p:txEl>
                                              <p:pRg st="0" end="0"/>
                                            </p:txEl>
                                          </p:spTgt>
                                        </p:tgtEl>
                                        <p:attrNameLst>
                                          <p:attrName>style.visibility</p:attrName>
                                        </p:attrNameLst>
                                      </p:cBhvr>
                                      <p:to>
                                        <p:strVal val="visible"/>
                                      </p:to>
                                    </p:set>
                                    <p:animEffect transition="in" filter="fade">
                                      <p:cBhvr>
                                        <p:cTn id="7" dur="1000"/>
                                        <p:tgtEl>
                                          <p:spTgt spid="2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7">
                                            <p:txEl>
                                              <p:pRg st="1" end="1"/>
                                            </p:txEl>
                                          </p:spTgt>
                                        </p:tgtEl>
                                        <p:attrNameLst>
                                          <p:attrName>style.visibility</p:attrName>
                                        </p:attrNameLst>
                                      </p:cBhvr>
                                      <p:to>
                                        <p:strVal val="visible"/>
                                      </p:to>
                                    </p:set>
                                    <p:animEffect transition="in" filter="fade">
                                      <p:cBhvr>
                                        <p:cTn id="12" dur="1000"/>
                                        <p:tgtEl>
                                          <p:spTgt spid="2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7">
                                            <p:txEl>
                                              <p:pRg st="2" end="2"/>
                                            </p:txEl>
                                          </p:spTgt>
                                        </p:tgtEl>
                                        <p:attrNameLst>
                                          <p:attrName>style.visibility</p:attrName>
                                        </p:attrNameLst>
                                      </p:cBhvr>
                                      <p:to>
                                        <p:strVal val="visible"/>
                                      </p:to>
                                    </p:set>
                                    <p:animEffect transition="in" filter="fade">
                                      <p:cBhvr>
                                        <p:cTn id="17" dur="1000"/>
                                        <p:tgtEl>
                                          <p:spTgt spid="2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Which one doesn’t belong?</a:t>
            </a:r>
            <a:endParaRPr/>
          </a:p>
        </p:txBody>
      </p:sp>
      <p:graphicFrame>
        <p:nvGraphicFramePr>
          <p:cNvPr id="215" name="Google Shape;215;p31"/>
          <p:cNvGraphicFramePr/>
          <p:nvPr/>
        </p:nvGraphicFramePr>
        <p:xfrm>
          <a:off x="952500" y="1384100"/>
          <a:ext cx="7239000" cy="3333750"/>
        </p:xfrm>
        <a:graphic>
          <a:graphicData uri="http://schemas.openxmlformats.org/drawingml/2006/table">
            <a:tbl>
              <a:tblPr>
                <a:noFill/>
                <a:tableStyleId>{CCC58689-13BC-4676-B06C-D667E240ACF6}</a:tableStyleId>
              </a:tblPr>
              <a:tblGrid>
                <a:gridCol w="361950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1666875">
                <a:tc>
                  <a:txBody>
                    <a:bodyPr/>
                    <a:lstStyle/>
                    <a:p>
                      <a:pPr marL="0" lvl="0" indent="0" algn="l" rtl="0">
                        <a:spcBef>
                          <a:spcPts val="0"/>
                        </a:spcBef>
                        <a:spcAft>
                          <a:spcPts val="0"/>
                        </a:spcAft>
                        <a:buNone/>
                      </a:pPr>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1666875">
                <a:tc>
                  <a:txBody>
                    <a:bodyPr/>
                    <a:lstStyle/>
                    <a:p>
                      <a:pPr marL="0" lvl="0" indent="0" algn="l" rtl="0">
                        <a:spcBef>
                          <a:spcPts val="0"/>
                        </a:spcBef>
                        <a:spcAft>
                          <a:spcPts val="0"/>
                        </a:spcAft>
                        <a:buNone/>
                      </a:pPr>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pic>
        <p:nvPicPr>
          <p:cNvPr id="216" name="Google Shape;216;p31"/>
          <p:cNvPicPr preferRelativeResize="0"/>
          <p:nvPr/>
        </p:nvPicPr>
        <p:blipFill>
          <a:blip r:embed="rId3">
            <a:alphaModFix/>
          </a:blip>
          <a:stretch>
            <a:fillRect/>
          </a:stretch>
        </p:blipFill>
        <p:spPr>
          <a:xfrm>
            <a:off x="4772019" y="1804450"/>
            <a:ext cx="1008825" cy="995025"/>
          </a:xfrm>
          <a:prstGeom prst="rect">
            <a:avLst/>
          </a:prstGeom>
          <a:noFill/>
          <a:ln>
            <a:noFill/>
          </a:ln>
        </p:spPr>
      </p:pic>
      <p:pic>
        <p:nvPicPr>
          <p:cNvPr id="217" name="Google Shape;217;p31"/>
          <p:cNvPicPr preferRelativeResize="0"/>
          <p:nvPr/>
        </p:nvPicPr>
        <p:blipFill>
          <a:blip r:embed="rId3">
            <a:alphaModFix/>
          </a:blip>
          <a:stretch>
            <a:fillRect/>
          </a:stretch>
        </p:blipFill>
        <p:spPr>
          <a:xfrm>
            <a:off x="5851844" y="1804450"/>
            <a:ext cx="1008825" cy="995025"/>
          </a:xfrm>
          <a:prstGeom prst="rect">
            <a:avLst/>
          </a:prstGeom>
          <a:noFill/>
          <a:ln>
            <a:noFill/>
          </a:ln>
        </p:spPr>
      </p:pic>
      <p:pic>
        <p:nvPicPr>
          <p:cNvPr id="218" name="Google Shape;218;p31"/>
          <p:cNvPicPr preferRelativeResize="0"/>
          <p:nvPr/>
        </p:nvPicPr>
        <p:blipFill>
          <a:blip r:embed="rId3">
            <a:alphaModFix/>
          </a:blip>
          <a:stretch>
            <a:fillRect/>
          </a:stretch>
        </p:blipFill>
        <p:spPr>
          <a:xfrm>
            <a:off x="6931669" y="1804450"/>
            <a:ext cx="1008825" cy="995025"/>
          </a:xfrm>
          <a:prstGeom prst="rect">
            <a:avLst/>
          </a:prstGeom>
          <a:noFill/>
          <a:ln>
            <a:noFill/>
          </a:ln>
        </p:spPr>
      </p:pic>
      <p:pic>
        <p:nvPicPr>
          <p:cNvPr id="219" name="Google Shape;219;p31"/>
          <p:cNvPicPr preferRelativeResize="0"/>
          <p:nvPr/>
        </p:nvPicPr>
        <p:blipFill>
          <a:blip r:embed="rId4">
            <a:alphaModFix/>
          </a:blip>
          <a:stretch>
            <a:fillRect/>
          </a:stretch>
        </p:blipFill>
        <p:spPr>
          <a:xfrm>
            <a:off x="1980150" y="1497900"/>
            <a:ext cx="1479324" cy="1479324"/>
          </a:xfrm>
          <a:prstGeom prst="rect">
            <a:avLst/>
          </a:prstGeom>
          <a:noFill/>
          <a:ln>
            <a:noFill/>
          </a:ln>
        </p:spPr>
      </p:pic>
      <p:sp>
        <p:nvSpPr>
          <p:cNvPr id="220" name="Google Shape;220;p31"/>
          <p:cNvSpPr/>
          <p:nvPr/>
        </p:nvSpPr>
        <p:spPr>
          <a:xfrm>
            <a:off x="4981900" y="3716250"/>
            <a:ext cx="318600" cy="330000"/>
          </a:xfrm>
          <a:prstGeom prst="flowChartConnector">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1"/>
          <p:cNvSpPr/>
          <p:nvPr/>
        </p:nvSpPr>
        <p:spPr>
          <a:xfrm>
            <a:off x="5787388" y="3716250"/>
            <a:ext cx="318600" cy="330000"/>
          </a:xfrm>
          <a:prstGeom prst="flowChartConnector">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31"/>
          <p:cNvSpPr/>
          <p:nvPr/>
        </p:nvSpPr>
        <p:spPr>
          <a:xfrm>
            <a:off x="6299450" y="3716250"/>
            <a:ext cx="318600" cy="330000"/>
          </a:xfrm>
          <a:prstGeom prst="flowChartConnector">
            <a:avLst/>
          </a:prstGeom>
          <a:solidFill>
            <a:srgbClr val="00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1"/>
          <p:cNvSpPr/>
          <p:nvPr/>
        </p:nvSpPr>
        <p:spPr>
          <a:xfrm>
            <a:off x="6702200" y="3716250"/>
            <a:ext cx="318600" cy="330000"/>
          </a:xfrm>
          <a:prstGeom prst="flowChartConnector">
            <a:avLst/>
          </a:prstGeom>
          <a:solidFill>
            <a:srgbClr val="00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31"/>
          <p:cNvSpPr/>
          <p:nvPr/>
        </p:nvSpPr>
        <p:spPr>
          <a:xfrm>
            <a:off x="7104950" y="3716250"/>
            <a:ext cx="318600" cy="330000"/>
          </a:xfrm>
          <a:prstGeom prst="flowChartConnector">
            <a:avLst/>
          </a:prstGeom>
          <a:solidFill>
            <a:srgbClr val="00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1"/>
          <p:cNvSpPr/>
          <p:nvPr/>
        </p:nvSpPr>
        <p:spPr>
          <a:xfrm>
            <a:off x="7507700" y="3716250"/>
            <a:ext cx="318600" cy="330000"/>
          </a:xfrm>
          <a:prstGeom prst="flowChartConnector">
            <a:avLst/>
          </a:prstGeom>
          <a:solidFill>
            <a:srgbClr val="00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31"/>
          <p:cNvSpPr/>
          <p:nvPr/>
        </p:nvSpPr>
        <p:spPr>
          <a:xfrm>
            <a:off x="5384638" y="3716250"/>
            <a:ext cx="318600" cy="330000"/>
          </a:xfrm>
          <a:prstGeom prst="flowChartConnector">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7" name="Google Shape;227;p31"/>
          <p:cNvPicPr preferRelativeResize="0"/>
          <p:nvPr/>
        </p:nvPicPr>
        <p:blipFill>
          <a:blip r:embed="rId5">
            <a:alphaModFix/>
          </a:blip>
          <a:stretch>
            <a:fillRect/>
          </a:stretch>
        </p:blipFill>
        <p:spPr>
          <a:xfrm>
            <a:off x="2428300" y="3141587"/>
            <a:ext cx="820065" cy="1479325"/>
          </a:xfrm>
          <a:prstGeom prst="rect">
            <a:avLst/>
          </a:prstGeom>
          <a:noFill/>
          <a:ln>
            <a:noFill/>
          </a:ln>
        </p:spPr>
      </p:pic>
      <p:sp>
        <p:nvSpPr>
          <p:cNvPr id="228" name="Google Shape;228;p31"/>
          <p:cNvSpPr txBox="1"/>
          <p:nvPr/>
        </p:nvSpPr>
        <p:spPr>
          <a:xfrm>
            <a:off x="8470800" y="4820400"/>
            <a:ext cx="673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t>3.NF.A3</a:t>
            </a:r>
            <a:endParaRPr sz="9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2"/>
          <p:cNvSpPr txBox="1">
            <a:spLocks noGrp="1"/>
          </p:cNvSpPr>
          <p:nvPr>
            <p:ph type="title"/>
          </p:nvPr>
        </p:nvSpPr>
        <p:spPr>
          <a:xfrm>
            <a:off x="89425" y="0"/>
            <a:ext cx="2004900" cy="807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1155CC"/>
                </a:solidFill>
              </a:rPr>
              <a:t>Happy Greek Independence Day!</a:t>
            </a:r>
            <a:endParaRPr sz="1700" b="1">
              <a:solidFill>
                <a:srgbClr val="1155CC"/>
              </a:solidFill>
            </a:endParaRPr>
          </a:p>
        </p:txBody>
      </p:sp>
      <p:sp>
        <p:nvSpPr>
          <p:cNvPr id="234" name="Google Shape;234;p32"/>
          <p:cNvSpPr txBox="1">
            <a:spLocks noGrp="1"/>
          </p:cNvSpPr>
          <p:nvPr>
            <p:ph type="body" idx="1"/>
          </p:nvPr>
        </p:nvSpPr>
        <p:spPr>
          <a:xfrm>
            <a:off x="40525" y="807000"/>
            <a:ext cx="2102700" cy="3263700"/>
          </a:xfrm>
          <a:prstGeom prst="rect">
            <a:avLst/>
          </a:prstGeom>
        </p:spPr>
        <p:txBody>
          <a:bodyPr spcFirstLastPara="1" wrap="square" lIns="91425" tIns="91425" rIns="91425" bIns="91425" anchor="t" anchorCtr="0">
            <a:noAutofit/>
          </a:bodyPr>
          <a:lstStyle/>
          <a:p>
            <a:pPr marL="0" lvl="0" indent="0" algn="ctr" rtl="0">
              <a:spcBef>
                <a:spcPts val="1200"/>
              </a:spcBef>
              <a:spcAft>
                <a:spcPts val="0"/>
              </a:spcAft>
              <a:buNone/>
            </a:pPr>
            <a:r>
              <a:rPr lang="en" sz="1300"/>
              <a:t>The </a:t>
            </a:r>
            <a:r>
              <a:rPr lang="en" sz="1300" b="1"/>
              <a:t>Parthenon</a:t>
            </a:r>
            <a:r>
              <a:rPr lang="en" sz="1300"/>
              <a:t> was built to extremely precise dimensions according to the mathematical ratios of sacred geometry.</a:t>
            </a:r>
            <a:endParaRPr sz="1300"/>
          </a:p>
          <a:p>
            <a:pPr marL="0" lvl="0" indent="0" algn="ctr" rtl="0">
              <a:spcBef>
                <a:spcPts val="1200"/>
              </a:spcBef>
              <a:spcAft>
                <a:spcPts val="0"/>
              </a:spcAft>
              <a:buNone/>
            </a:pPr>
            <a:r>
              <a:rPr lang="en" sz="1300"/>
              <a:t>The rectangular building is </a:t>
            </a:r>
            <a:r>
              <a:rPr lang="en" sz="1300" b="1"/>
              <a:t>101 </a:t>
            </a:r>
            <a:r>
              <a:rPr lang="en" sz="1300"/>
              <a:t>feet wide by </a:t>
            </a:r>
            <a:r>
              <a:rPr lang="en" sz="1300" b="1"/>
              <a:t>228</a:t>
            </a:r>
            <a:r>
              <a:rPr lang="en" sz="1300"/>
              <a:t> feet long. It was constructed of brilliant white marble, surrounded by </a:t>
            </a:r>
            <a:r>
              <a:rPr lang="en" sz="1300" b="1"/>
              <a:t>46</a:t>
            </a:r>
            <a:r>
              <a:rPr lang="en" sz="1300"/>
              <a:t> great columns, roofed with tiles, and housed a nearly </a:t>
            </a:r>
            <a:r>
              <a:rPr lang="en" sz="1300" b="1"/>
              <a:t>40</a:t>
            </a:r>
            <a:r>
              <a:rPr lang="en" sz="1300"/>
              <a:t> foot tall statue of the goddess Athena. </a:t>
            </a:r>
            <a:endParaRPr sz="1300"/>
          </a:p>
          <a:p>
            <a:pPr marL="0" lvl="0" indent="0" algn="ctr" rtl="0">
              <a:spcBef>
                <a:spcPts val="1200"/>
              </a:spcBef>
              <a:spcAft>
                <a:spcPts val="0"/>
              </a:spcAft>
              <a:buNone/>
            </a:pPr>
            <a:r>
              <a:rPr lang="en" sz="1300"/>
              <a:t>Where’s the </a:t>
            </a:r>
            <a:r>
              <a:rPr lang="en" sz="1300" b="1"/>
              <a:t>MATH</a:t>
            </a:r>
            <a:r>
              <a:rPr lang="en" sz="1300"/>
              <a:t>?</a:t>
            </a:r>
            <a:endParaRPr sz="1300"/>
          </a:p>
          <a:p>
            <a:pPr marL="0" lvl="0" indent="0" algn="l" rtl="0">
              <a:spcBef>
                <a:spcPts val="1200"/>
              </a:spcBef>
              <a:spcAft>
                <a:spcPts val="1600"/>
              </a:spcAft>
              <a:buNone/>
            </a:pPr>
            <a:endParaRPr/>
          </a:p>
        </p:txBody>
      </p:sp>
      <p:pic>
        <p:nvPicPr>
          <p:cNvPr id="235" name="Google Shape;235;p32"/>
          <p:cNvPicPr preferRelativeResize="0"/>
          <p:nvPr/>
        </p:nvPicPr>
        <p:blipFill>
          <a:blip r:embed="rId3">
            <a:alphaModFix/>
          </a:blip>
          <a:stretch>
            <a:fillRect/>
          </a:stretch>
        </p:blipFill>
        <p:spPr>
          <a:xfrm>
            <a:off x="2186807" y="0"/>
            <a:ext cx="6957185" cy="5143499"/>
          </a:xfrm>
          <a:prstGeom prst="rect">
            <a:avLst/>
          </a:prstGeom>
          <a:noFill/>
          <a:ln>
            <a:noFill/>
          </a:ln>
        </p:spPr>
      </p:pic>
      <p:sp>
        <p:nvSpPr>
          <p:cNvPr id="236" name="Google Shape;236;p32"/>
          <p:cNvSpPr txBox="1"/>
          <p:nvPr/>
        </p:nvSpPr>
        <p:spPr>
          <a:xfrm>
            <a:off x="8403300" y="4804800"/>
            <a:ext cx="740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3.MD.D8</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4">
                                            <p:txEl>
                                              <p:pRg st="0" end="0"/>
                                            </p:txEl>
                                          </p:spTgt>
                                        </p:tgtEl>
                                        <p:attrNameLst>
                                          <p:attrName>style.visibility</p:attrName>
                                        </p:attrNameLst>
                                      </p:cBhvr>
                                      <p:to>
                                        <p:strVal val="visible"/>
                                      </p:to>
                                    </p:set>
                                    <p:animEffect transition="in" filter="fade">
                                      <p:cBhvr>
                                        <p:cTn id="7" dur="1000"/>
                                        <p:tgtEl>
                                          <p:spTgt spid="23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4">
                                            <p:txEl>
                                              <p:pRg st="1" end="1"/>
                                            </p:txEl>
                                          </p:spTgt>
                                        </p:tgtEl>
                                        <p:attrNameLst>
                                          <p:attrName>style.visibility</p:attrName>
                                        </p:attrNameLst>
                                      </p:cBhvr>
                                      <p:to>
                                        <p:strVal val="visible"/>
                                      </p:to>
                                    </p:set>
                                    <p:animEffect transition="in" filter="fade">
                                      <p:cBhvr>
                                        <p:cTn id="12" dur="1000"/>
                                        <p:tgtEl>
                                          <p:spTgt spid="23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4">
                                            <p:txEl>
                                              <p:pRg st="2" end="2"/>
                                            </p:txEl>
                                          </p:spTgt>
                                        </p:tgtEl>
                                        <p:attrNameLst>
                                          <p:attrName>style.visibility</p:attrName>
                                        </p:attrNameLst>
                                      </p:cBhvr>
                                      <p:to>
                                        <p:strVal val="visible"/>
                                      </p:to>
                                    </p:set>
                                    <p:animEffect transition="in" filter="fade">
                                      <p:cBhvr>
                                        <p:cTn id="17" dur="1000"/>
                                        <p:tgtEl>
                                          <p:spTgt spid="23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4">
                                            <p:txEl>
                                              <p:pRg st="3" end="3"/>
                                            </p:txEl>
                                          </p:spTgt>
                                        </p:tgtEl>
                                        <p:attrNameLst>
                                          <p:attrName>style.visibility</p:attrName>
                                        </p:attrNameLst>
                                      </p:cBhvr>
                                      <p:to>
                                        <p:strVal val="visible"/>
                                      </p:to>
                                    </p:set>
                                    <p:animEffect transition="in" filter="fade">
                                      <p:cBhvr>
                                        <p:cTn id="22" dur="1000"/>
                                        <p:tgtEl>
                                          <p:spTgt spid="23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33"/>
          <p:cNvSpPr txBox="1">
            <a:spLocks noGrp="1"/>
          </p:cNvSpPr>
          <p:nvPr>
            <p:ph type="body" idx="1"/>
          </p:nvPr>
        </p:nvSpPr>
        <p:spPr>
          <a:xfrm>
            <a:off x="311700" y="1011525"/>
            <a:ext cx="4714200" cy="355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900" b="1">
                <a:solidFill>
                  <a:srgbClr val="351C75"/>
                </a:solidFill>
              </a:rPr>
              <a:t>About what fraction of the pancake stack has been eaten? </a:t>
            </a:r>
            <a:endParaRPr sz="2900" b="1">
              <a:solidFill>
                <a:srgbClr val="351C75"/>
              </a:solidFill>
            </a:endParaRPr>
          </a:p>
          <a:p>
            <a:pPr marL="0" lvl="0" indent="0" algn="ctr" rtl="0">
              <a:spcBef>
                <a:spcPts val="1600"/>
              </a:spcBef>
              <a:spcAft>
                <a:spcPts val="1600"/>
              </a:spcAft>
              <a:buNone/>
            </a:pPr>
            <a:r>
              <a:rPr lang="en" sz="2900" b="1">
                <a:solidFill>
                  <a:srgbClr val="351C75"/>
                </a:solidFill>
              </a:rPr>
              <a:t>What fraction is left in the stack? </a:t>
            </a:r>
            <a:endParaRPr sz="2900" b="1">
              <a:solidFill>
                <a:srgbClr val="351C75"/>
              </a:solidFill>
            </a:endParaRPr>
          </a:p>
        </p:txBody>
      </p:sp>
      <p:pic>
        <p:nvPicPr>
          <p:cNvPr id="242" name="Google Shape;242;p33"/>
          <p:cNvPicPr preferRelativeResize="0"/>
          <p:nvPr/>
        </p:nvPicPr>
        <p:blipFill>
          <a:blip r:embed="rId3">
            <a:alphaModFix/>
          </a:blip>
          <a:stretch>
            <a:fillRect/>
          </a:stretch>
        </p:blipFill>
        <p:spPr>
          <a:xfrm>
            <a:off x="5721235" y="0"/>
            <a:ext cx="3422765" cy="5143500"/>
          </a:xfrm>
          <a:prstGeom prst="rect">
            <a:avLst/>
          </a:prstGeom>
          <a:noFill/>
          <a:ln>
            <a:noFill/>
          </a:ln>
        </p:spPr>
      </p:pic>
      <p:sp>
        <p:nvSpPr>
          <p:cNvPr id="243" name="Google Shape;243;p33"/>
          <p:cNvSpPr txBox="1"/>
          <p:nvPr/>
        </p:nvSpPr>
        <p:spPr>
          <a:xfrm>
            <a:off x="0" y="4804800"/>
            <a:ext cx="740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3.NF.A1</a:t>
            </a:r>
            <a:endParaRPr sz="10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4"/>
          <p:cNvSpPr txBox="1">
            <a:spLocks noGrp="1"/>
          </p:cNvSpPr>
          <p:nvPr>
            <p:ph type="title"/>
          </p:nvPr>
        </p:nvSpPr>
        <p:spPr>
          <a:xfrm>
            <a:off x="5009100" y="855225"/>
            <a:ext cx="3823200" cy="4019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100"/>
              <a:t>2 x 5 x 3 = 6 x 5</a:t>
            </a:r>
            <a:endParaRPr sz="3100"/>
          </a:p>
          <a:p>
            <a:pPr marL="0" lvl="0" indent="0" algn="l" rtl="0">
              <a:spcBef>
                <a:spcPts val="0"/>
              </a:spcBef>
              <a:spcAft>
                <a:spcPts val="0"/>
              </a:spcAft>
              <a:buNone/>
            </a:pPr>
            <a:endParaRPr sz="3100"/>
          </a:p>
          <a:p>
            <a:pPr marL="0" lvl="0" indent="0" algn="l" rtl="0">
              <a:spcBef>
                <a:spcPts val="0"/>
              </a:spcBef>
              <a:spcAft>
                <a:spcPts val="0"/>
              </a:spcAft>
              <a:buNone/>
            </a:pPr>
            <a:r>
              <a:rPr lang="en" sz="3100"/>
              <a:t>9 x 8 &gt; 6 x 6 x 2</a:t>
            </a:r>
            <a:endParaRPr sz="3100"/>
          </a:p>
          <a:p>
            <a:pPr marL="0" lvl="0" indent="0" algn="l" rtl="0">
              <a:spcBef>
                <a:spcPts val="0"/>
              </a:spcBef>
              <a:spcAft>
                <a:spcPts val="0"/>
              </a:spcAft>
              <a:buNone/>
            </a:pPr>
            <a:endParaRPr sz="3100"/>
          </a:p>
          <a:p>
            <a:pPr marL="0" lvl="0" indent="0" algn="l" rtl="0">
              <a:spcBef>
                <a:spcPts val="0"/>
              </a:spcBef>
              <a:spcAft>
                <a:spcPts val="0"/>
              </a:spcAft>
              <a:buNone/>
            </a:pPr>
            <a:r>
              <a:rPr lang="en" sz="3100"/>
              <a:t>50 ÷ 5 &lt; 10 x 2</a:t>
            </a:r>
            <a:endParaRPr sz="3100"/>
          </a:p>
          <a:p>
            <a:pPr marL="0" lvl="0" indent="0" algn="l" rtl="0">
              <a:spcBef>
                <a:spcPts val="0"/>
              </a:spcBef>
              <a:spcAft>
                <a:spcPts val="0"/>
              </a:spcAft>
              <a:buNone/>
            </a:pPr>
            <a:endParaRPr sz="3100"/>
          </a:p>
          <a:p>
            <a:pPr marL="0" lvl="0" indent="0" algn="l" rtl="0">
              <a:spcBef>
                <a:spcPts val="0"/>
              </a:spcBef>
              <a:spcAft>
                <a:spcPts val="0"/>
              </a:spcAft>
              <a:buNone/>
            </a:pPr>
            <a:r>
              <a:rPr lang="en" sz="3100"/>
              <a:t>100 ÷ 4 = 5 x 4</a:t>
            </a:r>
            <a:endParaRPr sz="3100"/>
          </a:p>
          <a:p>
            <a:pPr marL="0" lvl="0" indent="0" algn="l" rtl="0">
              <a:spcBef>
                <a:spcPts val="0"/>
              </a:spcBef>
              <a:spcAft>
                <a:spcPts val="0"/>
              </a:spcAft>
              <a:buNone/>
            </a:pPr>
            <a:endParaRPr/>
          </a:p>
        </p:txBody>
      </p:sp>
      <p:pic>
        <p:nvPicPr>
          <p:cNvPr id="249" name="Google Shape;249;p34"/>
          <p:cNvPicPr preferRelativeResize="0"/>
          <p:nvPr/>
        </p:nvPicPr>
        <p:blipFill>
          <a:blip r:embed="rId3">
            <a:alphaModFix/>
          </a:blip>
          <a:stretch>
            <a:fillRect/>
          </a:stretch>
        </p:blipFill>
        <p:spPr>
          <a:xfrm>
            <a:off x="146625" y="232120"/>
            <a:ext cx="4117250" cy="2108950"/>
          </a:xfrm>
          <a:prstGeom prst="rect">
            <a:avLst/>
          </a:prstGeom>
          <a:noFill/>
          <a:ln>
            <a:noFill/>
          </a:ln>
        </p:spPr>
      </p:pic>
      <p:sp>
        <p:nvSpPr>
          <p:cNvPr id="250" name="Google Shape;250;p34"/>
          <p:cNvSpPr/>
          <p:nvPr/>
        </p:nvSpPr>
        <p:spPr>
          <a:xfrm>
            <a:off x="1148425" y="3249825"/>
            <a:ext cx="1612800" cy="1074900"/>
          </a:xfrm>
          <a:prstGeom prst="wedgeEllipseCallout">
            <a:avLst>
              <a:gd name="adj1" fmla="val 64386"/>
              <a:gd name="adj2" fmla="val -26133"/>
            </a:avLst>
          </a:prstGeom>
          <a:solidFill>
            <a:srgbClr val="CC4125"/>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300" b="1"/>
              <a:t>Prove it!</a:t>
            </a:r>
            <a:endParaRPr sz="2300" b="1"/>
          </a:p>
        </p:txBody>
      </p:sp>
      <p:sp>
        <p:nvSpPr>
          <p:cNvPr id="251" name="Google Shape;251;p34"/>
          <p:cNvSpPr txBox="1"/>
          <p:nvPr/>
        </p:nvSpPr>
        <p:spPr>
          <a:xfrm>
            <a:off x="0" y="4804800"/>
            <a:ext cx="740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3.OA.B5</a:t>
            </a:r>
            <a:endParaRPr sz="10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5"/>
          <p:cNvSpPr txBox="1">
            <a:spLocks noGrp="1"/>
          </p:cNvSpPr>
          <p:nvPr>
            <p:ph type="body" idx="1"/>
          </p:nvPr>
        </p:nvSpPr>
        <p:spPr>
          <a:xfrm>
            <a:off x="6413375" y="0"/>
            <a:ext cx="2730600" cy="5143500"/>
          </a:xfrm>
          <a:prstGeom prst="rect">
            <a:avLst/>
          </a:prstGeom>
          <a:solidFill>
            <a:srgbClr val="CFE2F3"/>
          </a:solidFill>
        </p:spPr>
        <p:txBody>
          <a:bodyPr spcFirstLastPara="1" wrap="square" lIns="91425" tIns="91425" rIns="91425" bIns="91425" anchor="t" anchorCtr="0">
            <a:noAutofit/>
          </a:bodyPr>
          <a:lstStyle/>
          <a:p>
            <a:pPr marL="0" lvl="0" indent="0" algn="ctr" rtl="0">
              <a:spcBef>
                <a:spcPts val="0"/>
              </a:spcBef>
              <a:spcAft>
                <a:spcPts val="0"/>
              </a:spcAft>
              <a:buNone/>
            </a:pPr>
            <a:endParaRPr sz="2200" b="1"/>
          </a:p>
          <a:p>
            <a:pPr marL="0" lvl="0" indent="0" algn="ctr" rtl="0">
              <a:spcBef>
                <a:spcPts val="1600"/>
              </a:spcBef>
              <a:spcAft>
                <a:spcPts val="0"/>
              </a:spcAft>
              <a:buNone/>
            </a:pPr>
            <a:r>
              <a:rPr lang="en" sz="2200" b="1"/>
              <a:t>What do you notice?</a:t>
            </a:r>
            <a:endParaRPr sz="2200" b="1"/>
          </a:p>
          <a:p>
            <a:pPr marL="0" lvl="0" indent="0" algn="ctr" rtl="0">
              <a:spcBef>
                <a:spcPts val="1600"/>
              </a:spcBef>
              <a:spcAft>
                <a:spcPts val="0"/>
              </a:spcAft>
              <a:buNone/>
            </a:pPr>
            <a:r>
              <a:rPr lang="en" sz="2200" b="1"/>
              <a:t>What do you wonder?</a:t>
            </a:r>
            <a:endParaRPr sz="2200" b="1"/>
          </a:p>
          <a:p>
            <a:pPr marL="0" lvl="0" indent="0" algn="ctr" rtl="0">
              <a:spcBef>
                <a:spcPts val="1600"/>
              </a:spcBef>
              <a:spcAft>
                <a:spcPts val="1600"/>
              </a:spcAft>
              <a:buNone/>
            </a:pPr>
            <a:r>
              <a:rPr lang="en" sz="2200" b="1"/>
              <a:t>What is going on in this data visualization?</a:t>
            </a:r>
            <a:endParaRPr sz="2200" b="1"/>
          </a:p>
        </p:txBody>
      </p:sp>
      <p:pic>
        <p:nvPicPr>
          <p:cNvPr id="257" name="Google Shape;257;p35"/>
          <p:cNvPicPr preferRelativeResize="0"/>
          <p:nvPr/>
        </p:nvPicPr>
        <p:blipFill>
          <a:blip r:embed="rId3">
            <a:alphaModFix/>
          </a:blip>
          <a:stretch>
            <a:fillRect/>
          </a:stretch>
        </p:blipFill>
        <p:spPr>
          <a:xfrm>
            <a:off x="1" y="0"/>
            <a:ext cx="6413369" cy="5143500"/>
          </a:xfrm>
          <a:prstGeom prst="rect">
            <a:avLst/>
          </a:prstGeom>
          <a:noFill/>
          <a:ln>
            <a:noFill/>
          </a:ln>
        </p:spPr>
      </p:pic>
      <p:sp>
        <p:nvSpPr>
          <p:cNvPr id="258" name="Google Shape;258;p35"/>
          <p:cNvSpPr txBox="1"/>
          <p:nvPr/>
        </p:nvSpPr>
        <p:spPr>
          <a:xfrm>
            <a:off x="6413375" y="4822300"/>
            <a:ext cx="1668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a:t>YouCubed, Stanford University</a:t>
            </a:r>
            <a:r>
              <a:rPr lang="en"/>
              <a:t> </a:t>
            </a:r>
            <a:endParaRPr/>
          </a:p>
        </p:txBody>
      </p:sp>
      <p:sp>
        <p:nvSpPr>
          <p:cNvPr id="259" name="Google Shape;259;p35"/>
          <p:cNvSpPr txBox="1"/>
          <p:nvPr/>
        </p:nvSpPr>
        <p:spPr>
          <a:xfrm>
            <a:off x="8502025" y="4853050"/>
            <a:ext cx="740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3.MD.B</a:t>
            </a:r>
            <a:endParaRPr sz="10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36"/>
          <p:cNvSpPr txBox="1">
            <a:spLocks noGrp="1"/>
          </p:cNvSpPr>
          <p:nvPr>
            <p:ph type="subTitle" idx="1"/>
          </p:nvPr>
        </p:nvSpPr>
        <p:spPr>
          <a:xfrm>
            <a:off x="311700" y="3838425"/>
            <a:ext cx="8520600" cy="1077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900" b="1">
                <a:solidFill>
                  <a:srgbClr val="990000"/>
                </a:solidFill>
              </a:rPr>
              <a:t>How many different ways can we partition this figure into </a:t>
            </a:r>
            <a:r>
              <a:rPr lang="en" sz="3700" b="1">
                <a:solidFill>
                  <a:srgbClr val="990000"/>
                </a:solidFill>
              </a:rPr>
              <a:t>3</a:t>
            </a:r>
            <a:r>
              <a:rPr lang="en" sz="2900" b="1">
                <a:solidFill>
                  <a:srgbClr val="990000"/>
                </a:solidFill>
              </a:rPr>
              <a:t> rectangles?</a:t>
            </a:r>
            <a:endParaRPr sz="2900" b="1">
              <a:solidFill>
                <a:srgbClr val="990000"/>
              </a:solidFill>
            </a:endParaRPr>
          </a:p>
        </p:txBody>
      </p:sp>
      <p:pic>
        <p:nvPicPr>
          <p:cNvPr id="265" name="Google Shape;265;p36"/>
          <p:cNvPicPr preferRelativeResize="0"/>
          <p:nvPr/>
        </p:nvPicPr>
        <p:blipFill>
          <a:blip r:embed="rId3">
            <a:alphaModFix/>
          </a:blip>
          <a:stretch>
            <a:fillRect/>
          </a:stretch>
        </p:blipFill>
        <p:spPr>
          <a:xfrm>
            <a:off x="412938" y="142725"/>
            <a:ext cx="4886325" cy="3695700"/>
          </a:xfrm>
          <a:prstGeom prst="rect">
            <a:avLst/>
          </a:prstGeom>
          <a:noFill/>
          <a:ln>
            <a:noFill/>
          </a:ln>
        </p:spPr>
      </p:pic>
      <p:sp>
        <p:nvSpPr>
          <p:cNvPr id="266" name="Google Shape;266;p36"/>
          <p:cNvSpPr txBox="1">
            <a:spLocks noGrp="1"/>
          </p:cNvSpPr>
          <p:nvPr>
            <p:ph type="subTitle" idx="1"/>
          </p:nvPr>
        </p:nvSpPr>
        <p:spPr>
          <a:xfrm>
            <a:off x="5345025" y="244575"/>
            <a:ext cx="3596400" cy="2475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100" b="1">
                <a:solidFill>
                  <a:srgbClr val="38761D"/>
                </a:solidFill>
              </a:rPr>
              <a:t>What’s the AREA?</a:t>
            </a:r>
            <a:endParaRPr sz="3100" b="1">
              <a:solidFill>
                <a:srgbClr val="38761D"/>
              </a:solidFill>
            </a:endParaRPr>
          </a:p>
          <a:p>
            <a:pPr marL="0" lvl="0" indent="0" algn="ctr" rtl="0">
              <a:spcBef>
                <a:spcPts val="0"/>
              </a:spcBef>
              <a:spcAft>
                <a:spcPts val="0"/>
              </a:spcAft>
              <a:buNone/>
            </a:pPr>
            <a:endParaRPr sz="2900" b="1">
              <a:solidFill>
                <a:srgbClr val="990000"/>
              </a:solidFill>
            </a:endParaRPr>
          </a:p>
          <a:p>
            <a:pPr marL="0" lvl="0" indent="0" algn="ctr" rtl="0">
              <a:spcBef>
                <a:spcPts val="0"/>
              </a:spcBef>
              <a:spcAft>
                <a:spcPts val="0"/>
              </a:spcAft>
              <a:buNone/>
            </a:pPr>
            <a:endParaRPr sz="2900" b="1">
              <a:solidFill>
                <a:srgbClr val="990000"/>
              </a:solidFill>
            </a:endParaRPr>
          </a:p>
          <a:p>
            <a:pPr marL="0" lvl="0" indent="0" algn="ctr" rtl="0">
              <a:spcBef>
                <a:spcPts val="0"/>
              </a:spcBef>
              <a:spcAft>
                <a:spcPts val="0"/>
              </a:spcAft>
              <a:buNone/>
            </a:pPr>
            <a:r>
              <a:rPr lang="en" sz="2900" b="1">
                <a:solidFill>
                  <a:srgbClr val="1155CC"/>
                </a:solidFill>
              </a:rPr>
              <a:t>Let’s make RECTANGLES!</a:t>
            </a:r>
            <a:endParaRPr sz="2900" b="1">
              <a:solidFill>
                <a:srgbClr val="1155CC"/>
              </a:solidFill>
            </a:endParaRPr>
          </a:p>
        </p:txBody>
      </p:sp>
      <p:sp>
        <p:nvSpPr>
          <p:cNvPr id="267" name="Google Shape;267;p36"/>
          <p:cNvSpPr txBox="1"/>
          <p:nvPr/>
        </p:nvSpPr>
        <p:spPr>
          <a:xfrm>
            <a:off x="0" y="4820400"/>
            <a:ext cx="673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t>3.MD.C6</a:t>
            </a:r>
            <a:endParaRPr sz="9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37"/>
          <p:cNvSpPr txBox="1">
            <a:spLocks noGrp="1"/>
          </p:cNvSpPr>
          <p:nvPr>
            <p:ph type="body" idx="1"/>
          </p:nvPr>
        </p:nvSpPr>
        <p:spPr>
          <a:xfrm>
            <a:off x="311700" y="155200"/>
            <a:ext cx="8520600" cy="587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Would you rather . . . </a:t>
            </a:r>
            <a:endParaRPr/>
          </a:p>
        </p:txBody>
      </p:sp>
      <p:pic>
        <p:nvPicPr>
          <p:cNvPr id="273" name="Google Shape;273;p37"/>
          <p:cNvPicPr preferRelativeResize="0"/>
          <p:nvPr/>
        </p:nvPicPr>
        <p:blipFill>
          <a:blip r:embed="rId3">
            <a:alphaModFix/>
          </a:blip>
          <a:stretch>
            <a:fillRect/>
          </a:stretch>
        </p:blipFill>
        <p:spPr>
          <a:xfrm>
            <a:off x="1143000" y="885813"/>
            <a:ext cx="6858000" cy="4257675"/>
          </a:xfrm>
          <a:prstGeom prst="rect">
            <a:avLst/>
          </a:prstGeom>
          <a:noFill/>
          <a:ln>
            <a:noFill/>
          </a:ln>
        </p:spPr>
      </p:pic>
      <p:sp>
        <p:nvSpPr>
          <p:cNvPr id="274" name="Google Shape;274;p37"/>
          <p:cNvSpPr txBox="1"/>
          <p:nvPr/>
        </p:nvSpPr>
        <p:spPr>
          <a:xfrm>
            <a:off x="0" y="4820400"/>
            <a:ext cx="673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t>3.NF.A3</a:t>
            </a:r>
            <a:endParaRPr sz="9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856</Words>
  <Application>Microsoft Macintosh PowerPoint</Application>
  <PresentationFormat>On-screen Show (16:9)</PresentationFormat>
  <Paragraphs>136</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Roboto</vt:lpstr>
      <vt:lpstr>Simple Light</vt:lpstr>
      <vt:lpstr>Look closely at this mural in Jamaica Plain</vt:lpstr>
      <vt:lpstr>Happy Maha Shivaratri</vt:lpstr>
      <vt:lpstr>Would you rather . . .</vt:lpstr>
      <vt:lpstr>PowerPoint Presentation</vt:lpstr>
      <vt:lpstr>Happy Independence Day in Ghana!</vt:lpstr>
      <vt:lpstr>Which one doesn’t belong?</vt:lpstr>
      <vt:lpstr>Would you rather have...</vt:lpstr>
      <vt:lpstr>PowerPoint Presentation</vt:lpstr>
      <vt:lpstr>PowerPoint Presentation</vt:lpstr>
      <vt:lpstr>Which one doesn’t belong?</vt:lpstr>
      <vt:lpstr>PowerPoint Presentation</vt:lpstr>
      <vt:lpstr>What can you  say about this number visualization?   Where do you see PRIME numbers?</vt:lpstr>
      <vt:lpstr>Happy Purim!</vt:lpstr>
      <vt:lpstr>PowerPoint Presentation</vt:lpstr>
      <vt:lpstr>PowerPoint Presentation</vt:lpstr>
      <vt:lpstr>Happy Persian New Year Spring Equinox</vt:lpstr>
      <vt:lpstr>It takes 23 minutes to go from Case Campus to this mural in Nubian Square. If we leave school at 12:30 to go see the mural and come right back,  what time will it be when we return?</vt:lpstr>
      <vt:lpstr>It’s World Maths Day!</vt:lpstr>
      <vt:lpstr>Which one doesn’t belong?</vt:lpstr>
      <vt:lpstr>Happy Greek Independence Day!</vt:lpstr>
      <vt:lpstr>PowerPoint Presentation</vt:lpstr>
      <vt:lpstr>2 x 5 x 3 = 6 x 5  9 x 8 &gt; 6 x 6 x 2  50 ÷ 5 &lt; 10 x 2  100 ÷ 4 = 5 x 4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Look closely at this mural in Jamaica Plain</dc:title>
  <cp:lastModifiedBy>Manousaridis, Tracy</cp:lastModifiedBy>
  <cp:revision>1</cp:revision>
  <dcterms:modified xsi:type="dcterms:W3CDTF">2022-02-22T15:59:18Z</dcterms:modified>
</cp:coreProperties>
</file>